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6"/>
  </p:notesMasterIdLst>
  <p:sldIdLst>
    <p:sldId id="256" r:id="rId2"/>
    <p:sldId id="258" r:id="rId3"/>
    <p:sldId id="257" r:id="rId4"/>
    <p:sldId id="260" r:id="rId5"/>
    <p:sldId id="261" r:id="rId6"/>
    <p:sldId id="272" r:id="rId7"/>
    <p:sldId id="372" r:id="rId8"/>
    <p:sldId id="373" r:id="rId9"/>
    <p:sldId id="297" r:id="rId10"/>
    <p:sldId id="295" r:id="rId11"/>
    <p:sldId id="291" r:id="rId12"/>
    <p:sldId id="269" r:id="rId13"/>
    <p:sldId id="289" r:id="rId14"/>
    <p:sldId id="265" r:id="rId15"/>
    <p:sldId id="300" r:id="rId16"/>
    <p:sldId id="326" r:id="rId17"/>
    <p:sldId id="329" r:id="rId18"/>
    <p:sldId id="330" r:id="rId19"/>
    <p:sldId id="334" r:id="rId20"/>
    <p:sldId id="370" r:id="rId21"/>
    <p:sldId id="377" r:id="rId22"/>
    <p:sldId id="369" r:id="rId23"/>
    <p:sldId id="336" r:id="rId24"/>
    <p:sldId id="280" r:id="rId25"/>
    <p:sldId id="281" r:id="rId26"/>
    <p:sldId id="376" r:id="rId27"/>
    <p:sldId id="332" r:id="rId28"/>
    <p:sldId id="313" r:id="rId29"/>
    <p:sldId id="339" r:id="rId30"/>
    <p:sldId id="374" r:id="rId31"/>
    <p:sldId id="375" r:id="rId32"/>
    <p:sldId id="371" r:id="rId33"/>
    <p:sldId id="341" r:id="rId34"/>
    <p:sldId id="340" r:id="rId35"/>
    <p:sldId id="276" r:id="rId36"/>
    <p:sldId id="347" r:id="rId37"/>
    <p:sldId id="379" r:id="rId38"/>
    <p:sldId id="348" r:id="rId39"/>
    <p:sldId id="361" r:id="rId40"/>
    <p:sldId id="316" r:id="rId41"/>
    <p:sldId id="351" r:id="rId42"/>
    <p:sldId id="342" r:id="rId43"/>
    <p:sldId id="266" r:id="rId44"/>
    <p:sldId id="267" r:id="rId45"/>
    <p:sldId id="304" r:id="rId46"/>
    <p:sldId id="343" r:id="rId47"/>
    <p:sldId id="344" r:id="rId48"/>
    <p:sldId id="346" r:id="rId49"/>
    <p:sldId id="349" r:id="rId50"/>
    <p:sldId id="350" r:id="rId51"/>
    <p:sldId id="353" r:id="rId52"/>
    <p:sldId id="352" r:id="rId53"/>
    <p:sldId id="355" r:id="rId54"/>
    <p:sldId id="356" r:id="rId55"/>
    <p:sldId id="305" r:id="rId56"/>
    <p:sldId id="354" r:id="rId57"/>
    <p:sldId id="357" r:id="rId58"/>
    <p:sldId id="366" r:id="rId59"/>
    <p:sldId id="358" r:id="rId60"/>
    <p:sldId id="367" r:id="rId61"/>
    <p:sldId id="359" r:id="rId62"/>
    <p:sldId id="306" r:id="rId63"/>
    <p:sldId id="311" r:id="rId64"/>
    <p:sldId id="360" r:id="rId65"/>
    <p:sldId id="381" r:id="rId66"/>
    <p:sldId id="382" r:id="rId67"/>
    <p:sldId id="383" r:id="rId68"/>
    <p:sldId id="307" r:id="rId69"/>
    <p:sldId id="296" r:id="rId70"/>
    <p:sldId id="362" r:id="rId71"/>
    <p:sldId id="364" r:id="rId72"/>
    <p:sldId id="292" r:id="rId73"/>
    <p:sldId id="380" r:id="rId74"/>
    <p:sldId id="294" r:id="rId7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dn ReesJones" initials="HR" lastIdx="3" clrIdx="0">
    <p:extLst>
      <p:ext uri="{19B8F6BF-5375-455C-9EA6-DF929625EA0E}">
        <p15:presenceInfo xmlns:p15="http://schemas.microsoft.com/office/powerpoint/2012/main" userId="S-1-5-21-1203662302-1304183567-10236677-10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70081" autoAdjust="0"/>
  </p:normalViewPr>
  <p:slideViewPr>
    <p:cSldViewPr snapToGrid="0">
      <p:cViewPr>
        <p:scale>
          <a:sx n="50" d="100"/>
          <a:sy n="50" d="100"/>
        </p:scale>
        <p:origin x="2250" y="750"/>
      </p:cViewPr>
      <p:guideLst/>
    </p:cSldViewPr>
  </p:slideViewPr>
  <p:notesTextViewPr>
    <p:cViewPr>
      <p:scale>
        <a:sx n="1" d="1"/>
        <a:sy n="1" d="1"/>
      </p:scale>
      <p:origin x="0" y="0"/>
    </p:cViewPr>
  </p:notesTextViewPr>
  <p:sorterViewPr>
    <p:cViewPr>
      <p:scale>
        <a:sx n="120" d="100"/>
        <a:sy n="120" d="100"/>
      </p:scale>
      <p:origin x="0" y="-9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hyperlink" Target="http://uptightsolitude74.wikidot.com/"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eoi.es/blogs/lauraambros/2011/11/28/what-about-managerial-skills/" TargetMode="External"/><Relationship Id="rId2" Type="http://schemas.openxmlformats.org/officeDocument/2006/relationships/hyperlink" Target="http://autism-daddy.blogspot.com/2014/06/how-emergency-evolves-over-course-of-2.html" TargetMode="External"/><Relationship Id="rId1" Type="http://schemas.openxmlformats.org/officeDocument/2006/relationships/image" Target="../media/image4.jpeg"/><Relationship Id="rId6" Type="http://schemas.openxmlformats.org/officeDocument/2006/relationships/hyperlink" Target="https://www.flickr.com/photos/kgrocki/4647698408/"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mrscienceshow.com/2010/06/bring-us-your-burning-science-questions.html" TargetMode="External"/><Relationship Id="rId4" Type="http://schemas.openxmlformats.org/officeDocument/2006/relationships/hyperlink" Target="https://www.flickr.com/photos/lkell/3964951328" TargetMode="External"/><Relationship Id="rId9" Type="http://schemas.openxmlformats.org/officeDocument/2006/relationships/image" Target="../media/image8.jpeg"/></Relationships>
</file>

<file path=ppt/diagrams/_rels/data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 Id="rId4"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8" Type="http://schemas.openxmlformats.org/officeDocument/2006/relationships/hyperlink" Target="http://uptightsolitude74.wikidot.com/"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eoi.es/blogs/lauraambros/2011/11/28/what-about-managerial-skills/" TargetMode="External"/><Relationship Id="rId2" Type="http://schemas.openxmlformats.org/officeDocument/2006/relationships/hyperlink" Target="http://autism-daddy.blogspot.com/2014/06/how-emergency-evolves-over-course-of-2.html" TargetMode="External"/><Relationship Id="rId1" Type="http://schemas.openxmlformats.org/officeDocument/2006/relationships/image" Target="../media/image4.jpeg"/><Relationship Id="rId6" Type="http://schemas.openxmlformats.org/officeDocument/2006/relationships/hyperlink" Target="https://www.flickr.com/photos/kgrocki/4647698408/"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www.mrscienceshow.com/2010/06/bring-us-your-burning-science-questions.html" TargetMode="External"/><Relationship Id="rId4" Type="http://schemas.openxmlformats.org/officeDocument/2006/relationships/hyperlink" Target="https://www.flickr.com/photos/lkell/3964951328" TargetMode="External"/><Relationship Id="rId9"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86A44-BE20-4E3E-AC43-E663758A5E43}" type="doc">
      <dgm:prSet loTypeId="urn:microsoft.com/office/officeart/2005/8/layout/vList3" loCatId="list" qsTypeId="urn:microsoft.com/office/officeart/2005/8/quickstyle/simple1" qsCatId="simple" csTypeId="urn:microsoft.com/office/officeart/2005/8/colors/accent1_2" csCatId="accent1" phldr="1"/>
      <dgm:spPr/>
    </dgm:pt>
    <dgm:pt modelId="{C2D2304B-78E1-493E-80A5-9A6B6C334A26}">
      <dgm:prSet phldrT="[Text]"/>
      <dgm:spPr/>
      <dgm:t>
        <a:bodyPr/>
        <a:lstStyle/>
        <a:p>
          <a:r>
            <a:rPr lang="en-GB" dirty="0"/>
            <a:t>Emergency Procedure</a:t>
          </a:r>
        </a:p>
      </dgm:t>
    </dgm:pt>
    <dgm:pt modelId="{DF2754C9-C5F9-4B55-9076-7AFD6D984DCC}" type="parTrans" cxnId="{D3497A42-3B7C-4F71-B4EA-813E265E296E}">
      <dgm:prSet/>
      <dgm:spPr/>
      <dgm:t>
        <a:bodyPr/>
        <a:lstStyle/>
        <a:p>
          <a:endParaRPr lang="en-GB"/>
        </a:p>
      </dgm:t>
    </dgm:pt>
    <dgm:pt modelId="{FF0FEF75-8E26-42A0-8962-50D4EC595429}" type="sibTrans" cxnId="{D3497A42-3B7C-4F71-B4EA-813E265E296E}">
      <dgm:prSet/>
      <dgm:spPr/>
      <dgm:t>
        <a:bodyPr/>
        <a:lstStyle/>
        <a:p>
          <a:endParaRPr lang="en-GB"/>
        </a:p>
      </dgm:t>
    </dgm:pt>
    <dgm:pt modelId="{C4399BF2-2DAE-40F0-853F-ADD2A458F861}">
      <dgm:prSet phldrT="[Text]"/>
      <dgm:spPr/>
      <dgm:t>
        <a:bodyPr/>
        <a:lstStyle/>
        <a:p>
          <a:r>
            <a:rPr lang="en-GB" dirty="0"/>
            <a:t>Facilities</a:t>
          </a:r>
        </a:p>
      </dgm:t>
    </dgm:pt>
    <dgm:pt modelId="{75E37927-EA21-4AD5-B14A-C7DDC653F0AC}" type="parTrans" cxnId="{3290299A-080B-42A5-B691-6BEFF26E5C8C}">
      <dgm:prSet/>
      <dgm:spPr/>
      <dgm:t>
        <a:bodyPr/>
        <a:lstStyle/>
        <a:p>
          <a:endParaRPr lang="en-GB"/>
        </a:p>
      </dgm:t>
    </dgm:pt>
    <dgm:pt modelId="{88F93C22-C826-46CA-B3BF-440D1EF9DABF}" type="sibTrans" cxnId="{3290299A-080B-42A5-B691-6BEFF26E5C8C}">
      <dgm:prSet/>
      <dgm:spPr/>
      <dgm:t>
        <a:bodyPr/>
        <a:lstStyle/>
        <a:p>
          <a:endParaRPr lang="en-GB"/>
        </a:p>
      </dgm:t>
    </dgm:pt>
    <dgm:pt modelId="{5360C256-91B3-4F7A-81CA-55A0A1F2964D}">
      <dgm:prSet phldrT="[Text]"/>
      <dgm:spPr/>
      <dgm:t>
        <a:bodyPr/>
        <a:lstStyle/>
        <a:p>
          <a:r>
            <a:rPr lang="en-GB" dirty="0"/>
            <a:t>Breaks</a:t>
          </a:r>
        </a:p>
      </dgm:t>
    </dgm:pt>
    <dgm:pt modelId="{72B19F62-83AB-4D51-86EC-5E4401B488F8}" type="parTrans" cxnId="{8DE3F954-564E-4971-9279-B018D06A8C49}">
      <dgm:prSet/>
      <dgm:spPr/>
      <dgm:t>
        <a:bodyPr/>
        <a:lstStyle/>
        <a:p>
          <a:endParaRPr lang="en-GB"/>
        </a:p>
      </dgm:t>
    </dgm:pt>
    <dgm:pt modelId="{A6501C83-5625-45CE-80AA-42DB3E5A9828}" type="sibTrans" cxnId="{8DE3F954-564E-4971-9279-B018D06A8C49}">
      <dgm:prSet/>
      <dgm:spPr/>
      <dgm:t>
        <a:bodyPr/>
        <a:lstStyle/>
        <a:p>
          <a:endParaRPr lang="en-GB"/>
        </a:p>
      </dgm:t>
    </dgm:pt>
    <dgm:pt modelId="{17589437-0A47-4757-AC7E-84DECCE02E1C}">
      <dgm:prSet phldrT="[Text]"/>
      <dgm:spPr/>
      <dgm:t>
        <a:bodyPr/>
        <a:lstStyle/>
        <a:p>
          <a:r>
            <a:rPr lang="en-GB" dirty="0"/>
            <a:t>Communications Equipment</a:t>
          </a:r>
        </a:p>
      </dgm:t>
    </dgm:pt>
    <dgm:pt modelId="{E926AF95-37A0-4870-AC84-3DD4367250B3}" type="parTrans" cxnId="{A2F655A2-FA59-4F82-A373-E4B47C73ABD2}">
      <dgm:prSet/>
      <dgm:spPr/>
      <dgm:t>
        <a:bodyPr/>
        <a:lstStyle/>
        <a:p>
          <a:endParaRPr lang="en-GB"/>
        </a:p>
      </dgm:t>
    </dgm:pt>
    <dgm:pt modelId="{E34142B8-0E8E-423E-9FBA-B56A0260C139}" type="sibTrans" cxnId="{A2F655A2-FA59-4F82-A373-E4B47C73ABD2}">
      <dgm:prSet/>
      <dgm:spPr/>
      <dgm:t>
        <a:bodyPr/>
        <a:lstStyle/>
        <a:p>
          <a:endParaRPr lang="en-GB"/>
        </a:p>
      </dgm:t>
    </dgm:pt>
    <dgm:pt modelId="{D432A285-AFE8-4B06-944E-5D321838FAE1}">
      <dgm:prSet phldrT="[Text]"/>
      <dgm:spPr/>
      <dgm:t>
        <a:bodyPr/>
        <a:lstStyle/>
        <a:p>
          <a:r>
            <a:rPr lang="en-GB" dirty="0"/>
            <a:t>Questions</a:t>
          </a:r>
        </a:p>
      </dgm:t>
    </dgm:pt>
    <dgm:pt modelId="{84F02E7F-07A2-471B-8652-BD325F04DAA7}" type="parTrans" cxnId="{7CCE2E95-5E69-4599-8F87-B7647D80378E}">
      <dgm:prSet/>
      <dgm:spPr/>
      <dgm:t>
        <a:bodyPr/>
        <a:lstStyle/>
        <a:p>
          <a:endParaRPr lang="en-GB"/>
        </a:p>
      </dgm:t>
    </dgm:pt>
    <dgm:pt modelId="{BFCBF711-D374-4B62-9619-C86CF8D13766}" type="sibTrans" cxnId="{7CCE2E95-5E69-4599-8F87-B7647D80378E}">
      <dgm:prSet/>
      <dgm:spPr/>
      <dgm:t>
        <a:bodyPr/>
        <a:lstStyle/>
        <a:p>
          <a:endParaRPr lang="en-GB"/>
        </a:p>
      </dgm:t>
    </dgm:pt>
    <dgm:pt modelId="{3458D76E-CFA2-49E3-920A-FE27D6A99061}">
      <dgm:prSet phldrT="[Text]"/>
      <dgm:spPr/>
      <dgm:t>
        <a:bodyPr/>
        <a:lstStyle/>
        <a:p>
          <a:r>
            <a:rPr lang="en-GB" dirty="0"/>
            <a:t>Copies of presentation</a:t>
          </a:r>
        </a:p>
      </dgm:t>
    </dgm:pt>
    <dgm:pt modelId="{8144C89A-C69F-4BC6-8BAF-730036BB28F4}" type="parTrans" cxnId="{EEEA531B-C28B-4EDC-AB74-8DB81219EC31}">
      <dgm:prSet/>
      <dgm:spPr/>
      <dgm:t>
        <a:bodyPr/>
        <a:lstStyle/>
        <a:p>
          <a:endParaRPr lang="en-GB"/>
        </a:p>
      </dgm:t>
    </dgm:pt>
    <dgm:pt modelId="{8991C003-B865-4E2E-814D-5534AF9B31E9}" type="sibTrans" cxnId="{EEEA531B-C28B-4EDC-AB74-8DB81219EC31}">
      <dgm:prSet/>
      <dgm:spPr/>
      <dgm:t>
        <a:bodyPr/>
        <a:lstStyle/>
        <a:p>
          <a:endParaRPr lang="en-GB"/>
        </a:p>
      </dgm:t>
    </dgm:pt>
    <dgm:pt modelId="{F5654DFC-4AF6-4B44-BA07-0B086C029441}" type="pres">
      <dgm:prSet presAssocID="{A4586A44-BE20-4E3E-AC43-E663758A5E43}" presName="linearFlow" presStyleCnt="0">
        <dgm:presLayoutVars>
          <dgm:dir/>
          <dgm:resizeHandles val="exact"/>
        </dgm:presLayoutVars>
      </dgm:prSet>
      <dgm:spPr/>
    </dgm:pt>
    <dgm:pt modelId="{82DE8D0C-E9C4-44EC-927E-9554DFE16194}" type="pres">
      <dgm:prSet presAssocID="{C2D2304B-78E1-493E-80A5-9A6B6C334A26}" presName="composite" presStyleCnt="0"/>
      <dgm:spPr/>
    </dgm:pt>
    <dgm:pt modelId="{8AE41552-8DC9-4CBE-BC98-3E4B1E18AB4D}" type="pres">
      <dgm:prSet presAssocID="{C2D2304B-78E1-493E-80A5-9A6B6C334A26}"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a:stretch>
        </a:blipFill>
      </dgm:spPr>
    </dgm:pt>
    <dgm:pt modelId="{E94C88AA-3489-415C-871A-99FC2C0BEF76}" type="pres">
      <dgm:prSet presAssocID="{C2D2304B-78E1-493E-80A5-9A6B6C334A26}" presName="txShp" presStyleLbl="node1" presStyleIdx="0" presStyleCnt="6">
        <dgm:presLayoutVars>
          <dgm:bulletEnabled val="1"/>
        </dgm:presLayoutVars>
      </dgm:prSet>
      <dgm:spPr/>
      <dgm:t>
        <a:bodyPr/>
        <a:lstStyle/>
        <a:p>
          <a:endParaRPr lang="en-GB"/>
        </a:p>
      </dgm:t>
    </dgm:pt>
    <dgm:pt modelId="{F44C87B9-2F6C-4D3A-88F8-9A78A67A770C}" type="pres">
      <dgm:prSet presAssocID="{FF0FEF75-8E26-42A0-8962-50D4EC595429}" presName="spacing" presStyleCnt="0"/>
      <dgm:spPr/>
    </dgm:pt>
    <dgm:pt modelId="{A68574BE-29EC-4FDC-BB9B-53550DBAB423}" type="pres">
      <dgm:prSet presAssocID="{C4399BF2-2DAE-40F0-853F-ADD2A458F861}" presName="composite" presStyleCnt="0"/>
      <dgm:spPr/>
    </dgm:pt>
    <dgm:pt modelId="{20BB3C1E-F9C3-47A8-93B1-73D1F089E89C}" type="pres">
      <dgm:prSet presAssocID="{C4399BF2-2DAE-40F0-853F-ADD2A458F861}" presName="imgShp"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l="-4000" r="-4000"/>
          </a:stretch>
        </a:blipFill>
      </dgm:spPr>
    </dgm:pt>
    <dgm:pt modelId="{09A6C5DE-DF58-4EE4-B373-90A5CD534CAD}" type="pres">
      <dgm:prSet presAssocID="{C4399BF2-2DAE-40F0-853F-ADD2A458F861}" presName="txShp" presStyleLbl="node1" presStyleIdx="1" presStyleCnt="6">
        <dgm:presLayoutVars>
          <dgm:bulletEnabled val="1"/>
        </dgm:presLayoutVars>
      </dgm:prSet>
      <dgm:spPr/>
      <dgm:t>
        <a:bodyPr/>
        <a:lstStyle/>
        <a:p>
          <a:endParaRPr lang="en-GB"/>
        </a:p>
      </dgm:t>
    </dgm:pt>
    <dgm:pt modelId="{D3E915AB-484B-4F0C-AD3A-6B2E2E24729D}" type="pres">
      <dgm:prSet presAssocID="{88F93C22-C826-46CA-B3BF-440D1EF9DABF}" presName="spacing" presStyleCnt="0"/>
      <dgm:spPr/>
    </dgm:pt>
    <dgm:pt modelId="{D3B35141-493D-487D-AEC4-00535F4B60CD}" type="pres">
      <dgm:prSet presAssocID="{5360C256-91B3-4F7A-81CA-55A0A1F2964D}" presName="composite" presStyleCnt="0"/>
      <dgm:spPr/>
    </dgm:pt>
    <dgm:pt modelId="{52E45519-9333-4430-8C98-B7360DF78716}" type="pres">
      <dgm:prSet presAssocID="{5360C256-91B3-4F7A-81CA-55A0A1F2964D}" presName="imgShp" presStyleLbl="fgImgPlace1" presStyleIdx="2" presStyleCnt="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a:stretch>
        </a:blipFill>
      </dgm:spPr>
    </dgm:pt>
    <dgm:pt modelId="{79C9CD42-2AD6-4D76-86B6-534E1C849F3B}" type="pres">
      <dgm:prSet presAssocID="{5360C256-91B3-4F7A-81CA-55A0A1F2964D}" presName="txShp" presStyleLbl="node1" presStyleIdx="2" presStyleCnt="6">
        <dgm:presLayoutVars>
          <dgm:bulletEnabled val="1"/>
        </dgm:presLayoutVars>
      </dgm:prSet>
      <dgm:spPr/>
      <dgm:t>
        <a:bodyPr/>
        <a:lstStyle/>
        <a:p>
          <a:endParaRPr lang="en-GB"/>
        </a:p>
      </dgm:t>
    </dgm:pt>
    <dgm:pt modelId="{F3CB12B7-3411-4794-B0C1-3F42D03ABB8C}" type="pres">
      <dgm:prSet presAssocID="{A6501C83-5625-45CE-80AA-42DB3E5A9828}" presName="spacing" presStyleCnt="0"/>
      <dgm:spPr/>
    </dgm:pt>
    <dgm:pt modelId="{F1356B55-32CD-425A-BB63-04ECF4A0A01B}" type="pres">
      <dgm:prSet presAssocID="{17589437-0A47-4757-AC7E-84DECCE02E1C}" presName="composite" presStyleCnt="0"/>
      <dgm:spPr/>
    </dgm:pt>
    <dgm:pt modelId="{0FBE48A0-DC31-4712-8E1E-85FED8D262F8}" type="pres">
      <dgm:prSet presAssocID="{17589437-0A47-4757-AC7E-84DECCE02E1C}" presName="imgShp" presStyleLbl="fgImgPlace1" presStyleIdx="3" presStyleCnt="6"/>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a:stretch>
            <a:fillRect t="-17000" b="-17000"/>
          </a:stretch>
        </a:blipFill>
      </dgm:spPr>
    </dgm:pt>
    <dgm:pt modelId="{9A52D212-5073-41AC-A6AB-C2DFD9B0D1FF}" type="pres">
      <dgm:prSet presAssocID="{17589437-0A47-4757-AC7E-84DECCE02E1C}" presName="txShp" presStyleLbl="node1" presStyleIdx="3" presStyleCnt="6">
        <dgm:presLayoutVars>
          <dgm:bulletEnabled val="1"/>
        </dgm:presLayoutVars>
      </dgm:prSet>
      <dgm:spPr/>
      <dgm:t>
        <a:bodyPr/>
        <a:lstStyle/>
        <a:p>
          <a:endParaRPr lang="en-GB"/>
        </a:p>
      </dgm:t>
    </dgm:pt>
    <dgm:pt modelId="{0FD1355B-A548-4BBD-9C08-66B513DE81BA}" type="pres">
      <dgm:prSet presAssocID="{E34142B8-0E8E-423E-9FBA-B56A0260C139}" presName="spacing" presStyleCnt="0"/>
      <dgm:spPr/>
    </dgm:pt>
    <dgm:pt modelId="{492C1CA8-4F6A-4D18-B32B-E43A746B46B3}" type="pres">
      <dgm:prSet presAssocID="{D432A285-AFE8-4B06-944E-5D321838FAE1}" presName="composite" presStyleCnt="0"/>
      <dgm:spPr/>
    </dgm:pt>
    <dgm:pt modelId="{F4B60597-D334-4311-80B9-734865B8856B}" type="pres">
      <dgm:prSet presAssocID="{D432A285-AFE8-4B06-944E-5D321838FAE1}" presName="imgShp" presStyleLbl="fgImgPlace1" presStyleIdx="4" presStyleCnt="6"/>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rcRect/>
          <a:stretch>
            <a:fillRect/>
          </a:stretch>
        </a:blipFill>
      </dgm:spPr>
    </dgm:pt>
    <dgm:pt modelId="{F05E2721-F475-4205-8971-53545CCAA2D3}" type="pres">
      <dgm:prSet presAssocID="{D432A285-AFE8-4B06-944E-5D321838FAE1}" presName="txShp" presStyleLbl="node1" presStyleIdx="4" presStyleCnt="6">
        <dgm:presLayoutVars>
          <dgm:bulletEnabled val="1"/>
        </dgm:presLayoutVars>
      </dgm:prSet>
      <dgm:spPr/>
      <dgm:t>
        <a:bodyPr/>
        <a:lstStyle/>
        <a:p>
          <a:endParaRPr lang="en-GB"/>
        </a:p>
      </dgm:t>
    </dgm:pt>
    <dgm:pt modelId="{3F4F25FB-ADDB-4EC9-B6A1-C3ECD2121C57}" type="pres">
      <dgm:prSet presAssocID="{BFCBF711-D374-4B62-9619-C86CF8D13766}" presName="spacing" presStyleCnt="0"/>
      <dgm:spPr/>
    </dgm:pt>
    <dgm:pt modelId="{5A2B30AC-F721-4EB5-AE40-1AA09B19E20C}" type="pres">
      <dgm:prSet presAssocID="{3458D76E-CFA2-49E3-920A-FE27D6A99061}" presName="composite" presStyleCnt="0"/>
      <dgm:spPr/>
    </dgm:pt>
    <dgm:pt modelId="{56D3449C-A092-494B-A282-D76B68EAF04B}" type="pres">
      <dgm:prSet presAssocID="{3458D76E-CFA2-49E3-920A-FE27D6A99061}" presName="imgShp" presStyleLbl="fgImgPlac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rcRect/>
          <a:stretch>
            <a:fillRect/>
          </a:stretch>
        </a:blipFill>
      </dgm:spPr>
    </dgm:pt>
    <dgm:pt modelId="{4ADAEF6C-C5EE-4D38-8D78-199637900258}" type="pres">
      <dgm:prSet presAssocID="{3458D76E-CFA2-49E3-920A-FE27D6A99061}" presName="txShp" presStyleLbl="node1" presStyleIdx="5" presStyleCnt="6">
        <dgm:presLayoutVars>
          <dgm:bulletEnabled val="1"/>
        </dgm:presLayoutVars>
      </dgm:prSet>
      <dgm:spPr/>
      <dgm:t>
        <a:bodyPr/>
        <a:lstStyle/>
        <a:p>
          <a:endParaRPr lang="en-GB"/>
        </a:p>
      </dgm:t>
    </dgm:pt>
  </dgm:ptLst>
  <dgm:cxnLst>
    <dgm:cxn modelId="{CD122997-34B6-4605-AE20-76E2F9C3F8D5}" type="presOf" srcId="{C2D2304B-78E1-493E-80A5-9A6B6C334A26}" destId="{E94C88AA-3489-415C-871A-99FC2C0BEF76}" srcOrd="0" destOrd="0" presId="urn:microsoft.com/office/officeart/2005/8/layout/vList3"/>
    <dgm:cxn modelId="{1085BF73-6139-4360-AAF1-E92D46F86DD6}" type="presOf" srcId="{5360C256-91B3-4F7A-81CA-55A0A1F2964D}" destId="{79C9CD42-2AD6-4D76-86B6-534E1C849F3B}" srcOrd="0" destOrd="0" presId="urn:microsoft.com/office/officeart/2005/8/layout/vList3"/>
    <dgm:cxn modelId="{EEEA531B-C28B-4EDC-AB74-8DB81219EC31}" srcId="{A4586A44-BE20-4E3E-AC43-E663758A5E43}" destId="{3458D76E-CFA2-49E3-920A-FE27D6A99061}" srcOrd="5" destOrd="0" parTransId="{8144C89A-C69F-4BC6-8BAF-730036BB28F4}" sibTransId="{8991C003-B865-4E2E-814D-5534AF9B31E9}"/>
    <dgm:cxn modelId="{8DE3F954-564E-4971-9279-B018D06A8C49}" srcId="{A4586A44-BE20-4E3E-AC43-E663758A5E43}" destId="{5360C256-91B3-4F7A-81CA-55A0A1F2964D}" srcOrd="2" destOrd="0" parTransId="{72B19F62-83AB-4D51-86EC-5E4401B488F8}" sibTransId="{A6501C83-5625-45CE-80AA-42DB3E5A9828}"/>
    <dgm:cxn modelId="{CCEA2E44-B278-4BA1-AE9A-03DDAF8E0005}" type="presOf" srcId="{C4399BF2-2DAE-40F0-853F-ADD2A458F861}" destId="{09A6C5DE-DF58-4EE4-B373-90A5CD534CAD}" srcOrd="0" destOrd="0" presId="urn:microsoft.com/office/officeart/2005/8/layout/vList3"/>
    <dgm:cxn modelId="{D3497A42-3B7C-4F71-B4EA-813E265E296E}" srcId="{A4586A44-BE20-4E3E-AC43-E663758A5E43}" destId="{C2D2304B-78E1-493E-80A5-9A6B6C334A26}" srcOrd="0" destOrd="0" parTransId="{DF2754C9-C5F9-4B55-9076-7AFD6D984DCC}" sibTransId="{FF0FEF75-8E26-42A0-8962-50D4EC595429}"/>
    <dgm:cxn modelId="{7CCE2E95-5E69-4599-8F87-B7647D80378E}" srcId="{A4586A44-BE20-4E3E-AC43-E663758A5E43}" destId="{D432A285-AFE8-4B06-944E-5D321838FAE1}" srcOrd="4" destOrd="0" parTransId="{84F02E7F-07A2-471B-8652-BD325F04DAA7}" sibTransId="{BFCBF711-D374-4B62-9619-C86CF8D13766}"/>
    <dgm:cxn modelId="{B7930935-35D1-4BE6-8DC3-C6A8FC015805}" type="presOf" srcId="{3458D76E-CFA2-49E3-920A-FE27D6A99061}" destId="{4ADAEF6C-C5EE-4D38-8D78-199637900258}" srcOrd="0" destOrd="0" presId="urn:microsoft.com/office/officeart/2005/8/layout/vList3"/>
    <dgm:cxn modelId="{A2F655A2-FA59-4F82-A373-E4B47C73ABD2}" srcId="{A4586A44-BE20-4E3E-AC43-E663758A5E43}" destId="{17589437-0A47-4757-AC7E-84DECCE02E1C}" srcOrd="3" destOrd="0" parTransId="{E926AF95-37A0-4870-AC84-3DD4367250B3}" sibTransId="{E34142B8-0E8E-423E-9FBA-B56A0260C139}"/>
    <dgm:cxn modelId="{3290299A-080B-42A5-B691-6BEFF26E5C8C}" srcId="{A4586A44-BE20-4E3E-AC43-E663758A5E43}" destId="{C4399BF2-2DAE-40F0-853F-ADD2A458F861}" srcOrd="1" destOrd="0" parTransId="{75E37927-EA21-4AD5-B14A-C7DDC653F0AC}" sibTransId="{88F93C22-C826-46CA-B3BF-440D1EF9DABF}"/>
    <dgm:cxn modelId="{53376903-FB32-4D64-99D5-E41D24910093}" type="presOf" srcId="{D432A285-AFE8-4B06-944E-5D321838FAE1}" destId="{F05E2721-F475-4205-8971-53545CCAA2D3}" srcOrd="0" destOrd="0" presId="urn:microsoft.com/office/officeart/2005/8/layout/vList3"/>
    <dgm:cxn modelId="{AFB5DBA5-78A4-41DD-8184-866A17D0B597}" type="presOf" srcId="{17589437-0A47-4757-AC7E-84DECCE02E1C}" destId="{9A52D212-5073-41AC-A6AB-C2DFD9B0D1FF}" srcOrd="0" destOrd="0" presId="urn:microsoft.com/office/officeart/2005/8/layout/vList3"/>
    <dgm:cxn modelId="{4E4B678D-EE2E-4DA7-97D9-EDB282362970}" type="presOf" srcId="{A4586A44-BE20-4E3E-AC43-E663758A5E43}" destId="{F5654DFC-4AF6-4B44-BA07-0B086C029441}" srcOrd="0" destOrd="0" presId="urn:microsoft.com/office/officeart/2005/8/layout/vList3"/>
    <dgm:cxn modelId="{BC4B7BF8-2B6D-406E-A1E9-1E761EDBB8CF}" type="presParOf" srcId="{F5654DFC-4AF6-4B44-BA07-0B086C029441}" destId="{82DE8D0C-E9C4-44EC-927E-9554DFE16194}" srcOrd="0" destOrd="0" presId="urn:microsoft.com/office/officeart/2005/8/layout/vList3"/>
    <dgm:cxn modelId="{8CE84ACC-B2F1-47E6-8299-D6446CB4BEFB}" type="presParOf" srcId="{82DE8D0C-E9C4-44EC-927E-9554DFE16194}" destId="{8AE41552-8DC9-4CBE-BC98-3E4B1E18AB4D}" srcOrd="0" destOrd="0" presId="urn:microsoft.com/office/officeart/2005/8/layout/vList3"/>
    <dgm:cxn modelId="{77C5C241-5737-495B-AEC9-41DA13A217E9}" type="presParOf" srcId="{82DE8D0C-E9C4-44EC-927E-9554DFE16194}" destId="{E94C88AA-3489-415C-871A-99FC2C0BEF76}" srcOrd="1" destOrd="0" presId="urn:microsoft.com/office/officeart/2005/8/layout/vList3"/>
    <dgm:cxn modelId="{AFC30980-E0CF-486D-8651-B8DC7F062643}" type="presParOf" srcId="{F5654DFC-4AF6-4B44-BA07-0B086C029441}" destId="{F44C87B9-2F6C-4D3A-88F8-9A78A67A770C}" srcOrd="1" destOrd="0" presId="urn:microsoft.com/office/officeart/2005/8/layout/vList3"/>
    <dgm:cxn modelId="{911BDE68-87DD-47C6-B0DC-37A50380A2A2}" type="presParOf" srcId="{F5654DFC-4AF6-4B44-BA07-0B086C029441}" destId="{A68574BE-29EC-4FDC-BB9B-53550DBAB423}" srcOrd="2" destOrd="0" presId="urn:microsoft.com/office/officeart/2005/8/layout/vList3"/>
    <dgm:cxn modelId="{8BDA2E31-31D8-47C5-9999-706E4BF14810}" type="presParOf" srcId="{A68574BE-29EC-4FDC-BB9B-53550DBAB423}" destId="{20BB3C1E-F9C3-47A8-93B1-73D1F089E89C}" srcOrd="0" destOrd="0" presId="urn:microsoft.com/office/officeart/2005/8/layout/vList3"/>
    <dgm:cxn modelId="{985F6DCA-8422-47C2-865E-AE28247CA92B}" type="presParOf" srcId="{A68574BE-29EC-4FDC-BB9B-53550DBAB423}" destId="{09A6C5DE-DF58-4EE4-B373-90A5CD534CAD}" srcOrd="1" destOrd="0" presId="urn:microsoft.com/office/officeart/2005/8/layout/vList3"/>
    <dgm:cxn modelId="{04807A7F-6A63-4302-8E8E-C88B6FA4010C}" type="presParOf" srcId="{F5654DFC-4AF6-4B44-BA07-0B086C029441}" destId="{D3E915AB-484B-4F0C-AD3A-6B2E2E24729D}" srcOrd="3" destOrd="0" presId="urn:microsoft.com/office/officeart/2005/8/layout/vList3"/>
    <dgm:cxn modelId="{BBB0AB96-A901-4C9D-A4DE-06259380566C}" type="presParOf" srcId="{F5654DFC-4AF6-4B44-BA07-0B086C029441}" destId="{D3B35141-493D-487D-AEC4-00535F4B60CD}" srcOrd="4" destOrd="0" presId="urn:microsoft.com/office/officeart/2005/8/layout/vList3"/>
    <dgm:cxn modelId="{66E39462-1F1D-481F-B6E8-0DA791C51DE0}" type="presParOf" srcId="{D3B35141-493D-487D-AEC4-00535F4B60CD}" destId="{52E45519-9333-4430-8C98-B7360DF78716}" srcOrd="0" destOrd="0" presId="urn:microsoft.com/office/officeart/2005/8/layout/vList3"/>
    <dgm:cxn modelId="{EC3E545D-6F69-45B2-A142-00A0ACCE9559}" type="presParOf" srcId="{D3B35141-493D-487D-AEC4-00535F4B60CD}" destId="{79C9CD42-2AD6-4D76-86B6-534E1C849F3B}" srcOrd="1" destOrd="0" presId="urn:microsoft.com/office/officeart/2005/8/layout/vList3"/>
    <dgm:cxn modelId="{99B1BF36-5418-4ACC-A16C-65F19B12307F}" type="presParOf" srcId="{F5654DFC-4AF6-4B44-BA07-0B086C029441}" destId="{F3CB12B7-3411-4794-B0C1-3F42D03ABB8C}" srcOrd="5" destOrd="0" presId="urn:microsoft.com/office/officeart/2005/8/layout/vList3"/>
    <dgm:cxn modelId="{7B847D14-084E-4268-BCCD-B439726596EA}" type="presParOf" srcId="{F5654DFC-4AF6-4B44-BA07-0B086C029441}" destId="{F1356B55-32CD-425A-BB63-04ECF4A0A01B}" srcOrd="6" destOrd="0" presId="urn:microsoft.com/office/officeart/2005/8/layout/vList3"/>
    <dgm:cxn modelId="{E3AE8620-E77F-49A4-BFEF-474E81B4C80C}" type="presParOf" srcId="{F1356B55-32CD-425A-BB63-04ECF4A0A01B}" destId="{0FBE48A0-DC31-4712-8E1E-85FED8D262F8}" srcOrd="0" destOrd="0" presId="urn:microsoft.com/office/officeart/2005/8/layout/vList3"/>
    <dgm:cxn modelId="{77499A3E-489A-43D7-BA15-9C1FE0D627D2}" type="presParOf" srcId="{F1356B55-32CD-425A-BB63-04ECF4A0A01B}" destId="{9A52D212-5073-41AC-A6AB-C2DFD9B0D1FF}" srcOrd="1" destOrd="0" presId="urn:microsoft.com/office/officeart/2005/8/layout/vList3"/>
    <dgm:cxn modelId="{86343FAD-D71B-4923-B82C-76DD74B7F3C4}" type="presParOf" srcId="{F5654DFC-4AF6-4B44-BA07-0B086C029441}" destId="{0FD1355B-A548-4BBD-9C08-66B513DE81BA}" srcOrd="7" destOrd="0" presId="urn:microsoft.com/office/officeart/2005/8/layout/vList3"/>
    <dgm:cxn modelId="{E3786FB5-FAD3-4FB6-BC1E-1EDF22342203}" type="presParOf" srcId="{F5654DFC-4AF6-4B44-BA07-0B086C029441}" destId="{492C1CA8-4F6A-4D18-B32B-E43A746B46B3}" srcOrd="8" destOrd="0" presId="urn:microsoft.com/office/officeart/2005/8/layout/vList3"/>
    <dgm:cxn modelId="{DFB95AC4-B31A-447C-B3A9-82BB013FB9B9}" type="presParOf" srcId="{492C1CA8-4F6A-4D18-B32B-E43A746B46B3}" destId="{F4B60597-D334-4311-80B9-734865B8856B}" srcOrd="0" destOrd="0" presId="urn:microsoft.com/office/officeart/2005/8/layout/vList3"/>
    <dgm:cxn modelId="{77E1508B-3A9B-4B82-90FA-AA33E256FA02}" type="presParOf" srcId="{492C1CA8-4F6A-4D18-B32B-E43A746B46B3}" destId="{F05E2721-F475-4205-8971-53545CCAA2D3}" srcOrd="1" destOrd="0" presId="urn:microsoft.com/office/officeart/2005/8/layout/vList3"/>
    <dgm:cxn modelId="{CB31E203-5A43-4F67-B9E8-930F983C2C0E}" type="presParOf" srcId="{F5654DFC-4AF6-4B44-BA07-0B086C029441}" destId="{3F4F25FB-ADDB-4EC9-B6A1-C3ECD2121C57}" srcOrd="9" destOrd="0" presId="urn:microsoft.com/office/officeart/2005/8/layout/vList3"/>
    <dgm:cxn modelId="{4C715DC1-4875-4A09-9463-8CE78C37846B}" type="presParOf" srcId="{F5654DFC-4AF6-4B44-BA07-0B086C029441}" destId="{5A2B30AC-F721-4EB5-AE40-1AA09B19E20C}" srcOrd="10" destOrd="0" presId="urn:microsoft.com/office/officeart/2005/8/layout/vList3"/>
    <dgm:cxn modelId="{EA286D60-DA59-4F8F-8F8D-A3E846B974F5}" type="presParOf" srcId="{5A2B30AC-F721-4EB5-AE40-1AA09B19E20C}" destId="{56D3449C-A092-494B-A282-D76B68EAF04B}" srcOrd="0" destOrd="0" presId="urn:microsoft.com/office/officeart/2005/8/layout/vList3"/>
    <dgm:cxn modelId="{23A5D569-C8B3-4A9A-87EB-42C9C22D9E87}" type="presParOf" srcId="{5A2B30AC-F721-4EB5-AE40-1AA09B19E20C}" destId="{4ADAEF6C-C5EE-4D38-8D78-19963790025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99FC58-C248-40CC-B651-6D0E7CDA14B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B4D9E07C-9078-4B5B-B4DC-DF7271B55CDA}">
      <dgm:prSet phldrT="[Text]"/>
      <dgm:spPr/>
      <dgm:t>
        <a:bodyPr/>
        <a:lstStyle/>
        <a:p>
          <a:r>
            <a:rPr lang="en-GB" dirty="0"/>
            <a:t>Record </a:t>
          </a:r>
          <a:r>
            <a:rPr lang="en-GB" dirty="0" smtClean="0"/>
            <a:t>outcomes</a:t>
          </a:r>
          <a:endParaRPr lang="en-GB" dirty="0"/>
        </a:p>
      </dgm:t>
    </dgm:pt>
    <dgm:pt modelId="{EEBADFB4-31D8-4E05-A637-9FB480337595}" type="parTrans" cxnId="{737FD07E-60AE-424A-BC7C-5313E10EA315}">
      <dgm:prSet/>
      <dgm:spPr/>
      <dgm:t>
        <a:bodyPr/>
        <a:lstStyle/>
        <a:p>
          <a:endParaRPr lang="en-GB"/>
        </a:p>
      </dgm:t>
    </dgm:pt>
    <dgm:pt modelId="{677C3324-8618-4C51-BA2D-9BE90C358464}" type="sibTrans" cxnId="{737FD07E-60AE-424A-BC7C-5313E10EA315}">
      <dgm:prSet/>
      <dgm:spPr/>
      <dgm:t>
        <a:bodyPr/>
        <a:lstStyle/>
        <a:p>
          <a:endParaRPr lang="en-GB"/>
        </a:p>
      </dgm:t>
    </dgm:pt>
    <dgm:pt modelId="{0F935C80-31AD-4777-B4FE-125F4F293B9F}">
      <dgm:prSet phldrT="[Text]"/>
      <dgm:spPr/>
      <dgm:t>
        <a:bodyPr/>
        <a:lstStyle/>
        <a:p>
          <a:r>
            <a:rPr lang="en-GB" dirty="0"/>
            <a:t>Discuss the MSP questions with the adult/their </a:t>
          </a:r>
          <a:r>
            <a:rPr lang="en-GB" dirty="0" smtClean="0"/>
            <a:t>representative/advocate</a:t>
          </a:r>
          <a:endParaRPr lang="en-GB" dirty="0"/>
        </a:p>
      </dgm:t>
    </dgm:pt>
    <dgm:pt modelId="{60EDE535-DE76-431D-B758-FA8546EB4F31}" type="parTrans" cxnId="{AA9B2EF2-762D-4A8E-922C-E5A52587562D}">
      <dgm:prSet/>
      <dgm:spPr/>
      <dgm:t>
        <a:bodyPr/>
        <a:lstStyle/>
        <a:p>
          <a:endParaRPr lang="en-GB"/>
        </a:p>
      </dgm:t>
    </dgm:pt>
    <dgm:pt modelId="{0D6CA9D6-8088-4542-A3E4-2D3A29893AC8}" type="sibTrans" cxnId="{AA9B2EF2-762D-4A8E-922C-E5A52587562D}">
      <dgm:prSet/>
      <dgm:spPr/>
      <dgm:t>
        <a:bodyPr/>
        <a:lstStyle/>
        <a:p>
          <a:endParaRPr lang="en-GB"/>
        </a:p>
      </dgm:t>
    </dgm:pt>
    <dgm:pt modelId="{82080451-BB15-4299-BD0A-09680FCDE188}">
      <dgm:prSet phldrT="[Text]"/>
      <dgm:spPr/>
      <dgm:t>
        <a:bodyPr/>
        <a:lstStyle/>
        <a:p>
          <a:r>
            <a:rPr lang="en-GB" dirty="0"/>
            <a:t>Complete closure and exit safeguarding</a:t>
          </a:r>
        </a:p>
      </dgm:t>
    </dgm:pt>
    <dgm:pt modelId="{43590AAC-9293-4397-8426-2A4FAA4290AE}" type="parTrans" cxnId="{7FC5F0B5-43B2-40FB-817C-E5AE6198948E}">
      <dgm:prSet/>
      <dgm:spPr/>
      <dgm:t>
        <a:bodyPr/>
        <a:lstStyle/>
        <a:p>
          <a:endParaRPr lang="en-GB"/>
        </a:p>
      </dgm:t>
    </dgm:pt>
    <dgm:pt modelId="{8D2E8FA2-3DE7-4F20-A453-D1060AEFB6FD}" type="sibTrans" cxnId="{7FC5F0B5-43B2-40FB-817C-E5AE6198948E}">
      <dgm:prSet/>
      <dgm:spPr/>
      <dgm:t>
        <a:bodyPr/>
        <a:lstStyle/>
        <a:p>
          <a:endParaRPr lang="en-GB"/>
        </a:p>
      </dgm:t>
    </dgm:pt>
    <dgm:pt modelId="{A502D65E-82F9-4D74-A87D-5B737F0DF9F7}">
      <dgm:prSet phldrT="[Text]"/>
      <dgm:spPr/>
      <dgm:t>
        <a:bodyPr/>
        <a:lstStyle/>
        <a:p>
          <a:r>
            <a:rPr lang="en-GB" dirty="0" smtClean="0"/>
            <a:t>Update on enquiry</a:t>
          </a:r>
          <a:endParaRPr lang="en-GB" dirty="0"/>
        </a:p>
      </dgm:t>
    </dgm:pt>
    <dgm:pt modelId="{0E64921E-1626-4CF6-A650-0E11DDD4BC8A}" type="parTrans" cxnId="{F8AE1087-C280-4322-9B94-EBA18209FD6D}">
      <dgm:prSet/>
      <dgm:spPr/>
      <dgm:t>
        <a:bodyPr/>
        <a:lstStyle/>
        <a:p>
          <a:endParaRPr lang="en-GB"/>
        </a:p>
      </dgm:t>
    </dgm:pt>
    <dgm:pt modelId="{2667DA16-976D-43A7-B633-D148BA4F9943}" type="sibTrans" cxnId="{F8AE1087-C280-4322-9B94-EBA18209FD6D}">
      <dgm:prSet/>
      <dgm:spPr/>
      <dgm:t>
        <a:bodyPr/>
        <a:lstStyle/>
        <a:p>
          <a:endParaRPr lang="en-GB"/>
        </a:p>
      </dgm:t>
    </dgm:pt>
    <dgm:pt modelId="{49FAA186-1EC3-43D5-890E-439D897E0C81}">
      <dgm:prSet phldrT="[Text]"/>
      <dgm:spPr/>
      <dgm:t>
        <a:bodyPr/>
        <a:lstStyle/>
        <a:p>
          <a:r>
            <a:rPr lang="en-GB" dirty="0" smtClean="0"/>
            <a:t>Review Keeping Safe Plan</a:t>
          </a:r>
          <a:endParaRPr lang="en-GB" dirty="0"/>
        </a:p>
      </dgm:t>
    </dgm:pt>
    <dgm:pt modelId="{18B73DA1-7B33-4887-AFD7-3C506D9AEBC3}" type="parTrans" cxnId="{25AB9837-D2B5-4EB4-B8B0-DC91D625CF89}">
      <dgm:prSet/>
      <dgm:spPr/>
      <dgm:t>
        <a:bodyPr/>
        <a:lstStyle/>
        <a:p>
          <a:endParaRPr lang="en-GB"/>
        </a:p>
      </dgm:t>
    </dgm:pt>
    <dgm:pt modelId="{4DDD4904-540D-43E3-A7CA-FC254C025B9E}" type="sibTrans" cxnId="{25AB9837-D2B5-4EB4-B8B0-DC91D625CF89}">
      <dgm:prSet/>
      <dgm:spPr/>
      <dgm:t>
        <a:bodyPr/>
        <a:lstStyle/>
        <a:p>
          <a:endParaRPr lang="en-GB"/>
        </a:p>
      </dgm:t>
    </dgm:pt>
    <dgm:pt modelId="{57BDE2F2-38D5-4FC4-9BF3-34EF04FB3B61}" type="pres">
      <dgm:prSet presAssocID="{CF99FC58-C248-40CC-B651-6D0E7CDA14BC}" presName="rootnode" presStyleCnt="0">
        <dgm:presLayoutVars>
          <dgm:chMax/>
          <dgm:chPref/>
          <dgm:dir/>
          <dgm:animLvl val="lvl"/>
        </dgm:presLayoutVars>
      </dgm:prSet>
      <dgm:spPr/>
    </dgm:pt>
    <dgm:pt modelId="{D28443BB-8943-4015-AC56-CCF8F19BB8C1}" type="pres">
      <dgm:prSet presAssocID="{A502D65E-82F9-4D74-A87D-5B737F0DF9F7}" presName="composite" presStyleCnt="0"/>
      <dgm:spPr/>
    </dgm:pt>
    <dgm:pt modelId="{2DAC611A-4DD3-4304-B449-2B815E5D7941}" type="pres">
      <dgm:prSet presAssocID="{A502D65E-82F9-4D74-A87D-5B737F0DF9F7}" presName="bentUpArrow1" presStyleLbl="alignImgPlace1" presStyleIdx="0" presStyleCnt="4"/>
      <dgm:spPr/>
    </dgm:pt>
    <dgm:pt modelId="{734748DD-8BC0-436B-BD95-E9AF6CB247FF}" type="pres">
      <dgm:prSet presAssocID="{A502D65E-82F9-4D74-A87D-5B737F0DF9F7}" presName="ParentText" presStyleLbl="node1" presStyleIdx="0" presStyleCnt="5">
        <dgm:presLayoutVars>
          <dgm:chMax val="1"/>
          <dgm:chPref val="1"/>
          <dgm:bulletEnabled val="1"/>
        </dgm:presLayoutVars>
      </dgm:prSet>
      <dgm:spPr/>
      <dgm:t>
        <a:bodyPr/>
        <a:lstStyle/>
        <a:p>
          <a:endParaRPr lang="en-GB"/>
        </a:p>
      </dgm:t>
    </dgm:pt>
    <dgm:pt modelId="{9A286DAA-5B3A-4F3C-9023-FFB9F7D83111}" type="pres">
      <dgm:prSet presAssocID="{A502D65E-82F9-4D74-A87D-5B737F0DF9F7}" presName="ChildText" presStyleLbl="revTx" presStyleIdx="0" presStyleCnt="4">
        <dgm:presLayoutVars>
          <dgm:chMax val="0"/>
          <dgm:chPref val="0"/>
          <dgm:bulletEnabled val="1"/>
        </dgm:presLayoutVars>
      </dgm:prSet>
      <dgm:spPr/>
    </dgm:pt>
    <dgm:pt modelId="{BEA80D1A-27E1-4193-9585-BCEFED1CC04A}" type="pres">
      <dgm:prSet presAssocID="{2667DA16-976D-43A7-B633-D148BA4F9943}" presName="sibTrans" presStyleCnt="0"/>
      <dgm:spPr/>
    </dgm:pt>
    <dgm:pt modelId="{0DC9F14B-D774-45E3-991F-982A498371AC}" type="pres">
      <dgm:prSet presAssocID="{49FAA186-1EC3-43D5-890E-439D897E0C81}" presName="composite" presStyleCnt="0"/>
      <dgm:spPr/>
    </dgm:pt>
    <dgm:pt modelId="{E1CF3968-28CE-4D8E-A2A8-9B1DCC808255}" type="pres">
      <dgm:prSet presAssocID="{49FAA186-1EC3-43D5-890E-439D897E0C81}" presName="bentUpArrow1" presStyleLbl="alignImgPlace1" presStyleIdx="1" presStyleCnt="4"/>
      <dgm:spPr/>
    </dgm:pt>
    <dgm:pt modelId="{C969831B-5978-43F6-8AAE-5B96C6F8ADFF}" type="pres">
      <dgm:prSet presAssocID="{49FAA186-1EC3-43D5-890E-439D897E0C81}" presName="ParentText" presStyleLbl="node1" presStyleIdx="1" presStyleCnt="5">
        <dgm:presLayoutVars>
          <dgm:chMax val="1"/>
          <dgm:chPref val="1"/>
          <dgm:bulletEnabled val="1"/>
        </dgm:presLayoutVars>
      </dgm:prSet>
      <dgm:spPr/>
      <dgm:t>
        <a:bodyPr/>
        <a:lstStyle/>
        <a:p>
          <a:endParaRPr lang="en-GB"/>
        </a:p>
      </dgm:t>
    </dgm:pt>
    <dgm:pt modelId="{54F4FC83-E1C5-4134-BBCE-01114CF914B5}" type="pres">
      <dgm:prSet presAssocID="{49FAA186-1EC3-43D5-890E-439D897E0C81}" presName="ChildText" presStyleLbl="revTx" presStyleIdx="1" presStyleCnt="4">
        <dgm:presLayoutVars>
          <dgm:chMax val="0"/>
          <dgm:chPref val="0"/>
          <dgm:bulletEnabled val="1"/>
        </dgm:presLayoutVars>
      </dgm:prSet>
      <dgm:spPr/>
    </dgm:pt>
    <dgm:pt modelId="{6017F0FA-AC09-4A1A-BF70-2EE4403783D9}" type="pres">
      <dgm:prSet presAssocID="{4DDD4904-540D-43E3-A7CA-FC254C025B9E}" presName="sibTrans" presStyleCnt="0"/>
      <dgm:spPr/>
    </dgm:pt>
    <dgm:pt modelId="{77A21FAF-0E02-4573-9243-609152BA1912}" type="pres">
      <dgm:prSet presAssocID="{B4D9E07C-9078-4B5B-B4DC-DF7271B55CDA}" presName="composite" presStyleCnt="0"/>
      <dgm:spPr/>
    </dgm:pt>
    <dgm:pt modelId="{DBB17F46-ACB8-4158-8310-72BC2548699E}" type="pres">
      <dgm:prSet presAssocID="{B4D9E07C-9078-4B5B-B4DC-DF7271B55CDA}" presName="bentUpArrow1" presStyleLbl="alignImgPlace1" presStyleIdx="2" presStyleCnt="4"/>
      <dgm:spPr/>
    </dgm:pt>
    <dgm:pt modelId="{74E4B2D0-8BC7-4011-8CB7-4A0D63248FAC}" type="pres">
      <dgm:prSet presAssocID="{B4D9E07C-9078-4B5B-B4DC-DF7271B55CDA}" presName="ParentText" presStyleLbl="node1" presStyleIdx="2" presStyleCnt="5">
        <dgm:presLayoutVars>
          <dgm:chMax val="1"/>
          <dgm:chPref val="1"/>
          <dgm:bulletEnabled val="1"/>
        </dgm:presLayoutVars>
      </dgm:prSet>
      <dgm:spPr/>
      <dgm:t>
        <a:bodyPr/>
        <a:lstStyle/>
        <a:p>
          <a:endParaRPr lang="en-GB"/>
        </a:p>
      </dgm:t>
    </dgm:pt>
    <dgm:pt modelId="{5D508614-2A6A-4321-9DC0-26CC8031BD4A}" type="pres">
      <dgm:prSet presAssocID="{B4D9E07C-9078-4B5B-B4DC-DF7271B55CDA}" presName="ChildText" presStyleLbl="revTx" presStyleIdx="2" presStyleCnt="4">
        <dgm:presLayoutVars>
          <dgm:chMax val="0"/>
          <dgm:chPref val="0"/>
          <dgm:bulletEnabled val="1"/>
        </dgm:presLayoutVars>
      </dgm:prSet>
      <dgm:spPr/>
    </dgm:pt>
    <dgm:pt modelId="{0A3E4DA2-161A-434F-BF42-F8CDCEEC63B1}" type="pres">
      <dgm:prSet presAssocID="{677C3324-8618-4C51-BA2D-9BE90C358464}" presName="sibTrans" presStyleCnt="0"/>
      <dgm:spPr/>
    </dgm:pt>
    <dgm:pt modelId="{8F57DA75-4BF8-4B8D-B022-92A028ACEA26}" type="pres">
      <dgm:prSet presAssocID="{0F935C80-31AD-4777-B4FE-125F4F293B9F}" presName="composite" presStyleCnt="0"/>
      <dgm:spPr/>
    </dgm:pt>
    <dgm:pt modelId="{B4AA2910-BBDA-4560-86B8-7050F12E4755}" type="pres">
      <dgm:prSet presAssocID="{0F935C80-31AD-4777-B4FE-125F4F293B9F}" presName="bentUpArrow1" presStyleLbl="alignImgPlace1" presStyleIdx="3" presStyleCnt="4"/>
      <dgm:spPr/>
    </dgm:pt>
    <dgm:pt modelId="{3B4050B4-A015-4F83-B491-A614A4B19E3C}" type="pres">
      <dgm:prSet presAssocID="{0F935C80-31AD-4777-B4FE-125F4F293B9F}" presName="ParentText" presStyleLbl="node1" presStyleIdx="3" presStyleCnt="5">
        <dgm:presLayoutVars>
          <dgm:chMax val="1"/>
          <dgm:chPref val="1"/>
          <dgm:bulletEnabled val="1"/>
        </dgm:presLayoutVars>
      </dgm:prSet>
      <dgm:spPr/>
      <dgm:t>
        <a:bodyPr/>
        <a:lstStyle/>
        <a:p>
          <a:endParaRPr lang="en-GB"/>
        </a:p>
      </dgm:t>
    </dgm:pt>
    <dgm:pt modelId="{6122C983-F2EE-4427-A7A8-5D4B8EC79621}" type="pres">
      <dgm:prSet presAssocID="{0F935C80-31AD-4777-B4FE-125F4F293B9F}" presName="ChildText" presStyleLbl="revTx" presStyleIdx="3" presStyleCnt="4">
        <dgm:presLayoutVars>
          <dgm:chMax val="0"/>
          <dgm:chPref val="0"/>
          <dgm:bulletEnabled val="1"/>
        </dgm:presLayoutVars>
      </dgm:prSet>
      <dgm:spPr/>
    </dgm:pt>
    <dgm:pt modelId="{D5C6B6B5-D28C-49D6-8095-384406908D4F}" type="pres">
      <dgm:prSet presAssocID="{0D6CA9D6-8088-4542-A3E4-2D3A29893AC8}" presName="sibTrans" presStyleCnt="0"/>
      <dgm:spPr/>
    </dgm:pt>
    <dgm:pt modelId="{F0A0036F-7C2B-4004-9809-419B44C55465}" type="pres">
      <dgm:prSet presAssocID="{82080451-BB15-4299-BD0A-09680FCDE188}" presName="composite" presStyleCnt="0"/>
      <dgm:spPr/>
    </dgm:pt>
    <dgm:pt modelId="{1E8CB33E-748A-410C-B39E-29909B3436F9}" type="pres">
      <dgm:prSet presAssocID="{82080451-BB15-4299-BD0A-09680FCDE188}" presName="ParentText" presStyleLbl="node1" presStyleIdx="4" presStyleCnt="5">
        <dgm:presLayoutVars>
          <dgm:chMax val="1"/>
          <dgm:chPref val="1"/>
          <dgm:bulletEnabled val="1"/>
        </dgm:presLayoutVars>
      </dgm:prSet>
      <dgm:spPr/>
      <dgm:t>
        <a:bodyPr/>
        <a:lstStyle/>
        <a:p>
          <a:endParaRPr lang="en-GB"/>
        </a:p>
      </dgm:t>
    </dgm:pt>
  </dgm:ptLst>
  <dgm:cxnLst>
    <dgm:cxn modelId="{5289A30C-8715-4DA9-92AE-465460F9B931}" type="presOf" srcId="{B4D9E07C-9078-4B5B-B4DC-DF7271B55CDA}" destId="{74E4B2D0-8BC7-4011-8CB7-4A0D63248FAC}" srcOrd="0" destOrd="0" presId="urn:microsoft.com/office/officeart/2005/8/layout/StepDownProcess"/>
    <dgm:cxn modelId="{25AB9837-D2B5-4EB4-B8B0-DC91D625CF89}" srcId="{CF99FC58-C248-40CC-B651-6D0E7CDA14BC}" destId="{49FAA186-1EC3-43D5-890E-439D897E0C81}" srcOrd="1" destOrd="0" parTransId="{18B73DA1-7B33-4887-AFD7-3C506D9AEBC3}" sibTransId="{4DDD4904-540D-43E3-A7CA-FC254C025B9E}"/>
    <dgm:cxn modelId="{AA9B2EF2-762D-4A8E-922C-E5A52587562D}" srcId="{CF99FC58-C248-40CC-B651-6D0E7CDA14BC}" destId="{0F935C80-31AD-4777-B4FE-125F4F293B9F}" srcOrd="3" destOrd="0" parTransId="{60EDE535-DE76-431D-B758-FA8546EB4F31}" sibTransId="{0D6CA9D6-8088-4542-A3E4-2D3A29893AC8}"/>
    <dgm:cxn modelId="{771B91CE-447F-45A9-B7A7-1147104CF4EA}" type="presOf" srcId="{A502D65E-82F9-4D74-A87D-5B737F0DF9F7}" destId="{734748DD-8BC0-436B-BD95-E9AF6CB247FF}" srcOrd="0" destOrd="0" presId="urn:microsoft.com/office/officeart/2005/8/layout/StepDownProcess"/>
    <dgm:cxn modelId="{F8AE1087-C280-4322-9B94-EBA18209FD6D}" srcId="{CF99FC58-C248-40CC-B651-6D0E7CDA14BC}" destId="{A502D65E-82F9-4D74-A87D-5B737F0DF9F7}" srcOrd="0" destOrd="0" parTransId="{0E64921E-1626-4CF6-A650-0E11DDD4BC8A}" sibTransId="{2667DA16-976D-43A7-B633-D148BA4F9943}"/>
    <dgm:cxn modelId="{2E9FD22A-2C5D-4463-8E1C-4705C90BB2B9}" type="presOf" srcId="{CF99FC58-C248-40CC-B651-6D0E7CDA14BC}" destId="{57BDE2F2-38D5-4FC4-9BF3-34EF04FB3B61}" srcOrd="0" destOrd="0" presId="urn:microsoft.com/office/officeart/2005/8/layout/StepDownProcess"/>
    <dgm:cxn modelId="{FBFE9CA5-38ED-4C0B-9541-B60F6023F8E7}" type="presOf" srcId="{82080451-BB15-4299-BD0A-09680FCDE188}" destId="{1E8CB33E-748A-410C-B39E-29909B3436F9}" srcOrd="0" destOrd="0" presId="urn:microsoft.com/office/officeart/2005/8/layout/StepDownProcess"/>
    <dgm:cxn modelId="{737FD07E-60AE-424A-BC7C-5313E10EA315}" srcId="{CF99FC58-C248-40CC-B651-6D0E7CDA14BC}" destId="{B4D9E07C-9078-4B5B-B4DC-DF7271B55CDA}" srcOrd="2" destOrd="0" parTransId="{EEBADFB4-31D8-4E05-A637-9FB480337595}" sibTransId="{677C3324-8618-4C51-BA2D-9BE90C358464}"/>
    <dgm:cxn modelId="{C0B2CD91-F5AE-4704-AD18-373E71AAF83F}" type="presOf" srcId="{0F935C80-31AD-4777-B4FE-125F4F293B9F}" destId="{3B4050B4-A015-4F83-B491-A614A4B19E3C}" srcOrd="0" destOrd="0" presId="urn:microsoft.com/office/officeart/2005/8/layout/StepDownProcess"/>
    <dgm:cxn modelId="{7FC5F0B5-43B2-40FB-817C-E5AE6198948E}" srcId="{CF99FC58-C248-40CC-B651-6D0E7CDA14BC}" destId="{82080451-BB15-4299-BD0A-09680FCDE188}" srcOrd="4" destOrd="0" parTransId="{43590AAC-9293-4397-8426-2A4FAA4290AE}" sibTransId="{8D2E8FA2-3DE7-4F20-A453-D1060AEFB6FD}"/>
    <dgm:cxn modelId="{707BDC43-A5DD-4EE4-B149-DE4912EBC891}" type="presOf" srcId="{49FAA186-1EC3-43D5-890E-439D897E0C81}" destId="{C969831B-5978-43F6-8AAE-5B96C6F8ADFF}" srcOrd="0" destOrd="0" presId="urn:microsoft.com/office/officeart/2005/8/layout/StepDownProcess"/>
    <dgm:cxn modelId="{9E3812F2-B4EB-4882-B40D-026C22D606C7}" type="presParOf" srcId="{57BDE2F2-38D5-4FC4-9BF3-34EF04FB3B61}" destId="{D28443BB-8943-4015-AC56-CCF8F19BB8C1}" srcOrd="0" destOrd="0" presId="urn:microsoft.com/office/officeart/2005/8/layout/StepDownProcess"/>
    <dgm:cxn modelId="{6F908439-2F44-43D2-B643-7060B85501DB}" type="presParOf" srcId="{D28443BB-8943-4015-AC56-CCF8F19BB8C1}" destId="{2DAC611A-4DD3-4304-B449-2B815E5D7941}" srcOrd="0" destOrd="0" presId="urn:microsoft.com/office/officeart/2005/8/layout/StepDownProcess"/>
    <dgm:cxn modelId="{5D2059AA-1C0D-41A8-8B1F-86FF5D3C800B}" type="presParOf" srcId="{D28443BB-8943-4015-AC56-CCF8F19BB8C1}" destId="{734748DD-8BC0-436B-BD95-E9AF6CB247FF}" srcOrd="1" destOrd="0" presId="urn:microsoft.com/office/officeart/2005/8/layout/StepDownProcess"/>
    <dgm:cxn modelId="{878102EC-9FC5-46E7-B32B-D8DBC3CE603E}" type="presParOf" srcId="{D28443BB-8943-4015-AC56-CCF8F19BB8C1}" destId="{9A286DAA-5B3A-4F3C-9023-FFB9F7D83111}" srcOrd="2" destOrd="0" presId="urn:microsoft.com/office/officeart/2005/8/layout/StepDownProcess"/>
    <dgm:cxn modelId="{C2B91D72-F5DA-478C-97DC-B55AC7CECE1E}" type="presParOf" srcId="{57BDE2F2-38D5-4FC4-9BF3-34EF04FB3B61}" destId="{BEA80D1A-27E1-4193-9585-BCEFED1CC04A}" srcOrd="1" destOrd="0" presId="urn:microsoft.com/office/officeart/2005/8/layout/StepDownProcess"/>
    <dgm:cxn modelId="{64C7B9ED-5430-4DEA-A59F-40214AFF1174}" type="presParOf" srcId="{57BDE2F2-38D5-4FC4-9BF3-34EF04FB3B61}" destId="{0DC9F14B-D774-45E3-991F-982A498371AC}" srcOrd="2" destOrd="0" presId="urn:microsoft.com/office/officeart/2005/8/layout/StepDownProcess"/>
    <dgm:cxn modelId="{0EE2FCA4-7A5E-48B0-B249-1400C4547296}" type="presParOf" srcId="{0DC9F14B-D774-45E3-991F-982A498371AC}" destId="{E1CF3968-28CE-4D8E-A2A8-9B1DCC808255}" srcOrd="0" destOrd="0" presId="urn:microsoft.com/office/officeart/2005/8/layout/StepDownProcess"/>
    <dgm:cxn modelId="{82A059C4-FD2C-42D0-AF98-4D8480079072}" type="presParOf" srcId="{0DC9F14B-D774-45E3-991F-982A498371AC}" destId="{C969831B-5978-43F6-8AAE-5B96C6F8ADFF}" srcOrd="1" destOrd="0" presId="urn:microsoft.com/office/officeart/2005/8/layout/StepDownProcess"/>
    <dgm:cxn modelId="{C3FA231D-135B-4EC9-8026-4FE3CA915D8A}" type="presParOf" srcId="{0DC9F14B-D774-45E3-991F-982A498371AC}" destId="{54F4FC83-E1C5-4134-BBCE-01114CF914B5}" srcOrd="2" destOrd="0" presId="urn:microsoft.com/office/officeart/2005/8/layout/StepDownProcess"/>
    <dgm:cxn modelId="{C0097595-29F5-401C-BD3F-CCF1A386D272}" type="presParOf" srcId="{57BDE2F2-38D5-4FC4-9BF3-34EF04FB3B61}" destId="{6017F0FA-AC09-4A1A-BF70-2EE4403783D9}" srcOrd="3" destOrd="0" presId="urn:microsoft.com/office/officeart/2005/8/layout/StepDownProcess"/>
    <dgm:cxn modelId="{A4C4D2DA-0A54-4016-BD9B-7FF18182D607}" type="presParOf" srcId="{57BDE2F2-38D5-4FC4-9BF3-34EF04FB3B61}" destId="{77A21FAF-0E02-4573-9243-609152BA1912}" srcOrd="4" destOrd="0" presId="urn:microsoft.com/office/officeart/2005/8/layout/StepDownProcess"/>
    <dgm:cxn modelId="{7FE3D426-8AB9-4FCC-BE4F-9D7BA7C414D9}" type="presParOf" srcId="{77A21FAF-0E02-4573-9243-609152BA1912}" destId="{DBB17F46-ACB8-4158-8310-72BC2548699E}" srcOrd="0" destOrd="0" presId="urn:microsoft.com/office/officeart/2005/8/layout/StepDownProcess"/>
    <dgm:cxn modelId="{D63BBE0C-FB21-4B04-A981-DC2505C2C793}" type="presParOf" srcId="{77A21FAF-0E02-4573-9243-609152BA1912}" destId="{74E4B2D0-8BC7-4011-8CB7-4A0D63248FAC}" srcOrd="1" destOrd="0" presId="urn:microsoft.com/office/officeart/2005/8/layout/StepDownProcess"/>
    <dgm:cxn modelId="{1134FD20-C444-49BF-A55B-EA8D1B658D50}" type="presParOf" srcId="{77A21FAF-0E02-4573-9243-609152BA1912}" destId="{5D508614-2A6A-4321-9DC0-26CC8031BD4A}" srcOrd="2" destOrd="0" presId="urn:microsoft.com/office/officeart/2005/8/layout/StepDownProcess"/>
    <dgm:cxn modelId="{5DA09406-36DA-42DB-ACB4-197530F01BD6}" type="presParOf" srcId="{57BDE2F2-38D5-4FC4-9BF3-34EF04FB3B61}" destId="{0A3E4DA2-161A-434F-BF42-F8CDCEEC63B1}" srcOrd="5" destOrd="0" presId="urn:microsoft.com/office/officeart/2005/8/layout/StepDownProcess"/>
    <dgm:cxn modelId="{17D6C213-3E18-4C94-A3CA-08E9B7ADEC0A}" type="presParOf" srcId="{57BDE2F2-38D5-4FC4-9BF3-34EF04FB3B61}" destId="{8F57DA75-4BF8-4B8D-B022-92A028ACEA26}" srcOrd="6" destOrd="0" presId="urn:microsoft.com/office/officeart/2005/8/layout/StepDownProcess"/>
    <dgm:cxn modelId="{3F961B5C-510C-4401-AC21-C7DA0D184B0D}" type="presParOf" srcId="{8F57DA75-4BF8-4B8D-B022-92A028ACEA26}" destId="{B4AA2910-BBDA-4560-86B8-7050F12E4755}" srcOrd="0" destOrd="0" presId="urn:microsoft.com/office/officeart/2005/8/layout/StepDownProcess"/>
    <dgm:cxn modelId="{2C7D2E43-20C2-4679-B445-4D368068F975}" type="presParOf" srcId="{8F57DA75-4BF8-4B8D-B022-92A028ACEA26}" destId="{3B4050B4-A015-4F83-B491-A614A4B19E3C}" srcOrd="1" destOrd="0" presId="urn:microsoft.com/office/officeart/2005/8/layout/StepDownProcess"/>
    <dgm:cxn modelId="{7F239172-E793-42D1-848E-A2D77B9F54FF}" type="presParOf" srcId="{8F57DA75-4BF8-4B8D-B022-92A028ACEA26}" destId="{6122C983-F2EE-4427-A7A8-5D4B8EC79621}" srcOrd="2" destOrd="0" presId="urn:microsoft.com/office/officeart/2005/8/layout/StepDownProcess"/>
    <dgm:cxn modelId="{04F0E345-F2D8-4681-A05F-EC33B2D0DEFD}" type="presParOf" srcId="{57BDE2F2-38D5-4FC4-9BF3-34EF04FB3B61}" destId="{D5C6B6B5-D28C-49D6-8095-384406908D4F}" srcOrd="7" destOrd="0" presId="urn:microsoft.com/office/officeart/2005/8/layout/StepDownProcess"/>
    <dgm:cxn modelId="{8F8740EA-C13C-46A0-9748-6C13AAA9F591}" type="presParOf" srcId="{57BDE2F2-38D5-4FC4-9BF3-34EF04FB3B61}" destId="{F0A0036F-7C2B-4004-9809-419B44C55465}" srcOrd="8" destOrd="0" presId="urn:microsoft.com/office/officeart/2005/8/layout/StepDownProcess"/>
    <dgm:cxn modelId="{F96F5B57-2F36-46D8-B87F-85B06CE001C5}" type="presParOf" srcId="{F0A0036F-7C2B-4004-9809-419B44C55465}" destId="{1E8CB33E-748A-410C-B39E-29909B3436F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35F421-E430-4FD8-A822-EF13C5989D71}"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GB"/>
        </a:p>
      </dgm:t>
    </dgm:pt>
    <dgm:pt modelId="{BC780E41-CEDA-4F51-8BE3-2CD9EF196FAB}">
      <dgm:prSet/>
      <dgm:spPr/>
      <dgm:t>
        <a:bodyPr/>
        <a:lstStyle/>
        <a:p>
          <a:r>
            <a:rPr lang="en-GB" b="1" smtClean="0"/>
            <a:t>Was the individual or individual's representative asked what their desired outcomes were?</a:t>
          </a:r>
          <a:endParaRPr lang="en-GB"/>
        </a:p>
      </dgm:t>
    </dgm:pt>
    <dgm:pt modelId="{521761C1-0391-4CE0-9C9C-E119696DE3A5}" type="parTrans" cxnId="{C3DCE86E-252A-4FAB-B2A1-AF5395C0DC47}">
      <dgm:prSet/>
      <dgm:spPr/>
      <dgm:t>
        <a:bodyPr/>
        <a:lstStyle/>
        <a:p>
          <a:endParaRPr lang="en-GB"/>
        </a:p>
      </dgm:t>
    </dgm:pt>
    <dgm:pt modelId="{47EC2ADE-C88D-4EB7-8E24-A6C0349548C5}" type="sibTrans" cxnId="{C3DCE86E-252A-4FAB-B2A1-AF5395C0DC47}">
      <dgm:prSet/>
      <dgm:spPr/>
      <dgm:t>
        <a:bodyPr/>
        <a:lstStyle/>
        <a:p>
          <a:endParaRPr lang="en-GB"/>
        </a:p>
      </dgm:t>
    </dgm:pt>
    <dgm:pt modelId="{498161C3-50B5-466F-AE5F-B994DC99C293}">
      <dgm:prSet/>
      <dgm:spPr/>
      <dgm:t>
        <a:bodyPr/>
        <a:lstStyle/>
        <a:p>
          <a:r>
            <a:rPr lang="en-GB" b="1" dirty="0" smtClean="0"/>
            <a:t>If outcomes were expressed, did the person or their representative feel that the desired outcomes were achieved?</a:t>
          </a:r>
        </a:p>
      </dgm:t>
    </dgm:pt>
    <dgm:pt modelId="{DC0D0813-54A9-4DF9-9F52-4A85817CB0B5}" type="parTrans" cxnId="{2DB2B2EF-0670-4861-A777-C27E669C138F}">
      <dgm:prSet/>
      <dgm:spPr/>
      <dgm:t>
        <a:bodyPr/>
        <a:lstStyle/>
        <a:p>
          <a:endParaRPr lang="en-GB"/>
        </a:p>
      </dgm:t>
    </dgm:pt>
    <dgm:pt modelId="{918D08E5-8388-4AAF-B5A8-B90C6F0FFAD2}" type="sibTrans" cxnId="{2DB2B2EF-0670-4861-A777-C27E669C138F}">
      <dgm:prSet/>
      <dgm:spPr/>
      <dgm:t>
        <a:bodyPr/>
        <a:lstStyle/>
        <a:p>
          <a:endParaRPr lang="en-GB"/>
        </a:p>
      </dgm:t>
    </dgm:pt>
    <dgm:pt modelId="{919052F9-33B8-476B-A7D0-67EDD0BC5237}">
      <dgm:prSet/>
      <dgm:spPr/>
      <dgm:t>
        <a:bodyPr/>
        <a:lstStyle/>
        <a:p>
          <a:r>
            <a:rPr lang="en-GB" b="1" dirty="0" smtClean="0"/>
            <a:t>To what extent was the individual or individual's representative involved in understanding and responding to acceptable levels of risk?</a:t>
          </a:r>
        </a:p>
      </dgm:t>
    </dgm:pt>
    <dgm:pt modelId="{A5FF7364-7303-4CCE-99E9-DF4E56D9F8EB}" type="parTrans" cxnId="{B3E22B43-E8F5-438E-9386-A111B4A2CE9F}">
      <dgm:prSet/>
      <dgm:spPr/>
      <dgm:t>
        <a:bodyPr/>
        <a:lstStyle/>
        <a:p>
          <a:endParaRPr lang="en-GB"/>
        </a:p>
      </dgm:t>
    </dgm:pt>
    <dgm:pt modelId="{B4C48469-42E6-4EC3-B714-F23069E2269C}" type="sibTrans" cxnId="{B3E22B43-E8F5-438E-9386-A111B4A2CE9F}">
      <dgm:prSet/>
      <dgm:spPr/>
      <dgm:t>
        <a:bodyPr/>
        <a:lstStyle/>
        <a:p>
          <a:endParaRPr lang="en-GB"/>
        </a:p>
      </dgm:t>
    </dgm:pt>
    <dgm:pt modelId="{A52A8400-8C4F-43BB-9E12-E6AE1755FC9B}" type="pres">
      <dgm:prSet presAssocID="{C935F421-E430-4FD8-A822-EF13C5989D71}" presName="CompostProcess" presStyleCnt="0">
        <dgm:presLayoutVars>
          <dgm:dir/>
          <dgm:resizeHandles val="exact"/>
        </dgm:presLayoutVars>
      </dgm:prSet>
      <dgm:spPr/>
      <dgm:t>
        <a:bodyPr/>
        <a:lstStyle/>
        <a:p>
          <a:endParaRPr lang="en-GB"/>
        </a:p>
      </dgm:t>
    </dgm:pt>
    <dgm:pt modelId="{35736EFD-D593-4546-9EE5-B54684EF0960}" type="pres">
      <dgm:prSet presAssocID="{C935F421-E430-4FD8-A822-EF13C5989D71}" presName="arrow" presStyleLbl="bgShp" presStyleIdx="0" presStyleCnt="1"/>
      <dgm:spPr/>
    </dgm:pt>
    <dgm:pt modelId="{A8A30C21-EB01-44EA-B374-532A901468F0}" type="pres">
      <dgm:prSet presAssocID="{C935F421-E430-4FD8-A822-EF13C5989D71}" presName="linearProcess" presStyleCnt="0"/>
      <dgm:spPr/>
    </dgm:pt>
    <dgm:pt modelId="{066CE6FC-7080-4E68-A402-5050DDA228A9}" type="pres">
      <dgm:prSet presAssocID="{BC780E41-CEDA-4F51-8BE3-2CD9EF196FAB}" presName="textNode" presStyleLbl="node1" presStyleIdx="0" presStyleCnt="3">
        <dgm:presLayoutVars>
          <dgm:bulletEnabled val="1"/>
        </dgm:presLayoutVars>
      </dgm:prSet>
      <dgm:spPr/>
    </dgm:pt>
    <dgm:pt modelId="{E8891F1E-DED8-4078-88B9-F40A0A7E5D07}" type="pres">
      <dgm:prSet presAssocID="{47EC2ADE-C88D-4EB7-8E24-A6C0349548C5}" presName="sibTrans" presStyleCnt="0"/>
      <dgm:spPr/>
    </dgm:pt>
    <dgm:pt modelId="{E8E835F2-D32F-4E95-97E8-27326954EE22}" type="pres">
      <dgm:prSet presAssocID="{498161C3-50B5-466F-AE5F-B994DC99C293}" presName="textNode" presStyleLbl="node1" presStyleIdx="1" presStyleCnt="3">
        <dgm:presLayoutVars>
          <dgm:bulletEnabled val="1"/>
        </dgm:presLayoutVars>
      </dgm:prSet>
      <dgm:spPr/>
      <dgm:t>
        <a:bodyPr/>
        <a:lstStyle/>
        <a:p>
          <a:endParaRPr lang="en-GB"/>
        </a:p>
      </dgm:t>
    </dgm:pt>
    <dgm:pt modelId="{B8FC0468-7679-4D2B-941B-3A4C2D75BB59}" type="pres">
      <dgm:prSet presAssocID="{918D08E5-8388-4AAF-B5A8-B90C6F0FFAD2}" presName="sibTrans" presStyleCnt="0"/>
      <dgm:spPr/>
    </dgm:pt>
    <dgm:pt modelId="{C3ECAC38-75C7-44C2-AD16-9D7033E80C9A}" type="pres">
      <dgm:prSet presAssocID="{919052F9-33B8-476B-A7D0-67EDD0BC5237}" presName="textNode" presStyleLbl="node1" presStyleIdx="2" presStyleCnt="3">
        <dgm:presLayoutVars>
          <dgm:bulletEnabled val="1"/>
        </dgm:presLayoutVars>
      </dgm:prSet>
      <dgm:spPr/>
      <dgm:t>
        <a:bodyPr/>
        <a:lstStyle/>
        <a:p>
          <a:endParaRPr lang="en-GB"/>
        </a:p>
      </dgm:t>
    </dgm:pt>
  </dgm:ptLst>
  <dgm:cxnLst>
    <dgm:cxn modelId="{2DB2B2EF-0670-4861-A777-C27E669C138F}" srcId="{C935F421-E430-4FD8-A822-EF13C5989D71}" destId="{498161C3-50B5-466F-AE5F-B994DC99C293}" srcOrd="1" destOrd="0" parTransId="{DC0D0813-54A9-4DF9-9F52-4A85817CB0B5}" sibTransId="{918D08E5-8388-4AAF-B5A8-B90C6F0FFAD2}"/>
    <dgm:cxn modelId="{EE7A45A4-8C05-4E79-B730-3B289BF13D80}" type="presOf" srcId="{BC780E41-CEDA-4F51-8BE3-2CD9EF196FAB}" destId="{066CE6FC-7080-4E68-A402-5050DDA228A9}" srcOrd="0" destOrd="0" presId="urn:microsoft.com/office/officeart/2005/8/layout/hProcess9"/>
    <dgm:cxn modelId="{14C30AAB-D8B2-4019-AE71-67A34D6934E0}" type="presOf" srcId="{C935F421-E430-4FD8-A822-EF13C5989D71}" destId="{A52A8400-8C4F-43BB-9E12-E6AE1755FC9B}" srcOrd="0" destOrd="0" presId="urn:microsoft.com/office/officeart/2005/8/layout/hProcess9"/>
    <dgm:cxn modelId="{B3E22B43-E8F5-438E-9386-A111B4A2CE9F}" srcId="{C935F421-E430-4FD8-A822-EF13C5989D71}" destId="{919052F9-33B8-476B-A7D0-67EDD0BC5237}" srcOrd="2" destOrd="0" parTransId="{A5FF7364-7303-4CCE-99E9-DF4E56D9F8EB}" sibTransId="{B4C48469-42E6-4EC3-B714-F23069E2269C}"/>
    <dgm:cxn modelId="{81A0CB7D-7B5A-4D24-AAE1-97468C98739F}" type="presOf" srcId="{919052F9-33B8-476B-A7D0-67EDD0BC5237}" destId="{C3ECAC38-75C7-44C2-AD16-9D7033E80C9A}" srcOrd="0" destOrd="0" presId="urn:microsoft.com/office/officeart/2005/8/layout/hProcess9"/>
    <dgm:cxn modelId="{CC8F75DA-61BC-4B3D-8CC2-4AC44A285171}" type="presOf" srcId="{498161C3-50B5-466F-AE5F-B994DC99C293}" destId="{E8E835F2-D32F-4E95-97E8-27326954EE22}" srcOrd="0" destOrd="0" presId="urn:microsoft.com/office/officeart/2005/8/layout/hProcess9"/>
    <dgm:cxn modelId="{C3DCE86E-252A-4FAB-B2A1-AF5395C0DC47}" srcId="{C935F421-E430-4FD8-A822-EF13C5989D71}" destId="{BC780E41-CEDA-4F51-8BE3-2CD9EF196FAB}" srcOrd="0" destOrd="0" parTransId="{521761C1-0391-4CE0-9C9C-E119696DE3A5}" sibTransId="{47EC2ADE-C88D-4EB7-8E24-A6C0349548C5}"/>
    <dgm:cxn modelId="{BC33CA1E-763C-45E8-A53A-2DE98C5DAD98}" type="presParOf" srcId="{A52A8400-8C4F-43BB-9E12-E6AE1755FC9B}" destId="{35736EFD-D593-4546-9EE5-B54684EF0960}" srcOrd="0" destOrd="0" presId="urn:microsoft.com/office/officeart/2005/8/layout/hProcess9"/>
    <dgm:cxn modelId="{E3A43298-DAD8-45B3-89C7-5A89954E20EF}" type="presParOf" srcId="{A52A8400-8C4F-43BB-9E12-E6AE1755FC9B}" destId="{A8A30C21-EB01-44EA-B374-532A901468F0}" srcOrd="1" destOrd="0" presId="urn:microsoft.com/office/officeart/2005/8/layout/hProcess9"/>
    <dgm:cxn modelId="{1ACB7379-301B-4B47-BECD-18E1A0C24E4F}" type="presParOf" srcId="{A8A30C21-EB01-44EA-B374-532A901468F0}" destId="{066CE6FC-7080-4E68-A402-5050DDA228A9}" srcOrd="0" destOrd="0" presId="urn:microsoft.com/office/officeart/2005/8/layout/hProcess9"/>
    <dgm:cxn modelId="{EF398DCA-4693-4293-9E7B-BC07AE377996}" type="presParOf" srcId="{A8A30C21-EB01-44EA-B374-532A901468F0}" destId="{E8891F1E-DED8-4078-88B9-F40A0A7E5D07}" srcOrd="1" destOrd="0" presId="urn:microsoft.com/office/officeart/2005/8/layout/hProcess9"/>
    <dgm:cxn modelId="{B1360D5D-1126-4855-9E50-0052B87AF300}" type="presParOf" srcId="{A8A30C21-EB01-44EA-B374-532A901468F0}" destId="{E8E835F2-D32F-4E95-97E8-27326954EE22}" srcOrd="2" destOrd="0" presId="urn:microsoft.com/office/officeart/2005/8/layout/hProcess9"/>
    <dgm:cxn modelId="{E9285343-93B7-47A4-8881-A88CC1558BD1}" type="presParOf" srcId="{A8A30C21-EB01-44EA-B374-532A901468F0}" destId="{B8FC0468-7679-4D2B-941B-3A4C2D75BB59}" srcOrd="3" destOrd="0" presId="urn:microsoft.com/office/officeart/2005/8/layout/hProcess9"/>
    <dgm:cxn modelId="{46874E92-2C84-4C68-836E-EEA773217346}" type="presParOf" srcId="{A8A30C21-EB01-44EA-B374-532A901468F0}" destId="{C3ECAC38-75C7-44C2-AD16-9D7033E80C9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35F421-E430-4FD8-A822-EF13C5989D71}"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GB"/>
        </a:p>
      </dgm:t>
    </dgm:pt>
    <dgm:pt modelId="{28F07258-2D4C-4379-929D-2652EF268142}">
      <dgm:prSet/>
      <dgm:spPr/>
      <dgm:t>
        <a:bodyPr/>
        <a:lstStyle/>
        <a:p>
          <a:r>
            <a:rPr lang="en-GB" b="1" dirty="0" smtClean="0"/>
            <a:t>Did you understand why people did what they did to try to keep you safe?</a:t>
          </a:r>
          <a:endParaRPr lang="en-GB" dirty="0"/>
        </a:p>
      </dgm:t>
    </dgm:pt>
    <dgm:pt modelId="{96D9B610-AD16-470E-8489-E325095CA31F}" type="parTrans" cxnId="{42DA6BAA-C8E6-4D91-B0F9-1CEF11631BF4}">
      <dgm:prSet/>
      <dgm:spPr/>
      <dgm:t>
        <a:bodyPr/>
        <a:lstStyle/>
        <a:p>
          <a:endParaRPr lang="en-GB"/>
        </a:p>
      </dgm:t>
    </dgm:pt>
    <dgm:pt modelId="{3C22777E-71C2-4233-9B78-41DBA19630D1}" type="sibTrans" cxnId="{42DA6BAA-C8E6-4D91-B0F9-1CEF11631BF4}">
      <dgm:prSet/>
      <dgm:spPr/>
      <dgm:t>
        <a:bodyPr/>
        <a:lstStyle/>
        <a:p>
          <a:endParaRPr lang="en-GB"/>
        </a:p>
      </dgm:t>
    </dgm:pt>
    <dgm:pt modelId="{7930359B-DBEC-4531-9873-95B0B9660AC3}">
      <dgm:prSet/>
      <dgm:spPr/>
      <dgm:t>
        <a:bodyPr/>
        <a:lstStyle/>
        <a:p>
          <a:r>
            <a:rPr lang="en-GB" dirty="0" smtClean="0"/>
            <a:t>Did you feel listened to during conversations and meetings?</a:t>
          </a:r>
          <a:endParaRPr lang="en-GB" dirty="0"/>
        </a:p>
      </dgm:t>
    </dgm:pt>
    <dgm:pt modelId="{F06E1D3C-8052-4B7B-A481-85EAB0437FCE}" type="parTrans" cxnId="{4EBD9616-D7EE-4F0A-9954-5C08C8288DDE}">
      <dgm:prSet/>
      <dgm:spPr/>
      <dgm:t>
        <a:bodyPr/>
        <a:lstStyle/>
        <a:p>
          <a:endParaRPr lang="en-GB"/>
        </a:p>
      </dgm:t>
    </dgm:pt>
    <dgm:pt modelId="{AF634D64-A363-40ED-9ED5-B330BB2251E3}" type="sibTrans" cxnId="{4EBD9616-D7EE-4F0A-9954-5C08C8288DDE}">
      <dgm:prSet/>
      <dgm:spPr/>
      <dgm:t>
        <a:bodyPr/>
        <a:lstStyle/>
        <a:p>
          <a:endParaRPr lang="en-GB"/>
        </a:p>
      </dgm:t>
    </dgm:pt>
    <dgm:pt modelId="{F586340A-B4BC-4B91-B825-2A1C0CC4BC74}">
      <dgm:prSet/>
      <dgm:spPr/>
      <dgm:t>
        <a:bodyPr/>
        <a:lstStyle/>
        <a:p>
          <a:r>
            <a:rPr lang="en-GB" dirty="0" smtClean="0"/>
            <a:t>How happy are you with the end result of what people did to try and keep you safe?</a:t>
          </a:r>
          <a:endParaRPr lang="en-GB" dirty="0"/>
        </a:p>
      </dgm:t>
    </dgm:pt>
    <dgm:pt modelId="{72D48662-8009-414F-A1B1-7BB302E3413E}" type="parTrans" cxnId="{C9F83F61-D010-451C-9088-1F4D96549D5D}">
      <dgm:prSet/>
      <dgm:spPr/>
      <dgm:t>
        <a:bodyPr/>
        <a:lstStyle/>
        <a:p>
          <a:endParaRPr lang="en-GB"/>
        </a:p>
      </dgm:t>
    </dgm:pt>
    <dgm:pt modelId="{E2D40FF3-4472-42EA-A53E-E3DA25D9D506}" type="sibTrans" cxnId="{C9F83F61-D010-451C-9088-1F4D96549D5D}">
      <dgm:prSet/>
      <dgm:spPr/>
      <dgm:t>
        <a:bodyPr/>
        <a:lstStyle/>
        <a:p>
          <a:endParaRPr lang="en-GB"/>
        </a:p>
      </dgm:t>
    </dgm:pt>
    <dgm:pt modelId="{F953FFE3-EB9F-44C2-ADF4-9FD663FCA0B9}">
      <dgm:prSet/>
      <dgm:spPr/>
      <dgm:t>
        <a:bodyPr/>
        <a:lstStyle/>
        <a:p>
          <a:r>
            <a:rPr lang="en-GB" dirty="0" smtClean="0"/>
            <a:t>Do you feel that you are safer now because of the help from people dealing with your concern?</a:t>
          </a:r>
          <a:endParaRPr lang="en-GB" dirty="0"/>
        </a:p>
      </dgm:t>
    </dgm:pt>
    <dgm:pt modelId="{6E504B98-DF43-4258-AAC9-FA29AFB11B6D}" type="parTrans" cxnId="{99A2DB44-ABDF-4EF7-BBB8-7AAD377EFBAE}">
      <dgm:prSet/>
      <dgm:spPr/>
      <dgm:t>
        <a:bodyPr/>
        <a:lstStyle/>
        <a:p>
          <a:endParaRPr lang="en-GB"/>
        </a:p>
      </dgm:t>
    </dgm:pt>
    <dgm:pt modelId="{06BE51F4-2579-4100-AAF2-5EBFEBC5B11F}" type="sibTrans" cxnId="{99A2DB44-ABDF-4EF7-BBB8-7AAD377EFBAE}">
      <dgm:prSet/>
      <dgm:spPr/>
      <dgm:t>
        <a:bodyPr/>
        <a:lstStyle/>
        <a:p>
          <a:endParaRPr lang="en-GB"/>
        </a:p>
      </dgm:t>
    </dgm:pt>
    <dgm:pt modelId="{A52A8400-8C4F-43BB-9E12-E6AE1755FC9B}" type="pres">
      <dgm:prSet presAssocID="{C935F421-E430-4FD8-A822-EF13C5989D71}" presName="CompostProcess" presStyleCnt="0">
        <dgm:presLayoutVars>
          <dgm:dir/>
          <dgm:resizeHandles val="exact"/>
        </dgm:presLayoutVars>
      </dgm:prSet>
      <dgm:spPr/>
      <dgm:t>
        <a:bodyPr/>
        <a:lstStyle/>
        <a:p>
          <a:endParaRPr lang="en-GB"/>
        </a:p>
      </dgm:t>
    </dgm:pt>
    <dgm:pt modelId="{35736EFD-D593-4546-9EE5-B54684EF0960}" type="pres">
      <dgm:prSet presAssocID="{C935F421-E430-4FD8-A822-EF13C5989D71}" presName="arrow" presStyleLbl="bgShp" presStyleIdx="0" presStyleCnt="1"/>
      <dgm:spPr/>
    </dgm:pt>
    <dgm:pt modelId="{A8A30C21-EB01-44EA-B374-532A901468F0}" type="pres">
      <dgm:prSet presAssocID="{C935F421-E430-4FD8-A822-EF13C5989D71}" presName="linearProcess" presStyleCnt="0"/>
      <dgm:spPr/>
    </dgm:pt>
    <dgm:pt modelId="{AAA42913-31E3-46F4-942E-6AB05DE47FF6}" type="pres">
      <dgm:prSet presAssocID="{28F07258-2D4C-4379-929D-2652EF268142}" presName="textNode" presStyleLbl="node1" presStyleIdx="0" presStyleCnt="4">
        <dgm:presLayoutVars>
          <dgm:bulletEnabled val="1"/>
        </dgm:presLayoutVars>
      </dgm:prSet>
      <dgm:spPr/>
      <dgm:t>
        <a:bodyPr/>
        <a:lstStyle/>
        <a:p>
          <a:endParaRPr lang="en-GB"/>
        </a:p>
      </dgm:t>
    </dgm:pt>
    <dgm:pt modelId="{34EF117A-5A29-49C4-AF8F-2882A94B2D57}" type="pres">
      <dgm:prSet presAssocID="{3C22777E-71C2-4233-9B78-41DBA19630D1}" presName="sibTrans" presStyleCnt="0"/>
      <dgm:spPr/>
    </dgm:pt>
    <dgm:pt modelId="{C486F486-0E27-41E7-8BFC-2C50CCD0526D}" type="pres">
      <dgm:prSet presAssocID="{7930359B-DBEC-4531-9873-95B0B9660AC3}" presName="textNode" presStyleLbl="node1" presStyleIdx="1" presStyleCnt="4">
        <dgm:presLayoutVars>
          <dgm:bulletEnabled val="1"/>
        </dgm:presLayoutVars>
      </dgm:prSet>
      <dgm:spPr/>
      <dgm:t>
        <a:bodyPr/>
        <a:lstStyle/>
        <a:p>
          <a:endParaRPr lang="en-GB"/>
        </a:p>
      </dgm:t>
    </dgm:pt>
    <dgm:pt modelId="{ECFCB6D6-2220-4C6F-B680-DD925C84CF24}" type="pres">
      <dgm:prSet presAssocID="{AF634D64-A363-40ED-9ED5-B330BB2251E3}" presName="sibTrans" presStyleCnt="0"/>
      <dgm:spPr/>
    </dgm:pt>
    <dgm:pt modelId="{2CE78ABD-C3A8-484C-AC4A-B112C6B9F55E}" type="pres">
      <dgm:prSet presAssocID="{F586340A-B4BC-4B91-B825-2A1C0CC4BC74}" presName="textNode" presStyleLbl="node1" presStyleIdx="2" presStyleCnt="4">
        <dgm:presLayoutVars>
          <dgm:bulletEnabled val="1"/>
        </dgm:presLayoutVars>
      </dgm:prSet>
      <dgm:spPr/>
      <dgm:t>
        <a:bodyPr/>
        <a:lstStyle/>
        <a:p>
          <a:endParaRPr lang="en-GB"/>
        </a:p>
      </dgm:t>
    </dgm:pt>
    <dgm:pt modelId="{66E1FAEF-E9A2-4A92-B4AA-75D0EFB76F01}" type="pres">
      <dgm:prSet presAssocID="{E2D40FF3-4472-42EA-A53E-E3DA25D9D506}" presName="sibTrans" presStyleCnt="0"/>
      <dgm:spPr/>
    </dgm:pt>
    <dgm:pt modelId="{049E90E4-C4CC-4269-97CB-2E5AFA7DC648}" type="pres">
      <dgm:prSet presAssocID="{F953FFE3-EB9F-44C2-ADF4-9FD663FCA0B9}" presName="textNode" presStyleLbl="node1" presStyleIdx="3" presStyleCnt="4">
        <dgm:presLayoutVars>
          <dgm:bulletEnabled val="1"/>
        </dgm:presLayoutVars>
      </dgm:prSet>
      <dgm:spPr/>
      <dgm:t>
        <a:bodyPr/>
        <a:lstStyle/>
        <a:p>
          <a:endParaRPr lang="en-GB"/>
        </a:p>
      </dgm:t>
    </dgm:pt>
  </dgm:ptLst>
  <dgm:cxnLst>
    <dgm:cxn modelId="{C9F83F61-D010-451C-9088-1F4D96549D5D}" srcId="{C935F421-E430-4FD8-A822-EF13C5989D71}" destId="{F586340A-B4BC-4B91-B825-2A1C0CC4BC74}" srcOrd="2" destOrd="0" parTransId="{72D48662-8009-414F-A1B1-7BB302E3413E}" sibTransId="{E2D40FF3-4472-42EA-A53E-E3DA25D9D506}"/>
    <dgm:cxn modelId="{99A2DB44-ABDF-4EF7-BBB8-7AAD377EFBAE}" srcId="{C935F421-E430-4FD8-A822-EF13C5989D71}" destId="{F953FFE3-EB9F-44C2-ADF4-9FD663FCA0B9}" srcOrd="3" destOrd="0" parTransId="{6E504B98-DF43-4258-AAC9-FA29AFB11B6D}" sibTransId="{06BE51F4-2579-4100-AAF2-5EBFEBC5B11F}"/>
    <dgm:cxn modelId="{A26329FD-E2AF-437B-BA09-9820BB3DCCC1}" type="presOf" srcId="{7930359B-DBEC-4531-9873-95B0B9660AC3}" destId="{C486F486-0E27-41E7-8BFC-2C50CCD0526D}" srcOrd="0" destOrd="0" presId="urn:microsoft.com/office/officeart/2005/8/layout/hProcess9"/>
    <dgm:cxn modelId="{2F288D1E-91F5-449E-87C7-53FE591BD51B}" type="presOf" srcId="{F953FFE3-EB9F-44C2-ADF4-9FD663FCA0B9}" destId="{049E90E4-C4CC-4269-97CB-2E5AFA7DC648}" srcOrd="0" destOrd="0" presId="urn:microsoft.com/office/officeart/2005/8/layout/hProcess9"/>
    <dgm:cxn modelId="{E55705D2-BB4D-4EBA-88EC-E169E00BE78C}" type="presOf" srcId="{28F07258-2D4C-4379-929D-2652EF268142}" destId="{AAA42913-31E3-46F4-942E-6AB05DE47FF6}" srcOrd="0" destOrd="0" presId="urn:microsoft.com/office/officeart/2005/8/layout/hProcess9"/>
    <dgm:cxn modelId="{C8FE7C4C-25EC-4599-97A4-91ABC905D6A2}" type="presOf" srcId="{F586340A-B4BC-4B91-B825-2A1C0CC4BC74}" destId="{2CE78ABD-C3A8-484C-AC4A-B112C6B9F55E}" srcOrd="0" destOrd="0" presId="urn:microsoft.com/office/officeart/2005/8/layout/hProcess9"/>
    <dgm:cxn modelId="{4EBD9616-D7EE-4F0A-9954-5C08C8288DDE}" srcId="{C935F421-E430-4FD8-A822-EF13C5989D71}" destId="{7930359B-DBEC-4531-9873-95B0B9660AC3}" srcOrd="1" destOrd="0" parTransId="{F06E1D3C-8052-4B7B-A481-85EAB0437FCE}" sibTransId="{AF634D64-A363-40ED-9ED5-B330BB2251E3}"/>
    <dgm:cxn modelId="{A161A186-B79B-43C2-8480-815EA5257324}" type="presOf" srcId="{C935F421-E430-4FD8-A822-EF13C5989D71}" destId="{A52A8400-8C4F-43BB-9E12-E6AE1755FC9B}" srcOrd="0" destOrd="0" presId="urn:microsoft.com/office/officeart/2005/8/layout/hProcess9"/>
    <dgm:cxn modelId="{42DA6BAA-C8E6-4D91-B0F9-1CEF11631BF4}" srcId="{C935F421-E430-4FD8-A822-EF13C5989D71}" destId="{28F07258-2D4C-4379-929D-2652EF268142}" srcOrd="0" destOrd="0" parTransId="{96D9B610-AD16-470E-8489-E325095CA31F}" sibTransId="{3C22777E-71C2-4233-9B78-41DBA19630D1}"/>
    <dgm:cxn modelId="{689E02A1-9CB3-4BA1-8EF4-2A8766003DB9}" type="presParOf" srcId="{A52A8400-8C4F-43BB-9E12-E6AE1755FC9B}" destId="{35736EFD-D593-4546-9EE5-B54684EF0960}" srcOrd="0" destOrd="0" presId="urn:microsoft.com/office/officeart/2005/8/layout/hProcess9"/>
    <dgm:cxn modelId="{B779BE43-F437-4782-BB1B-6387DB75548C}" type="presParOf" srcId="{A52A8400-8C4F-43BB-9E12-E6AE1755FC9B}" destId="{A8A30C21-EB01-44EA-B374-532A901468F0}" srcOrd="1" destOrd="0" presId="urn:microsoft.com/office/officeart/2005/8/layout/hProcess9"/>
    <dgm:cxn modelId="{A4850BE4-6105-4F8F-96C3-1B78E0B58E49}" type="presParOf" srcId="{A8A30C21-EB01-44EA-B374-532A901468F0}" destId="{AAA42913-31E3-46F4-942E-6AB05DE47FF6}" srcOrd="0" destOrd="0" presId="urn:microsoft.com/office/officeart/2005/8/layout/hProcess9"/>
    <dgm:cxn modelId="{B605573D-27A2-442F-83A0-8CBF92A45200}" type="presParOf" srcId="{A8A30C21-EB01-44EA-B374-532A901468F0}" destId="{34EF117A-5A29-49C4-AF8F-2882A94B2D57}" srcOrd="1" destOrd="0" presId="urn:microsoft.com/office/officeart/2005/8/layout/hProcess9"/>
    <dgm:cxn modelId="{E7328159-B3C4-4AEF-9D75-C634E992D4FE}" type="presParOf" srcId="{A8A30C21-EB01-44EA-B374-532A901468F0}" destId="{C486F486-0E27-41E7-8BFC-2C50CCD0526D}" srcOrd="2" destOrd="0" presId="urn:microsoft.com/office/officeart/2005/8/layout/hProcess9"/>
    <dgm:cxn modelId="{E2AF8C2E-8115-4577-92D1-A81E201CD73E}" type="presParOf" srcId="{A8A30C21-EB01-44EA-B374-532A901468F0}" destId="{ECFCB6D6-2220-4C6F-B680-DD925C84CF24}" srcOrd="3" destOrd="0" presId="urn:microsoft.com/office/officeart/2005/8/layout/hProcess9"/>
    <dgm:cxn modelId="{AEF33B21-4297-4726-84D5-92652F052B60}" type="presParOf" srcId="{A8A30C21-EB01-44EA-B374-532A901468F0}" destId="{2CE78ABD-C3A8-484C-AC4A-B112C6B9F55E}" srcOrd="4" destOrd="0" presId="urn:microsoft.com/office/officeart/2005/8/layout/hProcess9"/>
    <dgm:cxn modelId="{BA0C13F6-66F8-48CE-820F-7052F16F695B}" type="presParOf" srcId="{A8A30C21-EB01-44EA-B374-532A901468F0}" destId="{66E1FAEF-E9A2-4A92-B4AA-75D0EFB76F01}" srcOrd="5" destOrd="0" presId="urn:microsoft.com/office/officeart/2005/8/layout/hProcess9"/>
    <dgm:cxn modelId="{C7110829-5743-434B-814A-3434BDDA681C}" type="presParOf" srcId="{A8A30C21-EB01-44EA-B374-532A901468F0}" destId="{049E90E4-C4CC-4269-97CB-2E5AFA7DC64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2E2C2F-FA9E-40A5-955F-0905F936B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26EEE9C-78C0-44BF-870B-2253CD660642}">
      <dgm:prSet phldrT="[Text]"/>
      <dgm:spPr/>
      <dgm:t>
        <a:bodyPr/>
        <a:lstStyle/>
        <a:p>
          <a:r>
            <a:rPr lang="en-GB" dirty="0"/>
            <a:t>The Care Act</a:t>
          </a:r>
        </a:p>
      </dgm:t>
    </dgm:pt>
    <dgm:pt modelId="{3CC680A6-72C1-49C4-8D07-4749B06CD58D}" type="parTrans" cxnId="{0225DF1B-F2C1-4699-AE02-F12E3AC50151}">
      <dgm:prSet/>
      <dgm:spPr/>
      <dgm:t>
        <a:bodyPr/>
        <a:lstStyle/>
        <a:p>
          <a:endParaRPr lang="en-GB"/>
        </a:p>
      </dgm:t>
    </dgm:pt>
    <dgm:pt modelId="{632763CB-3877-43BA-B90A-9F38058BCF73}" type="sibTrans" cxnId="{0225DF1B-F2C1-4699-AE02-F12E3AC50151}">
      <dgm:prSet/>
      <dgm:spPr/>
      <dgm:t>
        <a:bodyPr/>
        <a:lstStyle/>
        <a:p>
          <a:endParaRPr lang="en-GB"/>
        </a:p>
      </dgm:t>
    </dgm:pt>
    <dgm:pt modelId="{A6D67A0F-FD0E-4CBB-AEA9-246247A1F328}">
      <dgm:prSet phldrT="[Text]"/>
      <dgm:spPr/>
      <dgm:t>
        <a:bodyPr/>
        <a:lstStyle/>
        <a:p>
          <a:r>
            <a:rPr lang="en-GB" dirty="0"/>
            <a:t>Policies and Procedures</a:t>
          </a:r>
        </a:p>
      </dgm:t>
    </dgm:pt>
    <dgm:pt modelId="{EEBF53DC-BF38-476D-AAF5-D1FD13F908DE}" type="parTrans" cxnId="{6EBFC47E-43F1-4CBC-87D2-CABFC4D37F8B}">
      <dgm:prSet/>
      <dgm:spPr/>
      <dgm:t>
        <a:bodyPr/>
        <a:lstStyle/>
        <a:p>
          <a:endParaRPr lang="en-GB"/>
        </a:p>
      </dgm:t>
    </dgm:pt>
    <dgm:pt modelId="{A6CE7FD9-AB48-4DAF-99A6-0A31E470A71F}" type="sibTrans" cxnId="{6EBFC47E-43F1-4CBC-87D2-CABFC4D37F8B}">
      <dgm:prSet/>
      <dgm:spPr/>
      <dgm:t>
        <a:bodyPr/>
        <a:lstStyle/>
        <a:p>
          <a:endParaRPr lang="en-GB"/>
        </a:p>
      </dgm:t>
    </dgm:pt>
    <dgm:pt modelId="{1AB8FCC4-C857-45ED-8A21-1EE354DFDFB0}">
      <dgm:prSet phldrT="[Text]"/>
      <dgm:spPr/>
      <dgm:t>
        <a:bodyPr/>
        <a:lstStyle/>
        <a:p>
          <a:r>
            <a:rPr lang="en-GB" dirty="0"/>
            <a:t>Making Safeguarding Personal</a:t>
          </a:r>
        </a:p>
      </dgm:t>
    </dgm:pt>
    <dgm:pt modelId="{DDF0E309-4449-438C-B0DD-05BFDE875DCF}" type="parTrans" cxnId="{9BC599C4-5658-45DF-8C35-16F10AF3E31E}">
      <dgm:prSet/>
      <dgm:spPr/>
      <dgm:t>
        <a:bodyPr/>
        <a:lstStyle/>
        <a:p>
          <a:endParaRPr lang="en-GB"/>
        </a:p>
      </dgm:t>
    </dgm:pt>
    <dgm:pt modelId="{FE1F1718-042C-4375-8A8B-A5AE0C26F35E}" type="sibTrans" cxnId="{9BC599C4-5658-45DF-8C35-16F10AF3E31E}">
      <dgm:prSet/>
      <dgm:spPr/>
      <dgm:t>
        <a:bodyPr/>
        <a:lstStyle/>
        <a:p>
          <a:endParaRPr lang="en-GB"/>
        </a:p>
      </dgm:t>
    </dgm:pt>
    <dgm:pt modelId="{20DA7ECB-0561-4A31-949D-2057A33360E9}">
      <dgm:prSet phldrT="[Text]"/>
      <dgm:spPr/>
      <dgm:t>
        <a:bodyPr/>
        <a:lstStyle/>
        <a:p>
          <a:r>
            <a:rPr lang="en-GB" dirty="0"/>
            <a:t>Stage 1 – Reporting a Safeguarding Concern</a:t>
          </a:r>
        </a:p>
      </dgm:t>
    </dgm:pt>
    <dgm:pt modelId="{2701E798-6B04-42DE-94AD-AC6F7CBA2952}" type="parTrans" cxnId="{010F0047-5F1B-405A-8D56-6B6BA7A456F2}">
      <dgm:prSet/>
      <dgm:spPr/>
    </dgm:pt>
    <dgm:pt modelId="{65080619-F7B7-48D0-91BD-16181261F4B7}" type="sibTrans" cxnId="{010F0047-5F1B-405A-8D56-6B6BA7A456F2}">
      <dgm:prSet/>
      <dgm:spPr/>
    </dgm:pt>
    <dgm:pt modelId="{AEC3F272-B990-48C9-9D2B-768F425E926D}">
      <dgm:prSet phldrT="[Text]"/>
      <dgm:spPr/>
      <dgm:t>
        <a:bodyPr/>
        <a:lstStyle/>
        <a:p>
          <a:r>
            <a:rPr lang="en-GB" dirty="0"/>
            <a:t>New North Yorkshire Safeguarding Adults Procedures</a:t>
          </a:r>
        </a:p>
      </dgm:t>
    </dgm:pt>
    <dgm:pt modelId="{34C80B14-31FC-4971-9872-E41BAF979D85}" type="parTrans" cxnId="{A41F344B-3B53-4D3D-8BE7-2CF15B6166B7}">
      <dgm:prSet/>
      <dgm:spPr/>
    </dgm:pt>
    <dgm:pt modelId="{7F258400-CA61-44C8-AC76-B33C502137D4}" type="sibTrans" cxnId="{A41F344B-3B53-4D3D-8BE7-2CF15B6166B7}">
      <dgm:prSet/>
      <dgm:spPr/>
    </dgm:pt>
    <dgm:pt modelId="{3792F4D5-486A-4FE8-8A7D-90C9BC5DF247}">
      <dgm:prSet phldrT="[Text]"/>
      <dgm:spPr/>
      <dgm:t>
        <a:bodyPr/>
        <a:lstStyle/>
        <a:p>
          <a:r>
            <a:rPr lang="en-GB" dirty="0"/>
            <a:t>Key changes</a:t>
          </a:r>
        </a:p>
      </dgm:t>
    </dgm:pt>
    <dgm:pt modelId="{2B506151-8305-45B0-B1C6-04A5716B7A0B}" type="parTrans" cxnId="{35F48F7F-9712-4715-89F6-B7BD97F982C7}">
      <dgm:prSet/>
      <dgm:spPr/>
    </dgm:pt>
    <dgm:pt modelId="{7DE3F313-2E8D-42C9-82B3-799617FD923F}" type="sibTrans" cxnId="{35F48F7F-9712-4715-89F6-B7BD97F982C7}">
      <dgm:prSet/>
      <dgm:spPr/>
    </dgm:pt>
    <dgm:pt modelId="{AFA22B1D-0766-4B42-92E9-B03757CF276D}" type="pres">
      <dgm:prSet presAssocID="{632E2C2F-FA9E-40A5-955F-0905F936BD33}" presName="Name0" presStyleCnt="0">
        <dgm:presLayoutVars>
          <dgm:chMax val="7"/>
          <dgm:chPref val="7"/>
          <dgm:dir/>
        </dgm:presLayoutVars>
      </dgm:prSet>
      <dgm:spPr/>
      <dgm:t>
        <a:bodyPr/>
        <a:lstStyle/>
        <a:p>
          <a:endParaRPr lang="en-GB"/>
        </a:p>
      </dgm:t>
    </dgm:pt>
    <dgm:pt modelId="{87B66D1F-166D-4C94-8AA7-DEA1E40EB584}" type="pres">
      <dgm:prSet presAssocID="{632E2C2F-FA9E-40A5-955F-0905F936BD33}" presName="Name1" presStyleCnt="0"/>
      <dgm:spPr/>
    </dgm:pt>
    <dgm:pt modelId="{402CD5D9-0A44-43C6-BAC3-03590E377756}" type="pres">
      <dgm:prSet presAssocID="{632E2C2F-FA9E-40A5-955F-0905F936BD33}" presName="cycle" presStyleCnt="0"/>
      <dgm:spPr/>
    </dgm:pt>
    <dgm:pt modelId="{5C7BBD37-4775-46D3-96FB-41860F52929E}" type="pres">
      <dgm:prSet presAssocID="{632E2C2F-FA9E-40A5-955F-0905F936BD33}" presName="srcNode" presStyleLbl="node1" presStyleIdx="0" presStyleCnt="6"/>
      <dgm:spPr/>
    </dgm:pt>
    <dgm:pt modelId="{A2D836DA-0C12-4F40-982F-173C512C878F}" type="pres">
      <dgm:prSet presAssocID="{632E2C2F-FA9E-40A5-955F-0905F936BD33}" presName="conn" presStyleLbl="parChTrans1D2" presStyleIdx="0" presStyleCnt="1"/>
      <dgm:spPr/>
      <dgm:t>
        <a:bodyPr/>
        <a:lstStyle/>
        <a:p>
          <a:endParaRPr lang="en-GB"/>
        </a:p>
      </dgm:t>
    </dgm:pt>
    <dgm:pt modelId="{57DD57FB-885E-486B-87B7-B5A3ADD63082}" type="pres">
      <dgm:prSet presAssocID="{632E2C2F-FA9E-40A5-955F-0905F936BD33}" presName="extraNode" presStyleLbl="node1" presStyleIdx="0" presStyleCnt="6"/>
      <dgm:spPr/>
    </dgm:pt>
    <dgm:pt modelId="{5816A0E2-2EEC-45E1-911C-0D56F9748DE2}" type="pres">
      <dgm:prSet presAssocID="{632E2C2F-FA9E-40A5-955F-0905F936BD33}" presName="dstNode" presStyleLbl="node1" presStyleIdx="0" presStyleCnt="6"/>
      <dgm:spPr/>
    </dgm:pt>
    <dgm:pt modelId="{C704DC80-C852-45EE-8B93-2AE73057CA01}" type="pres">
      <dgm:prSet presAssocID="{226EEE9C-78C0-44BF-870B-2253CD660642}" presName="text_1" presStyleLbl="node1" presStyleIdx="0" presStyleCnt="6">
        <dgm:presLayoutVars>
          <dgm:bulletEnabled val="1"/>
        </dgm:presLayoutVars>
      </dgm:prSet>
      <dgm:spPr/>
      <dgm:t>
        <a:bodyPr/>
        <a:lstStyle/>
        <a:p>
          <a:endParaRPr lang="en-GB"/>
        </a:p>
      </dgm:t>
    </dgm:pt>
    <dgm:pt modelId="{EC286C8A-0F40-4D6F-8FC3-B4778473E677}" type="pres">
      <dgm:prSet presAssocID="{226EEE9C-78C0-44BF-870B-2253CD660642}" presName="accent_1" presStyleCnt="0"/>
      <dgm:spPr/>
    </dgm:pt>
    <dgm:pt modelId="{DB3BEB53-AC68-4832-A4C3-AB9B3DEC4A4F}" type="pres">
      <dgm:prSet presAssocID="{226EEE9C-78C0-44BF-870B-2253CD660642}" presName="accentRepeatNode" presStyleLbl="solidFgAcc1" presStyleIdx="0" presStyleCnt="6"/>
      <dgm:spPr/>
    </dgm:pt>
    <dgm:pt modelId="{8AB8DD36-C0FF-4E55-B036-746EBFB373D7}" type="pres">
      <dgm:prSet presAssocID="{A6D67A0F-FD0E-4CBB-AEA9-246247A1F328}" presName="text_2" presStyleLbl="node1" presStyleIdx="1" presStyleCnt="6">
        <dgm:presLayoutVars>
          <dgm:bulletEnabled val="1"/>
        </dgm:presLayoutVars>
      </dgm:prSet>
      <dgm:spPr/>
      <dgm:t>
        <a:bodyPr/>
        <a:lstStyle/>
        <a:p>
          <a:endParaRPr lang="en-GB"/>
        </a:p>
      </dgm:t>
    </dgm:pt>
    <dgm:pt modelId="{A4EAA51A-04D9-4166-B92D-FF9183EA7FC3}" type="pres">
      <dgm:prSet presAssocID="{A6D67A0F-FD0E-4CBB-AEA9-246247A1F328}" presName="accent_2" presStyleCnt="0"/>
      <dgm:spPr/>
    </dgm:pt>
    <dgm:pt modelId="{C0685DF3-A263-44F5-A84A-47CC704FA430}" type="pres">
      <dgm:prSet presAssocID="{A6D67A0F-FD0E-4CBB-AEA9-246247A1F328}" presName="accentRepeatNode" presStyleLbl="solidFgAcc1" presStyleIdx="1" presStyleCnt="6"/>
      <dgm:spPr/>
    </dgm:pt>
    <dgm:pt modelId="{28DD2FEE-CC93-4154-8B50-82B84F8C0254}" type="pres">
      <dgm:prSet presAssocID="{3792F4D5-486A-4FE8-8A7D-90C9BC5DF247}" presName="text_3" presStyleLbl="node1" presStyleIdx="2" presStyleCnt="6">
        <dgm:presLayoutVars>
          <dgm:bulletEnabled val="1"/>
        </dgm:presLayoutVars>
      </dgm:prSet>
      <dgm:spPr/>
      <dgm:t>
        <a:bodyPr/>
        <a:lstStyle/>
        <a:p>
          <a:endParaRPr lang="en-GB"/>
        </a:p>
      </dgm:t>
    </dgm:pt>
    <dgm:pt modelId="{295B959E-C547-4FC7-AD85-13B0F4BC89CC}" type="pres">
      <dgm:prSet presAssocID="{3792F4D5-486A-4FE8-8A7D-90C9BC5DF247}" presName="accent_3" presStyleCnt="0"/>
      <dgm:spPr/>
    </dgm:pt>
    <dgm:pt modelId="{7EE579CC-2EEF-480A-9333-15BA9365CF21}" type="pres">
      <dgm:prSet presAssocID="{3792F4D5-486A-4FE8-8A7D-90C9BC5DF247}" presName="accentRepeatNode" presStyleLbl="solidFgAcc1" presStyleIdx="2" presStyleCnt="6"/>
      <dgm:spPr/>
    </dgm:pt>
    <dgm:pt modelId="{D85FFDB4-927F-44F9-8F14-F4E661E7714A}" type="pres">
      <dgm:prSet presAssocID="{1AB8FCC4-C857-45ED-8A21-1EE354DFDFB0}" presName="text_4" presStyleLbl="node1" presStyleIdx="3" presStyleCnt="6">
        <dgm:presLayoutVars>
          <dgm:bulletEnabled val="1"/>
        </dgm:presLayoutVars>
      </dgm:prSet>
      <dgm:spPr/>
      <dgm:t>
        <a:bodyPr/>
        <a:lstStyle/>
        <a:p>
          <a:endParaRPr lang="en-GB"/>
        </a:p>
      </dgm:t>
    </dgm:pt>
    <dgm:pt modelId="{AEC4FBF6-5327-4F03-B582-D30E60A870D0}" type="pres">
      <dgm:prSet presAssocID="{1AB8FCC4-C857-45ED-8A21-1EE354DFDFB0}" presName="accent_4" presStyleCnt="0"/>
      <dgm:spPr/>
    </dgm:pt>
    <dgm:pt modelId="{14BBA425-E1DF-427F-9B74-D868A2ED55E4}" type="pres">
      <dgm:prSet presAssocID="{1AB8FCC4-C857-45ED-8A21-1EE354DFDFB0}" presName="accentRepeatNode" presStyleLbl="solidFgAcc1" presStyleIdx="3" presStyleCnt="6"/>
      <dgm:spPr/>
    </dgm:pt>
    <dgm:pt modelId="{0A6CB533-06AE-41E2-949F-FD50CFBF0FC3}" type="pres">
      <dgm:prSet presAssocID="{AEC3F272-B990-48C9-9D2B-768F425E926D}" presName="text_5" presStyleLbl="node1" presStyleIdx="4" presStyleCnt="6">
        <dgm:presLayoutVars>
          <dgm:bulletEnabled val="1"/>
        </dgm:presLayoutVars>
      </dgm:prSet>
      <dgm:spPr/>
      <dgm:t>
        <a:bodyPr/>
        <a:lstStyle/>
        <a:p>
          <a:endParaRPr lang="en-GB"/>
        </a:p>
      </dgm:t>
    </dgm:pt>
    <dgm:pt modelId="{CA6A4EE7-A13A-4D7A-A5CD-0B2718D44410}" type="pres">
      <dgm:prSet presAssocID="{AEC3F272-B990-48C9-9D2B-768F425E926D}" presName="accent_5" presStyleCnt="0"/>
      <dgm:spPr/>
    </dgm:pt>
    <dgm:pt modelId="{007C6EB0-7F3E-4AF2-B598-477E65532069}" type="pres">
      <dgm:prSet presAssocID="{AEC3F272-B990-48C9-9D2B-768F425E926D}" presName="accentRepeatNode" presStyleLbl="solidFgAcc1" presStyleIdx="4" presStyleCnt="6"/>
      <dgm:spPr/>
    </dgm:pt>
    <dgm:pt modelId="{9BBC2F2A-49E8-4FA2-BC66-58C8043F7A66}" type="pres">
      <dgm:prSet presAssocID="{20DA7ECB-0561-4A31-949D-2057A33360E9}" presName="text_6" presStyleLbl="node1" presStyleIdx="5" presStyleCnt="6">
        <dgm:presLayoutVars>
          <dgm:bulletEnabled val="1"/>
        </dgm:presLayoutVars>
      </dgm:prSet>
      <dgm:spPr/>
      <dgm:t>
        <a:bodyPr/>
        <a:lstStyle/>
        <a:p>
          <a:endParaRPr lang="en-GB"/>
        </a:p>
      </dgm:t>
    </dgm:pt>
    <dgm:pt modelId="{EC808B18-AD51-4CE2-B0F3-AC6DB32BF71B}" type="pres">
      <dgm:prSet presAssocID="{20DA7ECB-0561-4A31-949D-2057A33360E9}" presName="accent_6" presStyleCnt="0"/>
      <dgm:spPr/>
    </dgm:pt>
    <dgm:pt modelId="{E5AED81D-CC80-4CE2-8215-C80431E4173B}" type="pres">
      <dgm:prSet presAssocID="{20DA7ECB-0561-4A31-949D-2057A33360E9}" presName="accentRepeatNode" presStyleLbl="solidFgAcc1" presStyleIdx="5" presStyleCnt="6"/>
      <dgm:spPr/>
    </dgm:pt>
  </dgm:ptLst>
  <dgm:cxnLst>
    <dgm:cxn modelId="{834DF214-65C7-4894-A047-B60EB5E86950}" type="presOf" srcId="{632E2C2F-FA9E-40A5-955F-0905F936BD33}" destId="{AFA22B1D-0766-4B42-92E9-B03757CF276D}" srcOrd="0" destOrd="0" presId="urn:microsoft.com/office/officeart/2008/layout/VerticalCurvedList"/>
    <dgm:cxn modelId="{6EBFC47E-43F1-4CBC-87D2-CABFC4D37F8B}" srcId="{632E2C2F-FA9E-40A5-955F-0905F936BD33}" destId="{A6D67A0F-FD0E-4CBB-AEA9-246247A1F328}" srcOrd="1" destOrd="0" parTransId="{EEBF53DC-BF38-476D-AAF5-D1FD13F908DE}" sibTransId="{A6CE7FD9-AB48-4DAF-99A6-0A31E470A71F}"/>
    <dgm:cxn modelId="{35F48F7F-9712-4715-89F6-B7BD97F982C7}" srcId="{632E2C2F-FA9E-40A5-955F-0905F936BD33}" destId="{3792F4D5-486A-4FE8-8A7D-90C9BC5DF247}" srcOrd="2" destOrd="0" parTransId="{2B506151-8305-45B0-B1C6-04A5716B7A0B}" sibTransId="{7DE3F313-2E8D-42C9-82B3-799617FD923F}"/>
    <dgm:cxn modelId="{A7B426E2-ABC5-436F-B6FA-C68BD72B4370}" type="presOf" srcId="{3792F4D5-486A-4FE8-8A7D-90C9BC5DF247}" destId="{28DD2FEE-CC93-4154-8B50-82B84F8C0254}" srcOrd="0" destOrd="0" presId="urn:microsoft.com/office/officeart/2008/layout/VerticalCurvedList"/>
    <dgm:cxn modelId="{CF689C64-4E9B-40D3-946E-182E0FE31D83}" type="presOf" srcId="{226EEE9C-78C0-44BF-870B-2253CD660642}" destId="{C704DC80-C852-45EE-8B93-2AE73057CA01}" srcOrd="0" destOrd="0" presId="urn:microsoft.com/office/officeart/2008/layout/VerticalCurvedList"/>
    <dgm:cxn modelId="{0225DF1B-F2C1-4699-AE02-F12E3AC50151}" srcId="{632E2C2F-FA9E-40A5-955F-0905F936BD33}" destId="{226EEE9C-78C0-44BF-870B-2253CD660642}" srcOrd="0" destOrd="0" parTransId="{3CC680A6-72C1-49C4-8D07-4749B06CD58D}" sibTransId="{632763CB-3877-43BA-B90A-9F38058BCF73}"/>
    <dgm:cxn modelId="{6EB671E2-35ED-4CF9-8F3C-BB08E568A355}" type="presOf" srcId="{632763CB-3877-43BA-B90A-9F38058BCF73}" destId="{A2D836DA-0C12-4F40-982F-173C512C878F}" srcOrd="0" destOrd="0" presId="urn:microsoft.com/office/officeart/2008/layout/VerticalCurvedList"/>
    <dgm:cxn modelId="{5CE201C9-DBE5-424E-8914-5EA8F9C5A285}" type="presOf" srcId="{20DA7ECB-0561-4A31-949D-2057A33360E9}" destId="{9BBC2F2A-49E8-4FA2-BC66-58C8043F7A66}" srcOrd="0" destOrd="0" presId="urn:microsoft.com/office/officeart/2008/layout/VerticalCurvedList"/>
    <dgm:cxn modelId="{A41F344B-3B53-4D3D-8BE7-2CF15B6166B7}" srcId="{632E2C2F-FA9E-40A5-955F-0905F936BD33}" destId="{AEC3F272-B990-48C9-9D2B-768F425E926D}" srcOrd="4" destOrd="0" parTransId="{34C80B14-31FC-4971-9872-E41BAF979D85}" sibTransId="{7F258400-CA61-44C8-AC76-B33C502137D4}"/>
    <dgm:cxn modelId="{01C43A13-C99A-4538-8812-A5374E7603C1}" type="presOf" srcId="{AEC3F272-B990-48C9-9D2B-768F425E926D}" destId="{0A6CB533-06AE-41E2-949F-FD50CFBF0FC3}" srcOrd="0" destOrd="0" presId="urn:microsoft.com/office/officeart/2008/layout/VerticalCurvedList"/>
    <dgm:cxn modelId="{D72C98CE-5F9F-4900-AFD2-A380A95A5AE9}" type="presOf" srcId="{1AB8FCC4-C857-45ED-8A21-1EE354DFDFB0}" destId="{D85FFDB4-927F-44F9-8F14-F4E661E7714A}" srcOrd="0" destOrd="0" presId="urn:microsoft.com/office/officeart/2008/layout/VerticalCurvedList"/>
    <dgm:cxn modelId="{010F0047-5F1B-405A-8D56-6B6BA7A456F2}" srcId="{632E2C2F-FA9E-40A5-955F-0905F936BD33}" destId="{20DA7ECB-0561-4A31-949D-2057A33360E9}" srcOrd="5" destOrd="0" parTransId="{2701E798-6B04-42DE-94AD-AC6F7CBA2952}" sibTransId="{65080619-F7B7-48D0-91BD-16181261F4B7}"/>
    <dgm:cxn modelId="{9BC599C4-5658-45DF-8C35-16F10AF3E31E}" srcId="{632E2C2F-FA9E-40A5-955F-0905F936BD33}" destId="{1AB8FCC4-C857-45ED-8A21-1EE354DFDFB0}" srcOrd="3" destOrd="0" parTransId="{DDF0E309-4449-438C-B0DD-05BFDE875DCF}" sibTransId="{FE1F1718-042C-4375-8A8B-A5AE0C26F35E}"/>
    <dgm:cxn modelId="{3C36B291-00B7-4E2F-A0D6-5485B1FB761B}" type="presOf" srcId="{A6D67A0F-FD0E-4CBB-AEA9-246247A1F328}" destId="{8AB8DD36-C0FF-4E55-B036-746EBFB373D7}" srcOrd="0" destOrd="0" presId="urn:microsoft.com/office/officeart/2008/layout/VerticalCurvedList"/>
    <dgm:cxn modelId="{8A75B7EE-C7B5-4546-8F40-4EDE1105B5C5}" type="presParOf" srcId="{AFA22B1D-0766-4B42-92E9-B03757CF276D}" destId="{87B66D1F-166D-4C94-8AA7-DEA1E40EB584}" srcOrd="0" destOrd="0" presId="urn:microsoft.com/office/officeart/2008/layout/VerticalCurvedList"/>
    <dgm:cxn modelId="{46F154CB-CF63-44A1-A56C-1EFF1A774697}" type="presParOf" srcId="{87B66D1F-166D-4C94-8AA7-DEA1E40EB584}" destId="{402CD5D9-0A44-43C6-BAC3-03590E377756}" srcOrd="0" destOrd="0" presId="urn:microsoft.com/office/officeart/2008/layout/VerticalCurvedList"/>
    <dgm:cxn modelId="{5B3329C5-099D-40FB-A622-63EC1C86EA72}" type="presParOf" srcId="{402CD5D9-0A44-43C6-BAC3-03590E377756}" destId="{5C7BBD37-4775-46D3-96FB-41860F52929E}" srcOrd="0" destOrd="0" presId="urn:microsoft.com/office/officeart/2008/layout/VerticalCurvedList"/>
    <dgm:cxn modelId="{6019565C-9FF9-4953-964A-F221D2D45452}" type="presParOf" srcId="{402CD5D9-0A44-43C6-BAC3-03590E377756}" destId="{A2D836DA-0C12-4F40-982F-173C512C878F}" srcOrd="1" destOrd="0" presId="urn:microsoft.com/office/officeart/2008/layout/VerticalCurvedList"/>
    <dgm:cxn modelId="{27F84C50-535B-4DE6-AD90-1CA21C7C4B2E}" type="presParOf" srcId="{402CD5D9-0A44-43C6-BAC3-03590E377756}" destId="{57DD57FB-885E-486B-87B7-B5A3ADD63082}" srcOrd="2" destOrd="0" presId="urn:microsoft.com/office/officeart/2008/layout/VerticalCurvedList"/>
    <dgm:cxn modelId="{6440B1F2-F9A9-4DFC-A057-A045B7AAB5D1}" type="presParOf" srcId="{402CD5D9-0A44-43C6-BAC3-03590E377756}" destId="{5816A0E2-2EEC-45E1-911C-0D56F9748DE2}" srcOrd="3" destOrd="0" presId="urn:microsoft.com/office/officeart/2008/layout/VerticalCurvedList"/>
    <dgm:cxn modelId="{A3297A99-AAE4-4B5B-AB78-A5C14BDFB7D7}" type="presParOf" srcId="{87B66D1F-166D-4C94-8AA7-DEA1E40EB584}" destId="{C704DC80-C852-45EE-8B93-2AE73057CA01}" srcOrd="1" destOrd="0" presId="urn:microsoft.com/office/officeart/2008/layout/VerticalCurvedList"/>
    <dgm:cxn modelId="{B38EC7D0-B37B-45B6-BCFD-79DBC3870658}" type="presParOf" srcId="{87B66D1F-166D-4C94-8AA7-DEA1E40EB584}" destId="{EC286C8A-0F40-4D6F-8FC3-B4778473E677}" srcOrd="2" destOrd="0" presId="urn:microsoft.com/office/officeart/2008/layout/VerticalCurvedList"/>
    <dgm:cxn modelId="{017732E3-C6EC-47B1-8079-6D8C7E023FF2}" type="presParOf" srcId="{EC286C8A-0F40-4D6F-8FC3-B4778473E677}" destId="{DB3BEB53-AC68-4832-A4C3-AB9B3DEC4A4F}" srcOrd="0" destOrd="0" presId="urn:microsoft.com/office/officeart/2008/layout/VerticalCurvedList"/>
    <dgm:cxn modelId="{04241196-4438-4A59-9181-35BF460BA153}" type="presParOf" srcId="{87B66D1F-166D-4C94-8AA7-DEA1E40EB584}" destId="{8AB8DD36-C0FF-4E55-B036-746EBFB373D7}" srcOrd="3" destOrd="0" presId="urn:microsoft.com/office/officeart/2008/layout/VerticalCurvedList"/>
    <dgm:cxn modelId="{FB13C588-65D3-42A1-B937-1A285CC2B6E3}" type="presParOf" srcId="{87B66D1F-166D-4C94-8AA7-DEA1E40EB584}" destId="{A4EAA51A-04D9-4166-B92D-FF9183EA7FC3}" srcOrd="4" destOrd="0" presId="urn:microsoft.com/office/officeart/2008/layout/VerticalCurvedList"/>
    <dgm:cxn modelId="{F6982523-60CB-4B19-8245-FF039B33526A}" type="presParOf" srcId="{A4EAA51A-04D9-4166-B92D-FF9183EA7FC3}" destId="{C0685DF3-A263-44F5-A84A-47CC704FA430}" srcOrd="0" destOrd="0" presId="urn:microsoft.com/office/officeart/2008/layout/VerticalCurvedList"/>
    <dgm:cxn modelId="{89A597F1-D201-44F2-A3A9-BF6731B7C2A1}" type="presParOf" srcId="{87B66D1F-166D-4C94-8AA7-DEA1E40EB584}" destId="{28DD2FEE-CC93-4154-8B50-82B84F8C0254}" srcOrd="5" destOrd="0" presId="urn:microsoft.com/office/officeart/2008/layout/VerticalCurvedList"/>
    <dgm:cxn modelId="{A6407202-D123-4CCB-A837-D92BE5308ED5}" type="presParOf" srcId="{87B66D1F-166D-4C94-8AA7-DEA1E40EB584}" destId="{295B959E-C547-4FC7-AD85-13B0F4BC89CC}" srcOrd="6" destOrd="0" presId="urn:microsoft.com/office/officeart/2008/layout/VerticalCurvedList"/>
    <dgm:cxn modelId="{16550BFA-5F4B-4EBA-9112-5A21F5B954BE}" type="presParOf" srcId="{295B959E-C547-4FC7-AD85-13B0F4BC89CC}" destId="{7EE579CC-2EEF-480A-9333-15BA9365CF21}" srcOrd="0" destOrd="0" presId="urn:microsoft.com/office/officeart/2008/layout/VerticalCurvedList"/>
    <dgm:cxn modelId="{7191B759-2DEA-4151-922B-EE9686DBB150}" type="presParOf" srcId="{87B66D1F-166D-4C94-8AA7-DEA1E40EB584}" destId="{D85FFDB4-927F-44F9-8F14-F4E661E7714A}" srcOrd="7" destOrd="0" presId="urn:microsoft.com/office/officeart/2008/layout/VerticalCurvedList"/>
    <dgm:cxn modelId="{C65287C4-E982-4FBE-9077-0B8B67D5D274}" type="presParOf" srcId="{87B66D1F-166D-4C94-8AA7-DEA1E40EB584}" destId="{AEC4FBF6-5327-4F03-B582-D30E60A870D0}" srcOrd="8" destOrd="0" presId="urn:microsoft.com/office/officeart/2008/layout/VerticalCurvedList"/>
    <dgm:cxn modelId="{E38851B5-2F3B-41E1-8FE0-EED879B670B5}" type="presParOf" srcId="{AEC4FBF6-5327-4F03-B582-D30E60A870D0}" destId="{14BBA425-E1DF-427F-9B74-D868A2ED55E4}" srcOrd="0" destOrd="0" presId="urn:microsoft.com/office/officeart/2008/layout/VerticalCurvedList"/>
    <dgm:cxn modelId="{39299906-B95C-4116-BCA6-F46485291C24}" type="presParOf" srcId="{87B66D1F-166D-4C94-8AA7-DEA1E40EB584}" destId="{0A6CB533-06AE-41E2-949F-FD50CFBF0FC3}" srcOrd="9" destOrd="0" presId="urn:microsoft.com/office/officeart/2008/layout/VerticalCurvedList"/>
    <dgm:cxn modelId="{B2D4912B-F4E6-443F-ACCE-E1092C89CE10}" type="presParOf" srcId="{87B66D1F-166D-4C94-8AA7-DEA1E40EB584}" destId="{CA6A4EE7-A13A-4D7A-A5CD-0B2718D44410}" srcOrd="10" destOrd="0" presId="urn:microsoft.com/office/officeart/2008/layout/VerticalCurvedList"/>
    <dgm:cxn modelId="{9071B84B-242A-4377-B732-61776BC20DD6}" type="presParOf" srcId="{CA6A4EE7-A13A-4D7A-A5CD-0B2718D44410}" destId="{007C6EB0-7F3E-4AF2-B598-477E65532069}" srcOrd="0" destOrd="0" presId="urn:microsoft.com/office/officeart/2008/layout/VerticalCurvedList"/>
    <dgm:cxn modelId="{01EAB570-0021-4937-9F39-6704F0FF15D0}" type="presParOf" srcId="{87B66D1F-166D-4C94-8AA7-DEA1E40EB584}" destId="{9BBC2F2A-49E8-4FA2-BC66-58C8043F7A66}" srcOrd="11" destOrd="0" presId="urn:microsoft.com/office/officeart/2008/layout/VerticalCurvedList"/>
    <dgm:cxn modelId="{683D7154-D9D7-409D-91CA-193417178B38}" type="presParOf" srcId="{87B66D1F-166D-4C94-8AA7-DEA1E40EB584}" destId="{EC808B18-AD51-4CE2-B0F3-AC6DB32BF71B}" srcOrd="12" destOrd="0" presId="urn:microsoft.com/office/officeart/2008/layout/VerticalCurvedList"/>
    <dgm:cxn modelId="{353A010D-A40B-4371-83F0-0E3D62CB2EA8}" type="presParOf" srcId="{EC808B18-AD51-4CE2-B0F3-AC6DB32BF71B}" destId="{E5AED81D-CC80-4CE2-8215-C80431E417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C5F1-59CA-42FE-A0DD-38E195C71068}" type="doc">
      <dgm:prSet loTypeId="urn:microsoft.com/office/officeart/2005/8/layout/hProcess9" loCatId="process" qsTypeId="urn:microsoft.com/office/officeart/2005/8/quickstyle/3d2" qsCatId="3D" csTypeId="urn:microsoft.com/office/officeart/2005/8/colors/accent1_2" csCatId="accent1" phldr="1"/>
      <dgm:spPr/>
    </dgm:pt>
    <dgm:pt modelId="{55E35B7E-3205-43C6-AF88-A6487D87AFE1}">
      <dgm:prSet phldrT="[Text]"/>
      <dgm:spPr>
        <a:xfrm>
          <a:off x="2555" y="940117"/>
          <a:ext cx="1228985" cy="1253490"/>
        </a:xfrm>
      </dgm:spPr>
      <dgm:t>
        <a:bodyPr/>
        <a:lstStyle/>
        <a:p>
          <a:r>
            <a:rPr lang="en-GB">
              <a:latin typeface="Calibri"/>
              <a:ea typeface="+mn-ea"/>
              <a:cs typeface="+mn-cs"/>
            </a:rPr>
            <a:t>1.Tell us your concern</a:t>
          </a:r>
          <a:endParaRPr lang="en-GB" dirty="0">
            <a:latin typeface="Calibri"/>
            <a:ea typeface="+mn-ea"/>
            <a:cs typeface="+mn-cs"/>
          </a:endParaRPr>
        </a:p>
      </dgm:t>
    </dgm:pt>
    <dgm:pt modelId="{7BA39ADD-6F19-4FEE-9B61-DC5F3BFE992C}" type="parTrans" cxnId="{B067B019-67F0-46A7-8401-68B928A08D97}">
      <dgm:prSet/>
      <dgm:spPr/>
      <dgm:t>
        <a:bodyPr/>
        <a:lstStyle/>
        <a:p>
          <a:endParaRPr lang="en-GB"/>
        </a:p>
      </dgm:t>
    </dgm:pt>
    <dgm:pt modelId="{D3865146-0420-43FF-932C-AAFDA6F12E84}" type="sibTrans" cxnId="{B067B019-67F0-46A7-8401-68B928A08D97}">
      <dgm:prSet/>
      <dgm:spPr/>
      <dgm:t>
        <a:bodyPr/>
        <a:lstStyle/>
        <a:p>
          <a:endParaRPr lang="en-GB"/>
        </a:p>
      </dgm:t>
    </dgm:pt>
    <dgm:pt modelId="{EEDA8D9C-1072-41FF-9FB1-E4BB089D2CED}">
      <dgm:prSet phldrT="[Text]"/>
      <dgm:spPr>
        <a:xfrm>
          <a:off x="1292989" y="940117"/>
          <a:ext cx="1228985" cy="1253490"/>
        </a:xfrm>
      </dgm:spPr>
      <dgm:t>
        <a:bodyPr/>
        <a:lstStyle/>
        <a:p>
          <a:r>
            <a:rPr lang="en-GB">
              <a:latin typeface="Calibri"/>
              <a:ea typeface="+mn-ea"/>
              <a:cs typeface="+mn-cs"/>
            </a:rPr>
            <a:t>2. We will consider how best to help you</a:t>
          </a:r>
          <a:endParaRPr lang="en-GB" dirty="0">
            <a:latin typeface="Calibri"/>
            <a:ea typeface="+mn-ea"/>
            <a:cs typeface="+mn-cs"/>
          </a:endParaRPr>
        </a:p>
      </dgm:t>
    </dgm:pt>
    <dgm:pt modelId="{8BBCD7FC-55FC-4D2C-84C8-E9495C4445C9}" type="parTrans" cxnId="{EC4FBF3A-BB83-42EB-AEA4-E8B0E0ED8E22}">
      <dgm:prSet/>
      <dgm:spPr/>
      <dgm:t>
        <a:bodyPr/>
        <a:lstStyle/>
        <a:p>
          <a:endParaRPr lang="en-GB"/>
        </a:p>
      </dgm:t>
    </dgm:pt>
    <dgm:pt modelId="{27FD7150-D367-4A09-8D09-CEAF26B6AFE2}" type="sibTrans" cxnId="{EC4FBF3A-BB83-42EB-AEA4-E8B0E0ED8E22}">
      <dgm:prSet/>
      <dgm:spPr/>
      <dgm:t>
        <a:bodyPr/>
        <a:lstStyle/>
        <a:p>
          <a:endParaRPr lang="en-GB"/>
        </a:p>
      </dgm:t>
    </dgm:pt>
    <dgm:pt modelId="{06CE02DD-D596-441A-9950-DB73592917C1}">
      <dgm:prSet phldrT="[Text]"/>
      <dgm:spPr>
        <a:xfrm>
          <a:off x="2583424" y="940117"/>
          <a:ext cx="1228985" cy="1253490"/>
        </a:xfrm>
      </dgm:spPr>
      <dgm:t>
        <a:bodyPr/>
        <a:lstStyle/>
        <a:p>
          <a:r>
            <a:rPr lang="en-GB" dirty="0">
              <a:latin typeface="Calibri"/>
              <a:ea typeface="+mn-ea"/>
              <a:cs typeface="+mn-cs"/>
            </a:rPr>
            <a:t>3. </a:t>
          </a:r>
          <a:r>
            <a:rPr lang="en-GB">
              <a:latin typeface="Calibri"/>
              <a:ea typeface="+mn-ea"/>
              <a:cs typeface="+mn-cs"/>
            </a:rPr>
            <a:t>We will take agreed actions to support you to be safe</a:t>
          </a:r>
          <a:endParaRPr lang="en-GB" dirty="0">
            <a:latin typeface="Calibri"/>
            <a:ea typeface="+mn-ea"/>
            <a:cs typeface="+mn-cs"/>
          </a:endParaRPr>
        </a:p>
      </dgm:t>
    </dgm:pt>
    <dgm:pt modelId="{50A8D6BE-F55F-4880-8A4B-5EFBDAB4A0A1}" type="parTrans" cxnId="{509FCDDA-BC7F-4FD9-BC93-9C959F2C1C47}">
      <dgm:prSet/>
      <dgm:spPr/>
      <dgm:t>
        <a:bodyPr/>
        <a:lstStyle/>
        <a:p>
          <a:endParaRPr lang="en-GB"/>
        </a:p>
      </dgm:t>
    </dgm:pt>
    <dgm:pt modelId="{CF6A5117-FE06-49C3-B5A0-8CC02B16B261}" type="sibTrans" cxnId="{509FCDDA-BC7F-4FD9-BC93-9C959F2C1C47}">
      <dgm:prSet/>
      <dgm:spPr/>
      <dgm:t>
        <a:bodyPr/>
        <a:lstStyle/>
        <a:p>
          <a:endParaRPr lang="en-GB"/>
        </a:p>
      </dgm:t>
    </dgm:pt>
    <dgm:pt modelId="{762E538B-0D30-418C-88D3-18EDA35EEDDE}">
      <dgm:prSet phldrT="[Text]"/>
      <dgm:spPr>
        <a:xfrm>
          <a:off x="3873859" y="940117"/>
          <a:ext cx="1228985" cy="1253490"/>
        </a:xfrm>
      </dgm:spPr>
      <dgm:t>
        <a:bodyPr/>
        <a:lstStyle/>
        <a:p>
          <a:r>
            <a:rPr lang="en-GB" dirty="0">
              <a:latin typeface="Calibri"/>
              <a:ea typeface="+mn-ea"/>
              <a:cs typeface="+mn-cs"/>
            </a:rPr>
            <a:t>4. We will check that we have addressed your concerns</a:t>
          </a:r>
        </a:p>
      </dgm:t>
    </dgm:pt>
    <dgm:pt modelId="{7C4330BD-6F83-43CB-A01A-84AB2A58057F}" type="parTrans" cxnId="{0072DE58-8C63-4E79-BF82-EB07DFD1FB96}">
      <dgm:prSet/>
      <dgm:spPr/>
      <dgm:t>
        <a:bodyPr/>
        <a:lstStyle/>
        <a:p>
          <a:endParaRPr lang="en-GB"/>
        </a:p>
      </dgm:t>
    </dgm:pt>
    <dgm:pt modelId="{1609427A-8272-4A82-B1CF-FAC654272393}" type="sibTrans" cxnId="{0072DE58-8C63-4E79-BF82-EB07DFD1FB96}">
      <dgm:prSet/>
      <dgm:spPr/>
      <dgm:t>
        <a:bodyPr/>
        <a:lstStyle/>
        <a:p>
          <a:endParaRPr lang="en-GB"/>
        </a:p>
      </dgm:t>
    </dgm:pt>
    <dgm:pt modelId="{4ABE8AD2-2F94-4888-BA6B-49CD17FDAB3E}" type="pres">
      <dgm:prSet presAssocID="{392FC5F1-59CA-42FE-A0DD-38E195C71068}" presName="CompostProcess" presStyleCnt="0">
        <dgm:presLayoutVars>
          <dgm:dir/>
          <dgm:resizeHandles val="exact"/>
        </dgm:presLayoutVars>
      </dgm:prSet>
      <dgm:spPr/>
    </dgm:pt>
    <dgm:pt modelId="{35700AD6-CAFF-4656-AB87-35BFD11FFC66}" type="pres">
      <dgm:prSet presAssocID="{392FC5F1-59CA-42FE-A0DD-38E195C71068}" presName="arrow" presStyleLbl="bgShp" presStyleIdx="0" presStyleCnt="1" custLinFactNeighborY="836"/>
      <dgm:spPr>
        <a:xfrm>
          <a:off x="382904" y="0"/>
          <a:ext cx="4339590" cy="3133725"/>
        </a:xfrm>
        <a:prstGeom prst="rightArrow">
          <a:avLst/>
        </a:prstGeom>
      </dgm:spPr>
    </dgm:pt>
    <dgm:pt modelId="{B3F3E511-D34B-49AA-B989-3C928F6D1D2F}" type="pres">
      <dgm:prSet presAssocID="{392FC5F1-59CA-42FE-A0DD-38E195C71068}" presName="linearProcess" presStyleCnt="0"/>
      <dgm:spPr/>
    </dgm:pt>
    <dgm:pt modelId="{77F84C9A-C870-4490-AB48-48687A6AA4AB}" type="pres">
      <dgm:prSet presAssocID="{55E35B7E-3205-43C6-AF88-A6487D87AFE1}" presName="textNode" presStyleLbl="node1" presStyleIdx="0" presStyleCnt="4">
        <dgm:presLayoutVars>
          <dgm:bulletEnabled val="1"/>
        </dgm:presLayoutVars>
      </dgm:prSet>
      <dgm:spPr>
        <a:prstGeom prst="roundRect">
          <a:avLst/>
        </a:prstGeom>
      </dgm:spPr>
      <dgm:t>
        <a:bodyPr/>
        <a:lstStyle/>
        <a:p>
          <a:endParaRPr lang="en-GB"/>
        </a:p>
      </dgm:t>
    </dgm:pt>
    <dgm:pt modelId="{BCC90147-32A3-4DB2-9D74-9079E3CA7527}" type="pres">
      <dgm:prSet presAssocID="{D3865146-0420-43FF-932C-AAFDA6F12E84}" presName="sibTrans" presStyleCnt="0"/>
      <dgm:spPr/>
    </dgm:pt>
    <dgm:pt modelId="{BAD96418-DFDD-40CB-ABF2-0B757063C2E7}" type="pres">
      <dgm:prSet presAssocID="{EEDA8D9C-1072-41FF-9FB1-E4BB089D2CED}" presName="textNode" presStyleLbl="node1" presStyleIdx="1" presStyleCnt="4">
        <dgm:presLayoutVars>
          <dgm:bulletEnabled val="1"/>
        </dgm:presLayoutVars>
      </dgm:prSet>
      <dgm:spPr>
        <a:prstGeom prst="roundRect">
          <a:avLst/>
        </a:prstGeom>
      </dgm:spPr>
      <dgm:t>
        <a:bodyPr/>
        <a:lstStyle/>
        <a:p>
          <a:endParaRPr lang="en-GB"/>
        </a:p>
      </dgm:t>
    </dgm:pt>
    <dgm:pt modelId="{D4AA6219-E7F7-4216-8589-719FBF5E500F}" type="pres">
      <dgm:prSet presAssocID="{27FD7150-D367-4A09-8D09-CEAF26B6AFE2}" presName="sibTrans" presStyleCnt="0"/>
      <dgm:spPr/>
    </dgm:pt>
    <dgm:pt modelId="{7857408E-BEB0-4028-989C-E562169F2824}" type="pres">
      <dgm:prSet presAssocID="{06CE02DD-D596-441A-9950-DB73592917C1}" presName="textNode" presStyleLbl="node1" presStyleIdx="2" presStyleCnt="4">
        <dgm:presLayoutVars>
          <dgm:bulletEnabled val="1"/>
        </dgm:presLayoutVars>
      </dgm:prSet>
      <dgm:spPr>
        <a:prstGeom prst="roundRect">
          <a:avLst/>
        </a:prstGeom>
      </dgm:spPr>
      <dgm:t>
        <a:bodyPr/>
        <a:lstStyle/>
        <a:p>
          <a:endParaRPr lang="en-GB"/>
        </a:p>
      </dgm:t>
    </dgm:pt>
    <dgm:pt modelId="{028AFDA6-72FE-4614-86ED-637B7C9FCB7C}" type="pres">
      <dgm:prSet presAssocID="{CF6A5117-FE06-49C3-B5A0-8CC02B16B261}" presName="sibTrans" presStyleCnt="0"/>
      <dgm:spPr/>
    </dgm:pt>
    <dgm:pt modelId="{66B5F967-447C-4392-BBAD-B5DD9E0431CA}" type="pres">
      <dgm:prSet presAssocID="{762E538B-0D30-418C-88D3-18EDA35EEDDE}" presName="textNode" presStyleLbl="node1" presStyleIdx="3" presStyleCnt="4">
        <dgm:presLayoutVars>
          <dgm:bulletEnabled val="1"/>
        </dgm:presLayoutVars>
      </dgm:prSet>
      <dgm:spPr>
        <a:prstGeom prst="roundRect">
          <a:avLst/>
        </a:prstGeom>
      </dgm:spPr>
      <dgm:t>
        <a:bodyPr/>
        <a:lstStyle/>
        <a:p>
          <a:endParaRPr lang="en-GB"/>
        </a:p>
      </dgm:t>
    </dgm:pt>
  </dgm:ptLst>
  <dgm:cxnLst>
    <dgm:cxn modelId="{0072DE58-8C63-4E79-BF82-EB07DFD1FB96}" srcId="{392FC5F1-59CA-42FE-A0DD-38E195C71068}" destId="{762E538B-0D30-418C-88D3-18EDA35EEDDE}" srcOrd="3" destOrd="0" parTransId="{7C4330BD-6F83-43CB-A01A-84AB2A58057F}" sibTransId="{1609427A-8272-4A82-B1CF-FAC654272393}"/>
    <dgm:cxn modelId="{9E02BC92-ABFD-47E0-879A-223FC62F3D54}" type="presOf" srcId="{762E538B-0D30-418C-88D3-18EDA35EEDDE}" destId="{66B5F967-447C-4392-BBAD-B5DD9E0431CA}" srcOrd="0" destOrd="0" presId="urn:microsoft.com/office/officeart/2005/8/layout/hProcess9"/>
    <dgm:cxn modelId="{B65BCDA7-0539-44C4-8485-27C6093CAA67}" type="presOf" srcId="{55E35B7E-3205-43C6-AF88-A6487D87AFE1}" destId="{77F84C9A-C870-4490-AB48-48687A6AA4AB}" srcOrd="0" destOrd="0" presId="urn:microsoft.com/office/officeart/2005/8/layout/hProcess9"/>
    <dgm:cxn modelId="{EF359EB2-4CAF-444B-8546-3EE0577C868D}" type="presOf" srcId="{06CE02DD-D596-441A-9950-DB73592917C1}" destId="{7857408E-BEB0-4028-989C-E562169F2824}" srcOrd="0" destOrd="0" presId="urn:microsoft.com/office/officeart/2005/8/layout/hProcess9"/>
    <dgm:cxn modelId="{509FCDDA-BC7F-4FD9-BC93-9C959F2C1C47}" srcId="{392FC5F1-59CA-42FE-A0DD-38E195C71068}" destId="{06CE02DD-D596-441A-9950-DB73592917C1}" srcOrd="2" destOrd="0" parTransId="{50A8D6BE-F55F-4880-8A4B-5EFBDAB4A0A1}" sibTransId="{CF6A5117-FE06-49C3-B5A0-8CC02B16B261}"/>
    <dgm:cxn modelId="{70BD4855-2D45-4F7F-8750-568ADBC3DDD0}" type="presOf" srcId="{392FC5F1-59CA-42FE-A0DD-38E195C71068}" destId="{4ABE8AD2-2F94-4888-BA6B-49CD17FDAB3E}" srcOrd="0" destOrd="0" presId="urn:microsoft.com/office/officeart/2005/8/layout/hProcess9"/>
    <dgm:cxn modelId="{B067B019-67F0-46A7-8401-68B928A08D97}" srcId="{392FC5F1-59CA-42FE-A0DD-38E195C71068}" destId="{55E35B7E-3205-43C6-AF88-A6487D87AFE1}" srcOrd="0" destOrd="0" parTransId="{7BA39ADD-6F19-4FEE-9B61-DC5F3BFE992C}" sibTransId="{D3865146-0420-43FF-932C-AAFDA6F12E84}"/>
    <dgm:cxn modelId="{8E4D845C-D781-4F34-8491-6FB65C2F7AC5}" type="presOf" srcId="{EEDA8D9C-1072-41FF-9FB1-E4BB089D2CED}" destId="{BAD96418-DFDD-40CB-ABF2-0B757063C2E7}" srcOrd="0" destOrd="0" presId="urn:microsoft.com/office/officeart/2005/8/layout/hProcess9"/>
    <dgm:cxn modelId="{EC4FBF3A-BB83-42EB-AEA4-E8B0E0ED8E22}" srcId="{392FC5F1-59CA-42FE-A0DD-38E195C71068}" destId="{EEDA8D9C-1072-41FF-9FB1-E4BB089D2CED}" srcOrd="1" destOrd="0" parTransId="{8BBCD7FC-55FC-4D2C-84C8-E9495C4445C9}" sibTransId="{27FD7150-D367-4A09-8D09-CEAF26B6AFE2}"/>
    <dgm:cxn modelId="{097FA644-C420-485D-933E-31964C72792B}" type="presParOf" srcId="{4ABE8AD2-2F94-4888-BA6B-49CD17FDAB3E}" destId="{35700AD6-CAFF-4656-AB87-35BFD11FFC66}" srcOrd="0" destOrd="0" presId="urn:microsoft.com/office/officeart/2005/8/layout/hProcess9"/>
    <dgm:cxn modelId="{11F4297E-66D3-457F-9CF8-5F76761A5354}" type="presParOf" srcId="{4ABE8AD2-2F94-4888-BA6B-49CD17FDAB3E}" destId="{B3F3E511-D34B-49AA-B989-3C928F6D1D2F}" srcOrd="1" destOrd="0" presId="urn:microsoft.com/office/officeart/2005/8/layout/hProcess9"/>
    <dgm:cxn modelId="{2E1E9210-9319-4294-B12E-C1A6339C88CB}" type="presParOf" srcId="{B3F3E511-D34B-49AA-B989-3C928F6D1D2F}" destId="{77F84C9A-C870-4490-AB48-48687A6AA4AB}" srcOrd="0" destOrd="0" presId="urn:microsoft.com/office/officeart/2005/8/layout/hProcess9"/>
    <dgm:cxn modelId="{212DF108-346B-462B-A710-DCF494FC9985}" type="presParOf" srcId="{B3F3E511-D34B-49AA-B989-3C928F6D1D2F}" destId="{BCC90147-32A3-4DB2-9D74-9079E3CA7527}" srcOrd="1" destOrd="0" presId="urn:microsoft.com/office/officeart/2005/8/layout/hProcess9"/>
    <dgm:cxn modelId="{DBC584FA-67D2-4235-A352-30913A62E9B0}" type="presParOf" srcId="{B3F3E511-D34B-49AA-B989-3C928F6D1D2F}" destId="{BAD96418-DFDD-40CB-ABF2-0B757063C2E7}" srcOrd="2" destOrd="0" presId="urn:microsoft.com/office/officeart/2005/8/layout/hProcess9"/>
    <dgm:cxn modelId="{E7FCDC28-6348-4881-9CD5-63EA95F35346}" type="presParOf" srcId="{B3F3E511-D34B-49AA-B989-3C928F6D1D2F}" destId="{D4AA6219-E7F7-4216-8589-719FBF5E500F}" srcOrd="3" destOrd="0" presId="urn:microsoft.com/office/officeart/2005/8/layout/hProcess9"/>
    <dgm:cxn modelId="{34AC30E6-4414-4DD8-B0AA-694DE492151D}" type="presParOf" srcId="{B3F3E511-D34B-49AA-B989-3C928F6D1D2F}" destId="{7857408E-BEB0-4028-989C-E562169F2824}" srcOrd="4" destOrd="0" presId="urn:microsoft.com/office/officeart/2005/8/layout/hProcess9"/>
    <dgm:cxn modelId="{D62C988F-1713-42C8-A546-7F09E74DC0BD}" type="presParOf" srcId="{B3F3E511-D34B-49AA-B989-3C928F6D1D2F}" destId="{028AFDA6-72FE-4614-86ED-637B7C9FCB7C}" srcOrd="5" destOrd="0" presId="urn:microsoft.com/office/officeart/2005/8/layout/hProcess9"/>
    <dgm:cxn modelId="{AEB43987-43B4-4D54-8F12-BF969297493C}" type="presParOf" srcId="{B3F3E511-D34B-49AA-B989-3C928F6D1D2F}" destId="{66B5F967-447C-4392-BBAD-B5DD9E0431C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59B90-BA07-4F2A-9A97-ED80730451B9}"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GB"/>
        </a:p>
      </dgm:t>
    </dgm:pt>
    <dgm:pt modelId="{F0CE95DB-BDD2-4DB2-9040-58F780EACE20}">
      <dgm:prSet phldrT="[Text]" custT="1"/>
      <dgm:spPr/>
      <dgm:t>
        <a:bodyPr/>
        <a:lstStyle/>
        <a:p>
          <a:r>
            <a:rPr lang="en-GB" sz="1800" b="1" dirty="0"/>
            <a:t>Statutory services</a:t>
          </a:r>
        </a:p>
      </dgm:t>
    </dgm:pt>
    <dgm:pt modelId="{C673688D-91A2-4C44-BF2B-68DF5950BE26}" type="parTrans" cxnId="{3E307581-23C5-4EDB-A52A-4F10364287ED}">
      <dgm:prSet/>
      <dgm:spPr/>
      <dgm:t>
        <a:bodyPr/>
        <a:lstStyle/>
        <a:p>
          <a:endParaRPr lang="en-GB" sz="1800" b="1"/>
        </a:p>
      </dgm:t>
    </dgm:pt>
    <dgm:pt modelId="{93F4A322-C723-4368-B1ED-106FEF512F23}" type="sibTrans" cxnId="{3E307581-23C5-4EDB-A52A-4F10364287ED}">
      <dgm:prSet/>
      <dgm:spPr/>
      <dgm:t>
        <a:bodyPr/>
        <a:lstStyle/>
        <a:p>
          <a:endParaRPr lang="en-GB" sz="1800" b="1"/>
        </a:p>
      </dgm:t>
    </dgm:pt>
    <dgm:pt modelId="{EE864A17-D121-4228-9656-456D6D7BE006}">
      <dgm:prSet phldrT="[Text]" custT="1"/>
      <dgm:spPr/>
      <dgm:t>
        <a:bodyPr/>
        <a:lstStyle/>
        <a:p>
          <a:r>
            <a:rPr lang="en-GB" sz="1800" b="1" dirty="0"/>
            <a:t>Local services and providers</a:t>
          </a:r>
        </a:p>
      </dgm:t>
    </dgm:pt>
    <dgm:pt modelId="{D8C82C33-C094-4953-936D-752819A1AE56}" type="parTrans" cxnId="{7EAE33D7-C6F5-4237-8FD4-A7D1FC167281}">
      <dgm:prSet/>
      <dgm:spPr/>
      <dgm:t>
        <a:bodyPr/>
        <a:lstStyle/>
        <a:p>
          <a:endParaRPr lang="en-GB" sz="1800" b="1"/>
        </a:p>
      </dgm:t>
    </dgm:pt>
    <dgm:pt modelId="{7CE2B3D9-B2E9-40AE-BD70-F9DB008CF9A8}" type="sibTrans" cxnId="{7EAE33D7-C6F5-4237-8FD4-A7D1FC167281}">
      <dgm:prSet/>
      <dgm:spPr/>
      <dgm:t>
        <a:bodyPr/>
        <a:lstStyle/>
        <a:p>
          <a:endParaRPr lang="en-GB" sz="1800" b="1"/>
        </a:p>
      </dgm:t>
    </dgm:pt>
    <dgm:pt modelId="{0CF2CEE2-52D6-4094-99A0-DBCA53988C0A}">
      <dgm:prSet phldrT="[Text]" custT="1"/>
      <dgm:spPr/>
      <dgm:t>
        <a:bodyPr/>
        <a:lstStyle/>
        <a:p>
          <a:r>
            <a:rPr lang="en-GB" sz="1800" b="1" dirty="0"/>
            <a:t>Family and friends</a:t>
          </a:r>
        </a:p>
      </dgm:t>
    </dgm:pt>
    <dgm:pt modelId="{FA996316-ACDB-423D-85D9-DF5354FD2292}" type="parTrans" cxnId="{FB0544CA-BC14-45DB-BD8E-FAEA656E3796}">
      <dgm:prSet/>
      <dgm:spPr/>
      <dgm:t>
        <a:bodyPr/>
        <a:lstStyle/>
        <a:p>
          <a:endParaRPr lang="en-GB" sz="1800" b="1"/>
        </a:p>
      </dgm:t>
    </dgm:pt>
    <dgm:pt modelId="{BC8F8699-D274-402A-8B30-EAB1F83F0723}" type="sibTrans" cxnId="{FB0544CA-BC14-45DB-BD8E-FAEA656E3796}">
      <dgm:prSet/>
      <dgm:spPr/>
      <dgm:t>
        <a:bodyPr/>
        <a:lstStyle/>
        <a:p>
          <a:endParaRPr lang="en-GB" sz="1800" b="1"/>
        </a:p>
      </dgm:t>
    </dgm:pt>
    <dgm:pt modelId="{1718B63D-6FD1-40A8-B88D-A926185CAFA5}">
      <dgm:prSet phldrT="[Text]" custT="1"/>
      <dgm:spPr/>
      <dgm:t>
        <a:bodyPr/>
        <a:lstStyle/>
        <a:p>
          <a:r>
            <a:rPr lang="en-GB" sz="1800" b="1" dirty="0"/>
            <a:t>Adult at risk</a:t>
          </a:r>
        </a:p>
      </dgm:t>
    </dgm:pt>
    <dgm:pt modelId="{BAACA4E1-D566-40D7-AF04-60AD3BC45F46}" type="parTrans" cxnId="{F19EA9BA-AE97-486B-A730-6EFAB62196A8}">
      <dgm:prSet/>
      <dgm:spPr/>
      <dgm:t>
        <a:bodyPr/>
        <a:lstStyle/>
        <a:p>
          <a:endParaRPr lang="en-GB" sz="1800" b="1"/>
        </a:p>
      </dgm:t>
    </dgm:pt>
    <dgm:pt modelId="{869AAD9D-8BE2-4178-8B74-FC0527C42FC3}" type="sibTrans" cxnId="{F19EA9BA-AE97-486B-A730-6EFAB62196A8}">
      <dgm:prSet/>
      <dgm:spPr/>
      <dgm:t>
        <a:bodyPr/>
        <a:lstStyle/>
        <a:p>
          <a:endParaRPr lang="en-GB" sz="1800" b="1"/>
        </a:p>
      </dgm:t>
    </dgm:pt>
    <dgm:pt modelId="{7F8FC1CF-2BB8-4323-BD6C-C06EC6055835}">
      <dgm:prSet phldrT="[Text]" custT="1"/>
      <dgm:spPr/>
      <dgm:t>
        <a:bodyPr/>
        <a:lstStyle/>
        <a:p>
          <a:r>
            <a:rPr lang="en-GB" sz="1800" b="1" dirty="0"/>
            <a:t>The community</a:t>
          </a:r>
        </a:p>
      </dgm:t>
    </dgm:pt>
    <dgm:pt modelId="{24A5ADF0-8D86-4CCC-9F55-8902526FEA6E}" type="parTrans" cxnId="{A71C27D7-76E8-4769-BA75-6CA9AEA617FB}">
      <dgm:prSet/>
      <dgm:spPr/>
      <dgm:t>
        <a:bodyPr/>
        <a:lstStyle/>
        <a:p>
          <a:endParaRPr lang="en-GB" sz="1800" b="1"/>
        </a:p>
      </dgm:t>
    </dgm:pt>
    <dgm:pt modelId="{A1EC39AA-C3A9-4609-9E14-0900CC0430C0}" type="sibTrans" cxnId="{A71C27D7-76E8-4769-BA75-6CA9AEA617FB}">
      <dgm:prSet/>
      <dgm:spPr/>
      <dgm:t>
        <a:bodyPr/>
        <a:lstStyle/>
        <a:p>
          <a:endParaRPr lang="en-GB" sz="1800" b="1"/>
        </a:p>
      </dgm:t>
    </dgm:pt>
    <dgm:pt modelId="{6248A79E-E5A8-4B4C-A0A8-D4B1ECB12436}" type="pres">
      <dgm:prSet presAssocID="{AA059B90-BA07-4F2A-9A97-ED80730451B9}" presName="Name0" presStyleCnt="0">
        <dgm:presLayoutVars>
          <dgm:chMax val="7"/>
          <dgm:resizeHandles val="exact"/>
        </dgm:presLayoutVars>
      </dgm:prSet>
      <dgm:spPr/>
      <dgm:t>
        <a:bodyPr/>
        <a:lstStyle/>
        <a:p>
          <a:endParaRPr lang="en-GB"/>
        </a:p>
      </dgm:t>
    </dgm:pt>
    <dgm:pt modelId="{D80D37C5-2154-4899-8C1B-F13D1F56FE57}" type="pres">
      <dgm:prSet presAssocID="{AA059B90-BA07-4F2A-9A97-ED80730451B9}" presName="comp1" presStyleCnt="0"/>
      <dgm:spPr/>
    </dgm:pt>
    <dgm:pt modelId="{9EB82F8B-023C-448E-AD63-AC6CA1103DA0}" type="pres">
      <dgm:prSet presAssocID="{AA059B90-BA07-4F2A-9A97-ED80730451B9}" presName="circle1" presStyleLbl="node1" presStyleIdx="0" presStyleCnt="5"/>
      <dgm:spPr/>
      <dgm:t>
        <a:bodyPr/>
        <a:lstStyle/>
        <a:p>
          <a:endParaRPr lang="en-GB"/>
        </a:p>
      </dgm:t>
    </dgm:pt>
    <dgm:pt modelId="{9D3A4210-1F5C-47BE-A58A-4DB4BA2A2688}" type="pres">
      <dgm:prSet presAssocID="{AA059B90-BA07-4F2A-9A97-ED80730451B9}" presName="c1text" presStyleLbl="node1" presStyleIdx="0" presStyleCnt="5">
        <dgm:presLayoutVars>
          <dgm:bulletEnabled val="1"/>
        </dgm:presLayoutVars>
      </dgm:prSet>
      <dgm:spPr/>
      <dgm:t>
        <a:bodyPr/>
        <a:lstStyle/>
        <a:p>
          <a:endParaRPr lang="en-GB"/>
        </a:p>
      </dgm:t>
    </dgm:pt>
    <dgm:pt modelId="{E625788F-CCCB-4F1E-B06B-8117931A58FF}" type="pres">
      <dgm:prSet presAssocID="{AA059B90-BA07-4F2A-9A97-ED80730451B9}" presName="comp2" presStyleCnt="0"/>
      <dgm:spPr/>
    </dgm:pt>
    <dgm:pt modelId="{295A3D4A-2F93-4DFF-9EA1-BD0BFAC5F6BA}" type="pres">
      <dgm:prSet presAssocID="{AA059B90-BA07-4F2A-9A97-ED80730451B9}" presName="circle2" presStyleLbl="node1" presStyleIdx="1" presStyleCnt="5"/>
      <dgm:spPr/>
      <dgm:t>
        <a:bodyPr/>
        <a:lstStyle/>
        <a:p>
          <a:endParaRPr lang="en-GB"/>
        </a:p>
      </dgm:t>
    </dgm:pt>
    <dgm:pt modelId="{FABA873B-AEAD-4FD6-8266-24A0F0458484}" type="pres">
      <dgm:prSet presAssocID="{AA059B90-BA07-4F2A-9A97-ED80730451B9}" presName="c2text" presStyleLbl="node1" presStyleIdx="1" presStyleCnt="5">
        <dgm:presLayoutVars>
          <dgm:bulletEnabled val="1"/>
        </dgm:presLayoutVars>
      </dgm:prSet>
      <dgm:spPr/>
      <dgm:t>
        <a:bodyPr/>
        <a:lstStyle/>
        <a:p>
          <a:endParaRPr lang="en-GB"/>
        </a:p>
      </dgm:t>
    </dgm:pt>
    <dgm:pt modelId="{F196D4A6-51A3-4F58-94AD-7C9029A4D758}" type="pres">
      <dgm:prSet presAssocID="{AA059B90-BA07-4F2A-9A97-ED80730451B9}" presName="comp3" presStyleCnt="0"/>
      <dgm:spPr/>
    </dgm:pt>
    <dgm:pt modelId="{3C117FE3-23D8-43F0-ABB1-D5ED0AA801FE}" type="pres">
      <dgm:prSet presAssocID="{AA059B90-BA07-4F2A-9A97-ED80730451B9}" presName="circle3" presStyleLbl="node1" presStyleIdx="2" presStyleCnt="5"/>
      <dgm:spPr/>
      <dgm:t>
        <a:bodyPr/>
        <a:lstStyle/>
        <a:p>
          <a:endParaRPr lang="en-GB"/>
        </a:p>
      </dgm:t>
    </dgm:pt>
    <dgm:pt modelId="{4976A2E0-F456-4D53-99DB-7BA13F2D3F24}" type="pres">
      <dgm:prSet presAssocID="{AA059B90-BA07-4F2A-9A97-ED80730451B9}" presName="c3text" presStyleLbl="node1" presStyleIdx="2" presStyleCnt="5">
        <dgm:presLayoutVars>
          <dgm:bulletEnabled val="1"/>
        </dgm:presLayoutVars>
      </dgm:prSet>
      <dgm:spPr/>
      <dgm:t>
        <a:bodyPr/>
        <a:lstStyle/>
        <a:p>
          <a:endParaRPr lang="en-GB"/>
        </a:p>
      </dgm:t>
    </dgm:pt>
    <dgm:pt modelId="{7FBCF002-FC09-43EF-A8EB-6CF15DD8E6B7}" type="pres">
      <dgm:prSet presAssocID="{AA059B90-BA07-4F2A-9A97-ED80730451B9}" presName="comp4" presStyleCnt="0"/>
      <dgm:spPr/>
    </dgm:pt>
    <dgm:pt modelId="{929D7843-231F-4212-9584-E4C8102B620C}" type="pres">
      <dgm:prSet presAssocID="{AA059B90-BA07-4F2A-9A97-ED80730451B9}" presName="circle4" presStyleLbl="node1" presStyleIdx="3" presStyleCnt="5"/>
      <dgm:spPr/>
      <dgm:t>
        <a:bodyPr/>
        <a:lstStyle/>
        <a:p>
          <a:endParaRPr lang="en-GB"/>
        </a:p>
      </dgm:t>
    </dgm:pt>
    <dgm:pt modelId="{924956BC-78F8-44C6-8C33-99D9CCC6510C}" type="pres">
      <dgm:prSet presAssocID="{AA059B90-BA07-4F2A-9A97-ED80730451B9}" presName="c4text" presStyleLbl="node1" presStyleIdx="3" presStyleCnt="5">
        <dgm:presLayoutVars>
          <dgm:bulletEnabled val="1"/>
        </dgm:presLayoutVars>
      </dgm:prSet>
      <dgm:spPr/>
      <dgm:t>
        <a:bodyPr/>
        <a:lstStyle/>
        <a:p>
          <a:endParaRPr lang="en-GB"/>
        </a:p>
      </dgm:t>
    </dgm:pt>
    <dgm:pt modelId="{66F55F85-F917-4A73-8410-E116B877D997}" type="pres">
      <dgm:prSet presAssocID="{AA059B90-BA07-4F2A-9A97-ED80730451B9}" presName="comp5" presStyleCnt="0"/>
      <dgm:spPr/>
    </dgm:pt>
    <dgm:pt modelId="{D8232F40-BDA8-46E6-BF04-D226332C4C5A}" type="pres">
      <dgm:prSet presAssocID="{AA059B90-BA07-4F2A-9A97-ED80730451B9}" presName="circle5" presStyleLbl="node1" presStyleIdx="4" presStyleCnt="5"/>
      <dgm:spPr/>
      <dgm:t>
        <a:bodyPr/>
        <a:lstStyle/>
        <a:p>
          <a:endParaRPr lang="en-GB"/>
        </a:p>
      </dgm:t>
    </dgm:pt>
    <dgm:pt modelId="{474825AE-F91B-49D9-B17F-A9061223AB9C}" type="pres">
      <dgm:prSet presAssocID="{AA059B90-BA07-4F2A-9A97-ED80730451B9}" presName="c5text" presStyleLbl="node1" presStyleIdx="4" presStyleCnt="5">
        <dgm:presLayoutVars>
          <dgm:bulletEnabled val="1"/>
        </dgm:presLayoutVars>
      </dgm:prSet>
      <dgm:spPr/>
      <dgm:t>
        <a:bodyPr/>
        <a:lstStyle/>
        <a:p>
          <a:endParaRPr lang="en-GB"/>
        </a:p>
      </dgm:t>
    </dgm:pt>
  </dgm:ptLst>
  <dgm:cxnLst>
    <dgm:cxn modelId="{D2C66410-6D99-4604-B7B6-B7DD0F4DD3D1}" type="presOf" srcId="{7F8FC1CF-2BB8-4323-BD6C-C06EC6055835}" destId="{3C117FE3-23D8-43F0-ABB1-D5ED0AA801FE}" srcOrd="0" destOrd="0" presId="urn:microsoft.com/office/officeart/2005/8/layout/venn2"/>
    <dgm:cxn modelId="{60BBD81A-6949-4079-BEF0-EC431973447E}" type="presOf" srcId="{AA059B90-BA07-4F2A-9A97-ED80730451B9}" destId="{6248A79E-E5A8-4B4C-A0A8-D4B1ECB12436}" srcOrd="0" destOrd="0" presId="urn:microsoft.com/office/officeart/2005/8/layout/venn2"/>
    <dgm:cxn modelId="{67A4565A-E025-4DBC-98DC-4149B617DD39}" type="presOf" srcId="{1718B63D-6FD1-40A8-B88D-A926185CAFA5}" destId="{474825AE-F91B-49D9-B17F-A9061223AB9C}" srcOrd="1" destOrd="0" presId="urn:microsoft.com/office/officeart/2005/8/layout/venn2"/>
    <dgm:cxn modelId="{7D84CF4D-6B0F-4231-AA16-D35FE5E42423}" type="presOf" srcId="{F0CE95DB-BDD2-4DB2-9040-58F780EACE20}" destId="{9D3A4210-1F5C-47BE-A58A-4DB4BA2A2688}" srcOrd="1" destOrd="0" presId="urn:microsoft.com/office/officeart/2005/8/layout/venn2"/>
    <dgm:cxn modelId="{17FDEBAA-B479-4C94-AA10-102DD4471844}" type="presOf" srcId="{F0CE95DB-BDD2-4DB2-9040-58F780EACE20}" destId="{9EB82F8B-023C-448E-AD63-AC6CA1103DA0}" srcOrd="0" destOrd="0" presId="urn:microsoft.com/office/officeart/2005/8/layout/venn2"/>
    <dgm:cxn modelId="{FB0544CA-BC14-45DB-BD8E-FAEA656E3796}" srcId="{AA059B90-BA07-4F2A-9A97-ED80730451B9}" destId="{0CF2CEE2-52D6-4094-99A0-DBCA53988C0A}" srcOrd="3" destOrd="0" parTransId="{FA996316-ACDB-423D-85D9-DF5354FD2292}" sibTransId="{BC8F8699-D274-402A-8B30-EAB1F83F0723}"/>
    <dgm:cxn modelId="{F19EA9BA-AE97-486B-A730-6EFAB62196A8}" srcId="{AA059B90-BA07-4F2A-9A97-ED80730451B9}" destId="{1718B63D-6FD1-40A8-B88D-A926185CAFA5}" srcOrd="4" destOrd="0" parTransId="{BAACA4E1-D566-40D7-AF04-60AD3BC45F46}" sibTransId="{869AAD9D-8BE2-4178-8B74-FC0527C42FC3}"/>
    <dgm:cxn modelId="{7EAE33D7-C6F5-4237-8FD4-A7D1FC167281}" srcId="{AA059B90-BA07-4F2A-9A97-ED80730451B9}" destId="{EE864A17-D121-4228-9656-456D6D7BE006}" srcOrd="1" destOrd="0" parTransId="{D8C82C33-C094-4953-936D-752819A1AE56}" sibTransId="{7CE2B3D9-B2E9-40AE-BD70-F9DB008CF9A8}"/>
    <dgm:cxn modelId="{C2535D06-6B6C-448E-A467-DC03EEBDCD7B}" type="presOf" srcId="{0CF2CEE2-52D6-4094-99A0-DBCA53988C0A}" destId="{924956BC-78F8-44C6-8C33-99D9CCC6510C}" srcOrd="1" destOrd="0" presId="urn:microsoft.com/office/officeart/2005/8/layout/venn2"/>
    <dgm:cxn modelId="{3E307581-23C5-4EDB-A52A-4F10364287ED}" srcId="{AA059B90-BA07-4F2A-9A97-ED80730451B9}" destId="{F0CE95DB-BDD2-4DB2-9040-58F780EACE20}" srcOrd="0" destOrd="0" parTransId="{C673688D-91A2-4C44-BF2B-68DF5950BE26}" sibTransId="{93F4A322-C723-4368-B1ED-106FEF512F23}"/>
    <dgm:cxn modelId="{ED7CA2CC-BD83-4D3E-8B36-BB3FF7600555}" type="presOf" srcId="{0CF2CEE2-52D6-4094-99A0-DBCA53988C0A}" destId="{929D7843-231F-4212-9584-E4C8102B620C}" srcOrd="0" destOrd="0" presId="urn:microsoft.com/office/officeart/2005/8/layout/venn2"/>
    <dgm:cxn modelId="{9DBE739A-CB61-428E-BA49-D9132A337CC4}" type="presOf" srcId="{EE864A17-D121-4228-9656-456D6D7BE006}" destId="{295A3D4A-2F93-4DFF-9EA1-BD0BFAC5F6BA}" srcOrd="0" destOrd="0" presId="urn:microsoft.com/office/officeart/2005/8/layout/venn2"/>
    <dgm:cxn modelId="{A71C27D7-76E8-4769-BA75-6CA9AEA617FB}" srcId="{AA059B90-BA07-4F2A-9A97-ED80730451B9}" destId="{7F8FC1CF-2BB8-4323-BD6C-C06EC6055835}" srcOrd="2" destOrd="0" parTransId="{24A5ADF0-8D86-4CCC-9F55-8902526FEA6E}" sibTransId="{A1EC39AA-C3A9-4609-9E14-0900CC0430C0}"/>
    <dgm:cxn modelId="{E12166BA-53D5-4A1B-9D8F-265F121086F5}" type="presOf" srcId="{1718B63D-6FD1-40A8-B88D-A926185CAFA5}" destId="{D8232F40-BDA8-46E6-BF04-D226332C4C5A}" srcOrd="0" destOrd="0" presId="urn:microsoft.com/office/officeart/2005/8/layout/venn2"/>
    <dgm:cxn modelId="{8DC6136E-EF4E-4B6A-B4F8-940F9403105D}" type="presOf" srcId="{7F8FC1CF-2BB8-4323-BD6C-C06EC6055835}" destId="{4976A2E0-F456-4D53-99DB-7BA13F2D3F24}" srcOrd="1" destOrd="0" presId="urn:microsoft.com/office/officeart/2005/8/layout/venn2"/>
    <dgm:cxn modelId="{068A1FC6-134B-4490-B6F3-897E8E526912}" type="presOf" srcId="{EE864A17-D121-4228-9656-456D6D7BE006}" destId="{FABA873B-AEAD-4FD6-8266-24A0F0458484}" srcOrd="1" destOrd="0" presId="urn:microsoft.com/office/officeart/2005/8/layout/venn2"/>
    <dgm:cxn modelId="{75961DC4-057C-459F-9FCC-679F01FA983B}" type="presParOf" srcId="{6248A79E-E5A8-4B4C-A0A8-D4B1ECB12436}" destId="{D80D37C5-2154-4899-8C1B-F13D1F56FE57}" srcOrd="0" destOrd="0" presId="urn:microsoft.com/office/officeart/2005/8/layout/venn2"/>
    <dgm:cxn modelId="{C344B78D-BDC4-4E6A-AAAF-412FA5A40DBC}" type="presParOf" srcId="{D80D37C5-2154-4899-8C1B-F13D1F56FE57}" destId="{9EB82F8B-023C-448E-AD63-AC6CA1103DA0}" srcOrd="0" destOrd="0" presId="urn:microsoft.com/office/officeart/2005/8/layout/venn2"/>
    <dgm:cxn modelId="{9F5FADA8-C53B-4EBA-88D7-59690D501D1F}" type="presParOf" srcId="{D80D37C5-2154-4899-8C1B-F13D1F56FE57}" destId="{9D3A4210-1F5C-47BE-A58A-4DB4BA2A2688}" srcOrd="1" destOrd="0" presId="urn:microsoft.com/office/officeart/2005/8/layout/venn2"/>
    <dgm:cxn modelId="{D7C2B1FC-F0CA-4919-8957-2F9AA658E01F}" type="presParOf" srcId="{6248A79E-E5A8-4B4C-A0A8-D4B1ECB12436}" destId="{E625788F-CCCB-4F1E-B06B-8117931A58FF}" srcOrd="1" destOrd="0" presId="urn:microsoft.com/office/officeart/2005/8/layout/venn2"/>
    <dgm:cxn modelId="{48E3F9AE-D4EF-42B7-8FC2-3A22F1AE97F2}" type="presParOf" srcId="{E625788F-CCCB-4F1E-B06B-8117931A58FF}" destId="{295A3D4A-2F93-4DFF-9EA1-BD0BFAC5F6BA}" srcOrd="0" destOrd="0" presId="urn:microsoft.com/office/officeart/2005/8/layout/venn2"/>
    <dgm:cxn modelId="{2317CDFB-BB27-489B-9954-88BACFADEB9F}" type="presParOf" srcId="{E625788F-CCCB-4F1E-B06B-8117931A58FF}" destId="{FABA873B-AEAD-4FD6-8266-24A0F0458484}" srcOrd="1" destOrd="0" presId="urn:microsoft.com/office/officeart/2005/8/layout/venn2"/>
    <dgm:cxn modelId="{D5E57548-7403-4F13-B0BB-EA79D36FD068}" type="presParOf" srcId="{6248A79E-E5A8-4B4C-A0A8-D4B1ECB12436}" destId="{F196D4A6-51A3-4F58-94AD-7C9029A4D758}" srcOrd="2" destOrd="0" presId="urn:microsoft.com/office/officeart/2005/8/layout/venn2"/>
    <dgm:cxn modelId="{7D77A0AB-506B-4E82-9F36-EA67A5558620}" type="presParOf" srcId="{F196D4A6-51A3-4F58-94AD-7C9029A4D758}" destId="{3C117FE3-23D8-43F0-ABB1-D5ED0AA801FE}" srcOrd="0" destOrd="0" presId="urn:microsoft.com/office/officeart/2005/8/layout/venn2"/>
    <dgm:cxn modelId="{97B0F423-7224-4E63-992C-510A3F39BF17}" type="presParOf" srcId="{F196D4A6-51A3-4F58-94AD-7C9029A4D758}" destId="{4976A2E0-F456-4D53-99DB-7BA13F2D3F24}" srcOrd="1" destOrd="0" presId="urn:microsoft.com/office/officeart/2005/8/layout/venn2"/>
    <dgm:cxn modelId="{C3B8C3D7-16CC-43E8-A0AD-D0DF333CC4DF}" type="presParOf" srcId="{6248A79E-E5A8-4B4C-A0A8-D4B1ECB12436}" destId="{7FBCF002-FC09-43EF-A8EB-6CF15DD8E6B7}" srcOrd="3" destOrd="0" presId="urn:microsoft.com/office/officeart/2005/8/layout/venn2"/>
    <dgm:cxn modelId="{D27E4E76-4239-4701-9374-B302356A46B0}" type="presParOf" srcId="{7FBCF002-FC09-43EF-A8EB-6CF15DD8E6B7}" destId="{929D7843-231F-4212-9584-E4C8102B620C}" srcOrd="0" destOrd="0" presId="urn:microsoft.com/office/officeart/2005/8/layout/venn2"/>
    <dgm:cxn modelId="{BD81AD24-A0C1-4FC2-BD2E-C2BAE8E8E08D}" type="presParOf" srcId="{7FBCF002-FC09-43EF-A8EB-6CF15DD8E6B7}" destId="{924956BC-78F8-44C6-8C33-99D9CCC6510C}" srcOrd="1" destOrd="0" presId="urn:microsoft.com/office/officeart/2005/8/layout/venn2"/>
    <dgm:cxn modelId="{459586E5-C1A5-41E9-AEDF-F5B522D8C482}" type="presParOf" srcId="{6248A79E-E5A8-4B4C-A0A8-D4B1ECB12436}" destId="{66F55F85-F917-4A73-8410-E116B877D997}" srcOrd="4" destOrd="0" presId="urn:microsoft.com/office/officeart/2005/8/layout/venn2"/>
    <dgm:cxn modelId="{5581A132-9216-48D4-9EAD-5FD33FA5C24F}" type="presParOf" srcId="{66F55F85-F917-4A73-8410-E116B877D997}" destId="{D8232F40-BDA8-46E6-BF04-D226332C4C5A}" srcOrd="0" destOrd="0" presId="urn:microsoft.com/office/officeart/2005/8/layout/venn2"/>
    <dgm:cxn modelId="{A5A3EBED-6511-4595-8F32-230F9D2ABB22}" type="presParOf" srcId="{66F55F85-F917-4A73-8410-E116B877D997}" destId="{474825AE-F91B-49D9-B17F-A9061223AB9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5F421-E430-4FD8-A822-EF13C5989D71}"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GB"/>
        </a:p>
      </dgm:t>
    </dgm:pt>
    <dgm:pt modelId="{6E1CC00B-C913-4182-B7BC-0E9C3C2CC1DF}">
      <dgm:prSet phldrT="[Text]" custT="1"/>
      <dgm:spPr/>
      <dgm:t>
        <a:bodyPr/>
        <a:lstStyle/>
        <a:p>
          <a:r>
            <a:rPr lang="en-GB" sz="1400"/>
            <a:t>The people I wanted were involved</a:t>
          </a:r>
          <a:endParaRPr lang="en-GB" sz="1400" dirty="0"/>
        </a:p>
      </dgm:t>
    </dgm:pt>
    <dgm:pt modelId="{C10BE18C-95BB-4221-9DFA-8A69733ACAF4}" type="parTrans" cxnId="{A8D99A54-C1A6-4878-8B73-E74657EC9278}">
      <dgm:prSet/>
      <dgm:spPr/>
      <dgm:t>
        <a:bodyPr/>
        <a:lstStyle/>
        <a:p>
          <a:endParaRPr lang="en-GB"/>
        </a:p>
      </dgm:t>
    </dgm:pt>
    <dgm:pt modelId="{BB4A3D3F-7DED-4175-B2F8-250C86CD1746}" type="sibTrans" cxnId="{A8D99A54-C1A6-4878-8B73-E74657EC9278}">
      <dgm:prSet/>
      <dgm:spPr/>
      <dgm:t>
        <a:bodyPr/>
        <a:lstStyle/>
        <a:p>
          <a:endParaRPr lang="en-GB"/>
        </a:p>
      </dgm:t>
    </dgm:pt>
    <dgm:pt modelId="{C3B6948A-E218-44F8-8D67-83C360FD5AB5}">
      <dgm:prSet phldrT="[Text]" custT="1"/>
      <dgm:spPr/>
      <dgm:t>
        <a:bodyPr/>
        <a:lstStyle/>
        <a:p>
          <a:r>
            <a:rPr lang="en-GB" sz="1400"/>
            <a:t>I had good quality care</a:t>
          </a:r>
          <a:endParaRPr lang="en-GB" sz="1400" dirty="0"/>
        </a:p>
      </dgm:t>
    </dgm:pt>
    <dgm:pt modelId="{2917B605-506A-4C18-8D58-050B78F83225}" type="parTrans" cxnId="{11ED9AFD-166C-4158-8F04-2DB4564BB9C1}">
      <dgm:prSet/>
      <dgm:spPr/>
      <dgm:t>
        <a:bodyPr/>
        <a:lstStyle/>
        <a:p>
          <a:endParaRPr lang="en-GB"/>
        </a:p>
      </dgm:t>
    </dgm:pt>
    <dgm:pt modelId="{7BAAC162-A00A-405D-A805-4C9400652F7A}" type="sibTrans" cxnId="{11ED9AFD-166C-4158-8F04-2DB4564BB9C1}">
      <dgm:prSet/>
      <dgm:spPr/>
      <dgm:t>
        <a:bodyPr/>
        <a:lstStyle/>
        <a:p>
          <a:endParaRPr lang="en-GB"/>
        </a:p>
      </dgm:t>
    </dgm:pt>
    <dgm:pt modelId="{6C5B54AF-6CC1-47A7-B2BD-65B2D618062E}">
      <dgm:prSet phldrT="[Text]" custT="1"/>
      <dgm:spPr/>
      <dgm:t>
        <a:bodyPr/>
        <a:lstStyle/>
        <a:p>
          <a:r>
            <a:rPr lang="en-GB" sz="1400"/>
            <a:t>I was helped to manage the risks</a:t>
          </a:r>
          <a:endParaRPr lang="en-GB" sz="1400" dirty="0"/>
        </a:p>
      </dgm:t>
    </dgm:pt>
    <dgm:pt modelId="{9C759B97-BD14-460F-B1BC-03FAC2101791}" type="parTrans" cxnId="{2FE6D83C-1B65-481B-BBB4-DCB836655521}">
      <dgm:prSet/>
      <dgm:spPr/>
      <dgm:t>
        <a:bodyPr/>
        <a:lstStyle/>
        <a:p>
          <a:endParaRPr lang="en-GB"/>
        </a:p>
      </dgm:t>
    </dgm:pt>
    <dgm:pt modelId="{5984D8DB-D65C-4180-BE99-43CEA3EF6D0C}" type="sibTrans" cxnId="{2FE6D83C-1B65-481B-BBB4-DCB836655521}">
      <dgm:prSet/>
      <dgm:spPr/>
      <dgm:t>
        <a:bodyPr/>
        <a:lstStyle/>
        <a:p>
          <a:endParaRPr lang="en-GB"/>
        </a:p>
      </dgm:t>
    </dgm:pt>
    <dgm:pt modelId="{2E949A2F-9C52-47C8-8465-3B100A6709BB}">
      <dgm:prSet phldrT="[Text]" custT="1"/>
      <dgm:spPr/>
      <dgm:t>
        <a:bodyPr/>
        <a:lstStyle/>
        <a:p>
          <a:r>
            <a:rPr lang="en-GB" sz="1400"/>
            <a:t>I felt safe and in control</a:t>
          </a:r>
          <a:endParaRPr lang="en-GB" sz="1400" dirty="0"/>
        </a:p>
      </dgm:t>
    </dgm:pt>
    <dgm:pt modelId="{D459B2CA-A522-4B75-979F-8546073515E1}" type="parTrans" cxnId="{8F2487F2-492E-41CE-A16A-3FA3589A46EF}">
      <dgm:prSet/>
      <dgm:spPr/>
      <dgm:t>
        <a:bodyPr/>
        <a:lstStyle/>
        <a:p>
          <a:endParaRPr lang="en-GB"/>
        </a:p>
      </dgm:t>
    </dgm:pt>
    <dgm:pt modelId="{DF0F330A-1A68-4AB1-9593-59C8258930FE}" type="sibTrans" cxnId="{8F2487F2-492E-41CE-A16A-3FA3589A46EF}">
      <dgm:prSet/>
      <dgm:spPr/>
      <dgm:t>
        <a:bodyPr/>
        <a:lstStyle/>
        <a:p>
          <a:endParaRPr lang="en-GB"/>
        </a:p>
      </dgm:t>
    </dgm:pt>
    <dgm:pt modelId="{00BEDE74-FD26-4366-B1E2-D96196033554}">
      <dgm:prSet phldrT="[Text]" custT="1"/>
      <dgm:spPr/>
      <dgm:t>
        <a:bodyPr/>
        <a:lstStyle/>
        <a:p>
          <a:r>
            <a:rPr lang="en-GB" sz="1400"/>
            <a:t>People understood me and recognised what I could do</a:t>
          </a:r>
          <a:endParaRPr lang="en-GB" sz="1400" dirty="0"/>
        </a:p>
      </dgm:t>
    </dgm:pt>
    <dgm:pt modelId="{48655A89-B300-4698-9366-1909E017B108}" type="parTrans" cxnId="{E8B3A7E7-7C3F-4D32-9E66-63EBB29C93C4}">
      <dgm:prSet/>
      <dgm:spPr/>
      <dgm:t>
        <a:bodyPr/>
        <a:lstStyle/>
        <a:p>
          <a:endParaRPr lang="en-GB"/>
        </a:p>
      </dgm:t>
    </dgm:pt>
    <dgm:pt modelId="{FD0CDC07-3735-4E4B-89EA-A0A260EAF572}" type="sibTrans" cxnId="{E8B3A7E7-7C3F-4D32-9E66-63EBB29C93C4}">
      <dgm:prSet/>
      <dgm:spPr/>
      <dgm:t>
        <a:bodyPr/>
        <a:lstStyle/>
        <a:p>
          <a:endParaRPr lang="en-GB"/>
        </a:p>
      </dgm:t>
    </dgm:pt>
    <dgm:pt modelId="{BFC8C76E-3D1E-4A04-9376-66E898D8BF3D}">
      <dgm:prSet phldrT="[Text]" custT="1"/>
      <dgm:spPr/>
      <dgm:t>
        <a:bodyPr/>
        <a:lstStyle/>
        <a:p>
          <a:r>
            <a:rPr lang="en-GB" sz="1400"/>
            <a:t>I had the information I needed in the way I needed it</a:t>
          </a:r>
          <a:endParaRPr lang="en-GB" sz="1400" dirty="0"/>
        </a:p>
      </dgm:t>
    </dgm:pt>
    <dgm:pt modelId="{A5C0F695-21A7-4803-A8BD-C8D143B8A02D}" type="parTrans" cxnId="{7A76D29F-25F1-4F1D-BC93-99D77EC058CE}">
      <dgm:prSet/>
      <dgm:spPr/>
      <dgm:t>
        <a:bodyPr/>
        <a:lstStyle/>
        <a:p>
          <a:endParaRPr lang="en-GB"/>
        </a:p>
      </dgm:t>
    </dgm:pt>
    <dgm:pt modelId="{D41515E8-2B1D-4767-A3CB-CC10D5A7BE77}" type="sibTrans" cxnId="{7A76D29F-25F1-4F1D-BC93-99D77EC058CE}">
      <dgm:prSet/>
      <dgm:spPr/>
      <dgm:t>
        <a:bodyPr/>
        <a:lstStyle/>
        <a:p>
          <a:endParaRPr lang="en-GB"/>
        </a:p>
      </dgm:t>
    </dgm:pt>
    <dgm:pt modelId="{A10D8A44-4B04-4110-9340-1A5E8B2A4FC7}">
      <dgm:prSet phldrT="[Text]" custT="1"/>
      <dgm:spPr/>
      <dgm:t>
        <a:bodyPr/>
        <a:lstStyle/>
        <a:p>
          <a:r>
            <a:rPr lang="en-GB" sz="1400"/>
            <a:t>People worked together reducing risk to my safety and well-being</a:t>
          </a:r>
          <a:endParaRPr lang="en-GB" sz="1400" dirty="0"/>
        </a:p>
      </dgm:t>
    </dgm:pt>
    <dgm:pt modelId="{37863D74-1811-4A48-9BAF-994DF5AE1313}" type="parTrans" cxnId="{15905957-E6A7-4A53-9F3A-AFC17B5E4B4A}">
      <dgm:prSet/>
      <dgm:spPr/>
      <dgm:t>
        <a:bodyPr/>
        <a:lstStyle/>
        <a:p>
          <a:endParaRPr lang="en-GB"/>
        </a:p>
      </dgm:t>
    </dgm:pt>
    <dgm:pt modelId="{0A03305B-236D-459B-A767-0D67EF8643F0}" type="sibTrans" cxnId="{15905957-E6A7-4A53-9F3A-AFC17B5E4B4A}">
      <dgm:prSet/>
      <dgm:spPr/>
      <dgm:t>
        <a:bodyPr/>
        <a:lstStyle/>
        <a:p>
          <a:endParaRPr lang="en-GB"/>
        </a:p>
      </dgm:t>
    </dgm:pt>
    <dgm:pt modelId="{A52A8400-8C4F-43BB-9E12-E6AE1755FC9B}" type="pres">
      <dgm:prSet presAssocID="{C935F421-E430-4FD8-A822-EF13C5989D71}" presName="CompostProcess" presStyleCnt="0">
        <dgm:presLayoutVars>
          <dgm:dir/>
          <dgm:resizeHandles val="exact"/>
        </dgm:presLayoutVars>
      </dgm:prSet>
      <dgm:spPr/>
      <dgm:t>
        <a:bodyPr/>
        <a:lstStyle/>
        <a:p>
          <a:endParaRPr lang="en-GB"/>
        </a:p>
      </dgm:t>
    </dgm:pt>
    <dgm:pt modelId="{35736EFD-D593-4546-9EE5-B54684EF0960}" type="pres">
      <dgm:prSet presAssocID="{C935F421-E430-4FD8-A822-EF13C5989D71}" presName="arrow" presStyleLbl="bgShp" presStyleIdx="0" presStyleCnt="1"/>
      <dgm:spPr/>
    </dgm:pt>
    <dgm:pt modelId="{A8A30C21-EB01-44EA-B374-532A901468F0}" type="pres">
      <dgm:prSet presAssocID="{C935F421-E430-4FD8-A822-EF13C5989D71}" presName="linearProcess" presStyleCnt="0"/>
      <dgm:spPr/>
    </dgm:pt>
    <dgm:pt modelId="{9843F23F-C899-4787-9716-7E79BF7EAC73}" type="pres">
      <dgm:prSet presAssocID="{6E1CC00B-C913-4182-B7BC-0E9C3C2CC1DF}" presName="textNode" presStyleLbl="node1" presStyleIdx="0" presStyleCnt="7" custScaleX="110901" custScaleY="103125">
        <dgm:presLayoutVars>
          <dgm:bulletEnabled val="1"/>
        </dgm:presLayoutVars>
      </dgm:prSet>
      <dgm:spPr/>
      <dgm:t>
        <a:bodyPr/>
        <a:lstStyle/>
        <a:p>
          <a:endParaRPr lang="en-GB"/>
        </a:p>
      </dgm:t>
    </dgm:pt>
    <dgm:pt modelId="{F20FA6E2-47FA-4CC8-B386-1189835F510D}" type="pres">
      <dgm:prSet presAssocID="{BB4A3D3F-7DED-4175-B2F8-250C86CD1746}" presName="sibTrans" presStyleCnt="0"/>
      <dgm:spPr/>
    </dgm:pt>
    <dgm:pt modelId="{FEC516C5-58C2-413E-92F4-BCD6471FBC71}" type="pres">
      <dgm:prSet presAssocID="{C3B6948A-E218-44F8-8D67-83C360FD5AB5}" presName="textNode" presStyleLbl="node1" presStyleIdx="1" presStyleCnt="7" custScaleX="129686" custScaleY="103125">
        <dgm:presLayoutVars>
          <dgm:bulletEnabled val="1"/>
        </dgm:presLayoutVars>
      </dgm:prSet>
      <dgm:spPr/>
      <dgm:t>
        <a:bodyPr/>
        <a:lstStyle/>
        <a:p>
          <a:endParaRPr lang="en-GB"/>
        </a:p>
      </dgm:t>
    </dgm:pt>
    <dgm:pt modelId="{A5AF5C2A-9EEB-4FB4-9811-70168E9DD308}" type="pres">
      <dgm:prSet presAssocID="{7BAAC162-A00A-405D-A805-4C9400652F7A}" presName="sibTrans" presStyleCnt="0"/>
      <dgm:spPr/>
    </dgm:pt>
    <dgm:pt modelId="{FF16DBAD-E3DF-4A61-85CB-E6E40C6C5FAB}" type="pres">
      <dgm:prSet presAssocID="{6C5B54AF-6CC1-47A7-B2BD-65B2D618062E}" presName="textNode" presStyleLbl="node1" presStyleIdx="2" presStyleCnt="7" custScaleX="126666" custScaleY="103125" custLinFactNeighborX="2669" custLinFactNeighborY="-1311">
        <dgm:presLayoutVars>
          <dgm:bulletEnabled val="1"/>
        </dgm:presLayoutVars>
      </dgm:prSet>
      <dgm:spPr/>
      <dgm:t>
        <a:bodyPr/>
        <a:lstStyle/>
        <a:p>
          <a:endParaRPr lang="en-GB"/>
        </a:p>
      </dgm:t>
    </dgm:pt>
    <dgm:pt modelId="{DA1F5412-5040-4249-B7BB-D64263164A22}" type="pres">
      <dgm:prSet presAssocID="{5984D8DB-D65C-4180-BE99-43CEA3EF6D0C}" presName="sibTrans" presStyleCnt="0"/>
      <dgm:spPr/>
    </dgm:pt>
    <dgm:pt modelId="{D26F41E3-A347-44EA-A19E-C9EA2F21E84A}" type="pres">
      <dgm:prSet presAssocID="{2E949A2F-9C52-47C8-8465-3B100A6709BB}" presName="textNode" presStyleLbl="node1" presStyleIdx="3" presStyleCnt="7" custScaleX="126677" custScaleY="103125">
        <dgm:presLayoutVars>
          <dgm:bulletEnabled val="1"/>
        </dgm:presLayoutVars>
      </dgm:prSet>
      <dgm:spPr/>
      <dgm:t>
        <a:bodyPr/>
        <a:lstStyle/>
        <a:p>
          <a:endParaRPr lang="en-GB"/>
        </a:p>
      </dgm:t>
    </dgm:pt>
    <dgm:pt modelId="{9B3E3DCC-6137-405E-84A8-28909A805445}" type="pres">
      <dgm:prSet presAssocID="{DF0F330A-1A68-4AB1-9593-59C8258930FE}" presName="sibTrans" presStyleCnt="0"/>
      <dgm:spPr/>
    </dgm:pt>
    <dgm:pt modelId="{87E1FB10-FD9E-4EB6-98BD-1D562BA1E410}" type="pres">
      <dgm:prSet presAssocID="{00BEDE74-FD26-4366-B1E2-D96196033554}" presName="textNode" presStyleLbl="node1" presStyleIdx="4" presStyleCnt="7" custScaleX="135427" custScaleY="103125">
        <dgm:presLayoutVars>
          <dgm:bulletEnabled val="1"/>
        </dgm:presLayoutVars>
      </dgm:prSet>
      <dgm:spPr/>
      <dgm:t>
        <a:bodyPr/>
        <a:lstStyle/>
        <a:p>
          <a:endParaRPr lang="en-GB"/>
        </a:p>
      </dgm:t>
    </dgm:pt>
    <dgm:pt modelId="{BA46885F-BABB-420E-AE50-FB608B48A9F3}" type="pres">
      <dgm:prSet presAssocID="{FD0CDC07-3735-4E4B-89EA-A0A260EAF572}" presName="sibTrans" presStyleCnt="0"/>
      <dgm:spPr/>
    </dgm:pt>
    <dgm:pt modelId="{26B27AF3-3CB4-4077-A2D8-EA8545C26890}" type="pres">
      <dgm:prSet presAssocID="{BFC8C76E-3D1E-4A04-9376-66E898D8BF3D}" presName="textNode" presStyleLbl="node1" presStyleIdx="5" presStyleCnt="7" custScaleX="144914" custScaleY="105747">
        <dgm:presLayoutVars>
          <dgm:bulletEnabled val="1"/>
        </dgm:presLayoutVars>
      </dgm:prSet>
      <dgm:spPr/>
      <dgm:t>
        <a:bodyPr/>
        <a:lstStyle/>
        <a:p>
          <a:endParaRPr lang="en-GB"/>
        </a:p>
      </dgm:t>
    </dgm:pt>
    <dgm:pt modelId="{3AEE38A1-8A73-4289-B4E9-57B10CD229F1}" type="pres">
      <dgm:prSet presAssocID="{D41515E8-2B1D-4767-A3CB-CC10D5A7BE77}" presName="sibTrans" presStyleCnt="0"/>
      <dgm:spPr/>
    </dgm:pt>
    <dgm:pt modelId="{94548C78-7E5B-4E0F-877D-2F9CE429A2A5}" type="pres">
      <dgm:prSet presAssocID="{A10D8A44-4B04-4110-9340-1A5E8B2A4FC7}" presName="textNode" presStyleLbl="node1" presStyleIdx="6" presStyleCnt="7" custScaleX="147927" custScaleY="105747">
        <dgm:presLayoutVars>
          <dgm:bulletEnabled val="1"/>
        </dgm:presLayoutVars>
      </dgm:prSet>
      <dgm:spPr/>
      <dgm:t>
        <a:bodyPr/>
        <a:lstStyle/>
        <a:p>
          <a:endParaRPr lang="en-GB"/>
        </a:p>
      </dgm:t>
    </dgm:pt>
  </dgm:ptLst>
  <dgm:cxnLst>
    <dgm:cxn modelId="{2FE6D83C-1B65-481B-BBB4-DCB836655521}" srcId="{C935F421-E430-4FD8-A822-EF13C5989D71}" destId="{6C5B54AF-6CC1-47A7-B2BD-65B2D618062E}" srcOrd="2" destOrd="0" parTransId="{9C759B97-BD14-460F-B1BC-03FAC2101791}" sibTransId="{5984D8DB-D65C-4180-BE99-43CEA3EF6D0C}"/>
    <dgm:cxn modelId="{16F54CFD-73F7-4E7D-B779-C47EBFF6E2BD}" type="presOf" srcId="{6E1CC00B-C913-4182-B7BC-0E9C3C2CC1DF}" destId="{9843F23F-C899-4787-9716-7E79BF7EAC73}" srcOrd="0" destOrd="0" presId="urn:microsoft.com/office/officeart/2005/8/layout/hProcess9"/>
    <dgm:cxn modelId="{E8B3A7E7-7C3F-4D32-9E66-63EBB29C93C4}" srcId="{C935F421-E430-4FD8-A822-EF13C5989D71}" destId="{00BEDE74-FD26-4366-B1E2-D96196033554}" srcOrd="4" destOrd="0" parTransId="{48655A89-B300-4698-9366-1909E017B108}" sibTransId="{FD0CDC07-3735-4E4B-89EA-A0A260EAF572}"/>
    <dgm:cxn modelId="{8F2487F2-492E-41CE-A16A-3FA3589A46EF}" srcId="{C935F421-E430-4FD8-A822-EF13C5989D71}" destId="{2E949A2F-9C52-47C8-8465-3B100A6709BB}" srcOrd="3" destOrd="0" parTransId="{D459B2CA-A522-4B75-979F-8546073515E1}" sibTransId="{DF0F330A-1A68-4AB1-9593-59C8258930FE}"/>
    <dgm:cxn modelId="{8AD8760A-BA84-4C81-A712-BDD9AD2C42D7}" type="presOf" srcId="{C3B6948A-E218-44F8-8D67-83C360FD5AB5}" destId="{FEC516C5-58C2-413E-92F4-BCD6471FBC71}" srcOrd="0" destOrd="0" presId="urn:microsoft.com/office/officeart/2005/8/layout/hProcess9"/>
    <dgm:cxn modelId="{7A76D29F-25F1-4F1D-BC93-99D77EC058CE}" srcId="{C935F421-E430-4FD8-A822-EF13C5989D71}" destId="{BFC8C76E-3D1E-4A04-9376-66E898D8BF3D}" srcOrd="5" destOrd="0" parTransId="{A5C0F695-21A7-4803-A8BD-C8D143B8A02D}" sibTransId="{D41515E8-2B1D-4767-A3CB-CC10D5A7BE77}"/>
    <dgm:cxn modelId="{94271383-38EF-4180-AA15-1E47969C04D7}" type="presOf" srcId="{6C5B54AF-6CC1-47A7-B2BD-65B2D618062E}" destId="{FF16DBAD-E3DF-4A61-85CB-E6E40C6C5FAB}" srcOrd="0" destOrd="0" presId="urn:microsoft.com/office/officeart/2005/8/layout/hProcess9"/>
    <dgm:cxn modelId="{333BA501-8441-4D70-8DF7-9F1D3BE0D052}" type="presOf" srcId="{A10D8A44-4B04-4110-9340-1A5E8B2A4FC7}" destId="{94548C78-7E5B-4E0F-877D-2F9CE429A2A5}" srcOrd="0" destOrd="0" presId="urn:microsoft.com/office/officeart/2005/8/layout/hProcess9"/>
    <dgm:cxn modelId="{15905957-E6A7-4A53-9F3A-AFC17B5E4B4A}" srcId="{C935F421-E430-4FD8-A822-EF13C5989D71}" destId="{A10D8A44-4B04-4110-9340-1A5E8B2A4FC7}" srcOrd="6" destOrd="0" parTransId="{37863D74-1811-4A48-9BAF-994DF5AE1313}" sibTransId="{0A03305B-236D-459B-A767-0D67EF8643F0}"/>
    <dgm:cxn modelId="{A70A6711-A93E-4136-AC42-CB496BB178AD}" type="presOf" srcId="{00BEDE74-FD26-4366-B1E2-D96196033554}" destId="{87E1FB10-FD9E-4EB6-98BD-1D562BA1E410}" srcOrd="0" destOrd="0" presId="urn:microsoft.com/office/officeart/2005/8/layout/hProcess9"/>
    <dgm:cxn modelId="{2F24A648-0281-4663-B8A2-09B371C67F5C}" type="presOf" srcId="{BFC8C76E-3D1E-4A04-9376-66E898D8BF3D}" destId="{26B27AF3-3CB4-4077-A2D8-EA8545C26890}" srcOrd="0" destOrd="0" presId="urn:microsoft.com/office/officeart/2005/8/layout/hProcess9"/>
    <dgm:cxn modelId="{11ED9AFD-166C-4158-8F04-2DB4564BB9C1}" srcId="{C935F421-E430-4FD8-A822-EF13C5989D71}" destId="{C3B6948A-E218-44F8-8D67-83C360FD5AB5}" srcOrd="1" destOrd="0" parTransId="{2917B605-506A-4C18-8D58-050B78F83225}" sibTransId="{7BAAC162-A00A-405D-A805-4C9400652F7A}"/>
    <dgm:cxn modelId="{A8D99A54-C1A6-4878-8B73-E74657EC9278}" srcId="{C935F421-E430-4FD8-A822-EF13C5989D71}" destId="{6E1CC00B-C913-4182-B7BC-0E9C3C2CC1DF}" srcOrd="0" destOrd="0" parTransId="{C10BE18C-95BB-4221-9DFA-8A69733ACAF4}" sibTransId="{BB4A3D3F-7DED-4175-B2F8-250C86CD1746}"/>
    <dgm:cxn modelId="{3C544AC5-8CEF-42D7-888A-F6E6EB930FD8}" type="presOf" srcId="{C935F421-E430-4FD8-A822-EF13C5989D71}" destId="{A52A8400-8C4F-43BB-9E12-E6AE1755FC9B}" srcOrd="0" destOrd="0" presId="urn:microsoft.com/office/officeart/2005/8/layout/hProcess9"/>
    <dgm:cxn modelId="{B8010662-E9AA-4218-A6B5-C7439C9CF14C}" type="presOf" srcId="{2E949A2F-9C52-47C8-8465-3B100A6709BB}" destId="{D26F41E3-A347-44EA-A19E-C9EA2F21E84A}" srcOrd="0" destOrd="0" presId="urn:microsoft.com/office/officeart/2005/8/layout/hProcess9"/>
    <dgm:cxn modelId="{FDA365BF-6208-4EDD-8F83-0187759EEED7}" type="presParOf" srcId="{A52A8400-8C4F-43BB-9E12-E6AE1755FC9B}" destId="{35736EFD-D593-4546-9EE5-B54684EF0960}" srcOrd="0" destOrd="0" presId="urn:microsoft.com/office/officeart/2005/8/layout/hProcess9"/>
    <dgm:cxn modelId="{FA332908-B466-4A55-9BC6-82D32156C031}" type="presParOf" srcId="{A52A8400-8C4F-43BB-9E12-E6AE1755FC9B}" destId="{A8A30C21-EB01-44EA-B374-532A901468F0}" srcOrd="1" destOrd="0" presId="urn:microsoft.com/office/officeart/2005/8/layout/hProcess9"/>
    <dgm:cxn modelId="{F7CA3CCA-AD1B-4812-BC4F-ABE8567BE872}" type="presParOf" srcId="{A8A30C21-EB01-44EA-B374-532A901468F0}" destId="{9843F23F-C899-4787-9716-7E79BF7EAC73}" srcOrd="0" destOrd="0" presId="urn:microsoft.com/office/officeart/2005/8/layout/hProcess9"/>
    <dgm:cxn modelId="{AE1035DE-7120-4306-BACA-50C5BB50F87B}" type="presParOf" srcId="{A8A30C21-EB01-44EA-B374-532A901468F0}" destId="{F20FA6E2-47FA-4CC8-B386-1189835F510D}" srcOrd="1" destOrd="0" presId="urn:microsoft.com/office/officeart/2005/8/layout/hProcess9"/>
    <dgm:cxn modelId="{19B4F007-B793-43C9-83F7-0DA45A9F4BEE}" type="presParOf" srcId="{A8A30C21-EB01-44EA-B374-532A901468F0}" destId="{FEC516C5-58C2-413E-92F4-BCD6471FBC71}" srcOrd="2" destOrd="0" presId="urn:microsoft.com/office/officeart/2005/8/layout/hProcess9"/>
    <dgm:cxn modelId="{3D76E272-FD4E-49DF-87F1-DA8873F60B8A}" type="presParOf" srcId="{A8A30C21-EB01-44EA-B374-532A901468F0}" destId="{A5AF5C2A-9EEB-4FB4-9811-70168E9DD308}" srcOrd="3" destOrd="0" presId="urn:microsoft.com/office/officeart/2005/8/layout/hProcess9"/>
    <dgm:cxn modelId="{79659023-9FE3-4AA9-BB40-8F9A4912F495}" type="presParOf" srcId="{A8A30C21-EB01-44EA-B374-532A901468F0}" destId="{FF16DBAD-E3DF-4A61-85CB-E6E40C6C5FAB}" srcOrd="4" destOrd="0" presId="urn:microsoft.com/office/officeart/2005/8/layout/hProcess9"/>
    <dgm:cxn modelId="{3F7025A4-C3EB-4DC4-B889-D59C41BC41D3}" type="presParOf" srcId="{A8A30C21-EB01-44EA-B374-532A901468F0}" destId="{DA1F5412-5040-4249-B7BB-D64263164A22}" srcOrd="5" destOrd="0" presId="urn:microsoft.com/office/officeart/2005/8/layout/hProcess9"/>
    <dgm:cxn modelId="{664FC9E4-B229-4A99-B36A-3B745A6A4E5D}" type="presParOf" srcId="{A8A30C21-EB01-44EA-B374-532A901468F0}" destId="{D26F41E3-A347-44EA-A19E-C9EA2F21E84A}" srcOrd="6" destOrd="0" presId="urn:microsoft.com/office/officeart/2005/8/layout/hProcess9"/>
    <dgm:cxn modelId="{E7FCF3AA-210B-46CD-A725-CD0C7C20B43D}" type="presParOf" srcId="{A8A30C21-EB01-44EA-B374-532A901468F0}" destId="{9B3E3DCC-6137-405E-84A8-28909A805445}" srcOrd="7" destOrd="0" presId="urn:microsoft.com/office/officeart/2005/8/layout/hProcess9"/>
    <dgm:cxn modelId="{CE5C8FB9-3A13-4E5D-BBBC-2FC3BCF21409}" type="presParOf" srcId="{A8A30C21-EB01-44EA-B374-532A901468F0}" destId="{87E1FB10-FD9E-4EB6-98BD-1D562BA1E410}" srcOrd="8" destOrd="0" presId="urn:microsoft.com/office/officeart/2005/8/layout/hProcess9"/>
    <dgm:cxn modelId="{0FE34485-4E32-41A4-B820-30C4F4544857}" type="presParOf" srcId="{A8A30C21-EB01-44EA-B374-532A901468F0}" destId="{BA46885F-BABB-420E-AE50-FB608B48A9F3}" srcOrd="9" destOrd="0" presId="urn:microsoft.com/office/officeart/2005/8/layout/hProcess9"/>
    <dgm:cxn modelId="{D6C547C6-58E5-42E0-8E95-0B5D19F553C1}" type="presParOf" srcId="{A8A30C21-EB01-44EA-B374-532A901468F0}" destId="{26B27AF3-3CB4-4077-A2D8-EA8545C26890}" srcOrd="10" destOrd="0" presId="urn:microsoft.com/office/officeart/2005/8/layout/hProcess9"/>
    <dgm:cxn modelId="{205016FF-7F14-4422-B504-494131ECB9F0}" type="presParOf" srcId="{A8A30C21-EB01-44EA-B374-532A901468F0}" destId="{3AEE38A1-8A73-4289-B4E9-57B10CD229F1}" srcOrd="11" destOrd="0" presId="urn:microsoft.com/office/officeart/2005/8/layout/hProcess9"/>
    <dgm:cxn modelId="{41B03E31-F7B8-481F-899A-D0FA1B6E3950}" type="presParOf" srcId="{A8A30C21-EB01-44EA-B374-532A901468F0}" destId="{94548C78-7E5B-4E0F-877D-2F9CE429A2A5}"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B4DE48-4EB8-491D-A4A0-EC847DF4215E}"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en-GB"/>
        </a:p>
      </dgm:t>
    </dgm:pt>
    <dgm:pt modelId="{11A3A943-87E1-49DA-B289-51F970119405}">
      <dgm:prSet phldrT="[Text]"/>
      <dgm:spPr/>
      <dgm:t>
        <a:bodyPr/>
        <a:lstStyle/>
        <a:p>
          <a:r>
            <a:rPr lang="en-GB" dirty="0"/>
            <a:t>Ask the person what they want to achieve through safeguarding (Making Safeguarding Personal)</a:t>
          </a:r>
        </a:p>
      </dgm:t>
    </dgm:pt>
    <dgm:pt modelId="{C52290A3-1F64-4DDF-A6A9-75FF8F062E12}" type="parTrans" cxnId="{5032B88F-C724-43ED-9333-120A8021413F}">
      <dgm:prSet/>
      <dgm:spPr/>
      <dgm:t>
        <a:bodyPr/>
        <a:lstStyle/>
        <a:p>
          <a:endParaRPr lang="en-GB"/>
        </a:p>
      </dgm:t>
    </dgm:pt>
    <dgm:pt modelId="{4F4597C4-E26A-46FC-93DC-B94A369C867C}" type="sibTrans" cxnId="{5032B88F-C724-43ED-9333-120A8021413F}">
      <dgm:prSet/>
      <dgm:spPr/>
      <dgm:t>
        <a:bodyPr/>
        <a:lstStyle/>
        <a:p>
          <a:endParaRPr lang="en-GB"/>
        </a:p>
      </dgm:t>
    </dgm:pt>
    <dgm:pt modelId="{E3830A04-BF4F-47F4-AEB9-40F28716DB53}">
      <dgm:prSet phldrT="[Text]"/>
      <dgm:spPr/>
      <dgm:t>
        <a:bodyPr/>
        <a:lstStyle/>
        <a:p>
          <a:r>
            <a:rPr lang="en-GB" dirty="0"/>
            <a:t>Raise a concern within 24 hours</a:t>
          </a:r>
        </a:p>
      </dgm:t>
    </dgm:pt>
    <dgm:pt modelId="{6BB38E35-9C09-4926-A299-EF3F597830F5}" type="parTrans" cxnId="{6B2DA705-EB8F-43E9-BF0D-1E817F58AB01}">
      <dgm:prSet/>
      <dgm:spPr/>
      <dgm:t>
        <a:bodyPr/>
        <a:lstStyle/>
        <a:p>
          <a:endParaRPr lang="en-GB"/>
        </a:p>
      </dgm:t>
    </dgm:pt>
    <dgm:pt modelId="{2714B969-36C7-48C6-8EDF-25FBBBF5A481}" type="sibTrans" cxnId="{6B2DA705-EB8F-43E9-BF0D-1E817F58AB01}">
      <dgm:prSet/>
      <dgm:spPr/>
      <dgm:t>
        <a:bodyPr/>
        <a:lstStyle/>
        <a:p>
          <a:endParaRPr lang="en-GB"/>
        </a:p>
      </dgm:t>
    </dgm:pt>
    <dgm:pt modelId="{23BA3A17-6FAA-447B-9244-653F1EFF3AB7}">
      <dgm:prSet phldrT="[Text]"/>
      <dgm:spPr/>
      <dgm:t>
        <a:bodyPr/>
        <a:lstStyle/>
        <a:p>
          <a:r>
            <a:rPr lang="en-GB" dirty="0"/>
            <a:t>Record issues and actions taken to reduce risk</a:t>
          </a:r>
        </a:p>
      </dgm:t>
    </dgm:pt>
    <dgm:pt modelId="{24FF9D68-2D3A-4A6F-8055-29B4104111D4}" type="sibTrans" cxnId="{E1B6F483-C5C2-44AF-8E2E-F4F978E19E83}">
      <dgm:prSet/>
      <dgm:spPr/>
      <dgm:t>
        <a:bodyPr/>
        <a:lstStyle/>
        <a:p>
          <a:endParaRPr lang="en-GB"/>
        </a:p>
      </dgm:t>
    </dgm:pt>
    <dgm:pt modelId="{3E40CFCB-E2B2-412B-AB07-8A7B33CD360B}" type="parTrans" cxnId="{E1B6F483-C5C2-44AF-8E2E-F4F978E19E83}">
      <dgm:prSet/>
      <dgm:spPr/>
      <dgm:t>
        <a:bodyPr/>
        <a:lstStyle/>
        <a:p>
          <a:endParaRPr lang="en-GB"/>
        </a:p>
      </dgm:t>
    </dgm:pt>
    <dgm:pt modelId="{24D9B33A-4E57-4E72-B339-35F881B1E9A7}">
      <dgm:prSet phldrT="[Text]"/>
      <dgm:spPr/>
      <dgm:t>
        <a:bodyPr/>
        <a:lstStyle/>
        <a:p>
          <a:r>
            <a:rPr lang="en-GB" dirty="0" smtClean="0"/>
            <a:t>Consent and Mental Capacity</a:t>
          </a:r>
          <a:endParaRPr lang="en-GB" dirty="0"/>
        </a:p>
      </dgm:t>
    </dgm:pt>
    <dgm:pt modelId="{07F6DCF9-CBA6-4413-B077-08A3D465B87D}" type="parTrans" cxnId="{7CF28890-820F-469C-9BF1-1F805AE95E46}">
      <dgm:prSet/>
      <dgm:spPr/>
      <dgm:t>
        <a:bodyPr/>
        <a:lstStyle/>
        <a:p>
          <a:endParaRPr lang="en-GB"/>
        </a:p>
      </dgm:t>
    </dgm:pt>
    <dgm:pt modelId="{AA28DEB5-EF42-4462-9752-AF62BD84D443}" type="sibTrans" cxnId="{7CF28890-820F-469C-9BF1-1F805AE95E46}">
      <dgm:prSet/>
      <dgm:spPr/>
      <dgm:t>
        <a:bodyPr/>
        <a:lstStyle/>
        <a:p>
          <a:endParaRPr lang="en-GB"/>
        </a:p>
      </dgm:t>
    </dgm:pt>
    <dgm:pt modelId="{A6CD259C-EC74-415F-9629-8BC9F428A800}" type="pres">
      <dgm:prSet presAssocID="{05B4DE48-4EB8-491D-A4A0-EC847DF4215E}" presName="linearFlow" presStyleCnt="0">
        <dgm:presLayoutVars>
          <dgm:dir/>
          <dgm:resizeHandles val="exact"/>
        </dgm:presLayoutVars>
      </dgm:prSet>
      <dgm:spPr/>
      <dgm:t>
        <a:bodyPr/>
        <a:lstStyle/>
        <a:p>
          <a:endParaRPr lang="en-GB"/>
        </a:p>
      </dgm:t>
    </dgm:pt>
    <dgm:pt modelId="{A399DB66-FB00-413C-9B28-2F8CA662C520}" type="pres">
      <dgm:prSet presAssocID="{11A3A943-87E1-49DA-B289-51F970119405}" presName="composite" presStyleCnt="0"/>
      <dgm:spPr/>
    </dgm:pt>
    <dgm:pt modelId="{43F0C7D6-CFB8-43C8-B9AE-CF7756681263}" type="pres">
      <dgm:prSet presAssocID="{11A3A943-87E1-49DA-B289-51F97011940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pt>
    <dgm:pt modelId="{8A359067-FAAC-4EB8-95E3-48D5274BC646}" type="pres">
      <dgm:prSet presAssocID="{11A3A943-87E1-49DA-B289-51F970119405}" presName="txShp" presStyleLbl="node1" presStyleIdx="0" presStyleCnt="4">
        <dgm:presLayoutVars>
          <dgm:bulletEnabled val="1"/>
        </dgm:presLayoutVars>
      </dgm:prSet>
      <dgm:spPr/>
      <dgm:t>
        <a:bodyPr/>
        <a:lstStyle/>
        <a:p>
          <a:endParaRPr lang="en-GB"/>
        </a:p>
      </dgm:t>
    </dgm:pt>
    <dgm:pt modelId="{E7D10FED-016E-4D37-8E6A-2493F8F05ED5}" type="pres">
      <dgm:prSet presAssocID="{4F4597C4-E26A-46FC-93DC-B94A369C867C}" presName="spacing" presStyleCnt="0"/>
      <dgm:spPr/>
    </dgm:pt>
    <dgm:pt modelId="{C5BB50DE-7FAD-44E2-8DDF-9BA5D1BE4F7F}" type="pres">
      <dgm:prSet presAssocID="{24D9B33A-4E57-4E72-B339-35F881B1E9A7}" presName="composite" presStyleCnt="0"/>
      <dgm:spPr/>
    </dgm:pt>
    <dgm:pt modelId="{A8EDFBBC-C8FF-4BF5-9AB6-00BC9AF7C273}" type="pres">
      <dgm:prSet presAssocID="{24D9B33A-4E57-4E72-B339-35F881B1E9A7}"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2826E503-C1B1-47A7-B511-C3EFA9F66165}" type="pres">
      <dgm:prSet presAssocID="{24D9B33A-4E57-4E72-B339-35F881B1E9A7}" presName="txShp" presStyleLbl="node1" presStyleIdx="1" presStyleCnt="4">
        <dgm:presLayoutVars>
          <dgm:bulletEnabled val="1"/>
        </dgm:presLayoutVars>
      </dgm:prSet>
      <dgm:spPr/>
      <dgm:t>
        <a:bodyPr/>
        <a:lstStyle/>
        <a:p>
          <a:endParaRPr lang="en-GB"/>
        </a:p>
      </dgm:t>
    </dgm:pt>
    <dgm:pt modelId="{C33DF80F-1986-422A-819A-0CAA98012AA6}" type="pres">
      <dgm:prSet presAssocID="{AA28DEB5-EF42-4462-9752-AF62BD84D443}" presName="spacing" presStyleCnt="0"/>
      <dgm:spPr/>
    </dgm:pt>
    <dgm:pt modelId="{4E5A5554-4021-4485-BCB8-7824C2968A83}" type="pres">
      <dgm:prSet presAssocID="{23BA3A17-6FAA-447B-9244-653F1EFF3AB7}" presName="composite" presStyleCnt="0"/>
      <dgm:spPr/>
    </dgm:pt>
    <dgm:pt modelId="{F5963D4C-472D-4EB8-B724-6C30FAB80058}" type="pres">
      <dgm:prSet presAssocID="{23BA3A17-6FAA-447B-9244-653F1EFF3AB7}"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9C474682-AC08-44B3-8224-AE7DD0964B30}" type="pres">
      <dgm:prSet presAssocID="{23BA3A17-6FAA-447B-9244-653F1EFF3AB7}" presName="txShp" presStyleLbl="node1" presStyleIdx="2" presStyleCnt="4">
        <dgm:presLayoutVars>
          <dgm:bulletEnabled val="1"/>
        </dgm:presLayoutVars>
      </dgm:prSet>
      <dgm:spPr/>
      <dgm:t>
        <a:bodyPr/>
        <a:lstStyle/>
        <a:p>
          <a:endParaRPr lang="en-GB"/>
        </a:p>
      </dgm:t>
    </dgm:pt>
    <dgm:pt modelId="{8F6A4979-3957-4E8E-A38B-E6EA031D9741}" type="pres">
      <dgm:prSet presAssocID="{24FF9D68-2D3A-4A6F-8055-29B4104111D4}" presName="spacing" presStyleCnt="0"/>
      <dgm:spPr/>
    </dgm:pt>
    <dgm:pt modelId="{70585EE9-AE01-4DDF-92C8-E75FC50B16C5}" type="pres">
      <dgm:prSet presAssocID="{E3830A04-BF4F-47F4-AEB9-40F28716DB53}" presName="composite" presStyleCnt="0"/>
      <dgm:spPr/>
    </dgm:pt>
    <dgm:pt modelId="{508B19C2-09F6-4A72-BEFE-9B130B74F24D}" type="pres">
      <dgm:prSet presAssocID="{E3830A04-BF4F-47F4-AEB9-40F28716DB5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en-GB"/>
        </a:p>
      </dgm:t>
    </dgm:pt>
    <dgm:pt modelId="{DBAB3D24-5477-4BE8-8A62-B5211909E123}" type="pres">
      <dgm:prSet presAssocID="{E3830A04-BF4F-47F4-AEB9-40F28716DB53}" presName="txShp" presStyleLbl="node1" presStyleIdx="3" presStyleCnt="4">
        <dgm:presLayoutVars>
          <dgm:bulletEnabled val="1"/>
        </dgm:presLayoutVars>
      </dgm:prSet>
      <dgm:spPr/>
      <dgm:t>
        <a:bodyPr/>
        <a:lstStyle/>
        <a:p>
          <a:endParaRPr lang="en-GB"/>
        </a:p>
      </dgm:t>
    </dgm:pt>
  </dgm:ptLst>
  <dgm:cxnLst>
    <dgm:cxn modelId="{1C16A35C-448D-40C8-B123-13BEDBFC9D13}" type="presOf" srcId="{11A3A943-87E1-49DA-B289-51F970119405}" destId="{8A359067-FAAC-4EB8-95E3-48D5274BC646}" srcOrd="0" destOrd="0" presId="urn:microsoft.com/office/officeart/2005/8/layout/vList3"/>
    <dgm:cxn modelId="{5032B88F-C724-43ED-9333-120A8021413F}" srcId="{05B4DE48-4EB8-491D-A4A0-EC847DF4215E}" destId="{11A3A943-87E1-49DA-B289-51F970119405}" srcOrd="0" destOrd="0" parTransId="{C52290A3-1F64-4DDF-A6A9-75FF8F062E12}" sibTransId="{4F4597C4-E26A-46FC-93DC-B94A369C867C}"/>
    <dgm:cxn modelId="{BF8B43F6-9245-4C49-8568-C42BD3E4BC65}" type="presOf" srcId="{E3830A04-BF4F-47F4-AEB9-40F28716DB53}" destId="{DBAB3D24-5477-4BE8-8A62-B5211909E123}" srcOrd="0" destOrd="0" presId="urn:microsoft.com/office/officeart/2005/8/layout/vList3"/>
    <dgm:cxn modelId="{E1B6F483-C5C2-44AF-8E2E-F4F978E19E83}" srcId="{05B4DE48-4EB8-491D-A4A0-EC847DF4215E}" destId="{23BA3A17-6FAA-447B-9244-653F1EFF3AB7}" srcOrd="2" destOrd="0" parTransId="{3E40CFCB-E2B2-412B-AB07-8A7B33CD360B}" sibTransId="{24FF9D68-2D3A-4A6F-8055-29B4104111D4}"/>
    <dgm:cxn modelId="{6DF67C13-9FB4-4C7D-93CE-2DBEBBD7271E}" type="presOf" srcId="{05B4DE48-4EB8-491D-A4A0-EC847DF4215E}" destId="{A6CD259C-EC74-415F-9629-8BC9F428A800}" srcOrd="0" destOrd="0" presId="urn:microsoft.com/office/officeart/2005/8/layout/vList3"/>
    <dgm:cxn modelId="{7CF28890-820F-469C-9BF1-1F805AE95E46}" srcId="{05B4DE48-4EB8-491D-A4A0-EC847DF4215E}" destId="{24D9B33A-4E57-4E72-B339-35F881B1E9A7}" srcOrd="1" destOrd="0" parTransId="{07F6DCF9-CBA6-4413-B077-08A3D465B87D}" sibTransId="{AA28DEB5-EF42-4462-9752-AF62BD84D443}"/>
    <dgm:cxn modelId="{C5CF0F94-5DEA-40A4-ACC9-EB4D2C08D0EE}" type="presOf" srcId="{24D9B33A-4E57-4E72-B339-35F881B1E9A7}" destId="{2826E503-C1B1-47A7-B511-C3EFA9F66165}" srcOrd="0" destOrd="0" presId="urn:microsoft.com/office/officeart/2005/8/layout/vList3"/>
    <dgm:cxn modelId="{3FE3D408-BCBE-40EA-9F5F-14400FB314D4}" type="presOf" srcId="{23BA3A17-6FAA-447B-9244-653F1EFF3AB7}" destId="{9C474682-AC08-44B3-8224-AE7DD0964B30}" srcOrd="0" destOrd="0" presId="urn:microsoft.com/office/officeart/2005/8/layout/vList3"/>
    <dgm:cxn modelId="{6B2DA705-EB8F-43E9-BF0D-1E817F58AB01}" srcId="{05B4DE48-4EB8-491D-A4A0-EC847DF4215E}" destId="{E3830A04-BF4F-47F4-AEB9-40F28716DB53}" srcOrd="3" destOrd="0" parTransId="{6BB38E35-9C09-4926-A299-EF3F597830F5}" sibTransId="{2714B969-36C7-48C6-8EDF-25FBBBF5A481}"/>
    <dgm:cxn modelId="{7E913F6B-B70F-45FF-9ABB-A10CE193C24A}" type="presParOf" srcId="{A6CD259C-EC74-415F-9629-8BC9F428A800}" destId="{A399DB66-FB00-413C-9B28-2F8CA662C520}" srcOrd="0" destOrd="0" presId="urn:microsoft.com/office/officeart/2005/8/layout/vList3"/>
    <dgm:cxn modelId="{2E6509CC-7637-46DE-99AF-998BBD934B3C}" type="presParOf" srcId="{A399DB66-FB00-413C-9B28-2F8CA662C520}" destId="{43F0C7D6-CFB8-43C8-B9AE-CF7756681263}" srcOrd="0" destOrd="0" presId="urn:microsoft.com/office/officeart/2005/8/layout/vList3"/>
    <dgm:cxn modelId="{00832DB8-45C0-4105-BF5E-821DE9E7E0A9}" type="presParOf" srcId="{A399DB66-FB00-413C-9B28-2F8CA662C520}" destId="{8A359067-FAAC-4EB8-95E3-48D5274BC646}" srcOrd="1" destOrd="0" presId="urn:microsoft.com/office/officeart/2005/8/layout/vList3"/>
    <dgm:cxn modelId="{46E4EDD6-A471-4736-81F4-5C9455D92069}" type="presParOf" srcId="{A6CD259C-EC74-415F-9629-8BC9F428A800}" destId="{E7D10FED-016E-4D37-8E6A-2493F8F05ED5}" srcOrd="1" destOrd="0" presId="urn:microsoft.com/office/officeart/2005/8/layout/vList3"/>
    <dgm:cxn modelId="{6BBB44C4-A64E-406E-A2A4-8D79E0DD8FFD}" type="presParOf" srcId="{A6CD259C-EC74-415F-9629-8BC9F428A800}" destId="{C5BB50DE-7FAD-44E2-8DDF-9BA5D1BE4F7F}" srcOrd="2" destOrd="0" presId="urn:microsoft.com/office/officeart/2005/8/layout/vList3"/>
    <dgm:cxn modelId="{A834045E-2B23-473E-8B23-BBC06548DF9C}" type="presParOf" srcId="{C5BB50DE-7FAD-44E2-8DDF-9BA5D1BE4F7F}" destId="{A8EDFBBC-C8FF-4BF5-9AB6-00BC9AF7C273}" srcOrd="0" destOrd="0" presId="urn:microsoft.com/office/officeart/2005/8/layout/vList3"/>
    <dgm:cxn modelId="{FE3773B8-F137-4753-B9AE-4BB408BF3776}" type="presParOf" srcId="{C5BB50DE-7FAD-44E2-8DDF-9BA5D1BE4F7F}" destId="{2826E503-C1B1-47A7-B511-C3EFA9F66165}" srcOrd="1" destOrd="0" presId="urn:microsoft.com/office/officeart/2005/8/layout/vList3"/>
    <dgm:cxn modelId="{29393E1C-3CB2-4A31-9E11-686A66838FA7}" type="presParOf" srcId="{A6CD259C-EC74-415F-9629-8BC9F428A800}" destId="{C33DF80F-1986-422A-819A-0CAA98012AA6}" srcOrd="3" destOrd="0" presId="urn:microsoft.com/office/officeart/2005/8/layout/vList3"/>
    <dgm:cxn modelId="{8EFF47A2-212C-49A3-9B91-51FB187C9F74}" type="presParOf" srcId="{A6CD259C-EC74-415F-9629-8BC9F428A800}" destId="{4E5A5554-4021-4485-BCB8-7824C2968A83}" srcOrd="4" destOrd="0" presId="urn:microsoft.com/office/officeart/2005/8/layout/vList3"/>
    <dgm:cxn modelId="{48276C1E-A7EE-48AE-ADBA-400105F0ED64}" type="presParOf" srcId="{4E5A5554-4021-4485-BCB8-7824C2968A83}" destId="{F5963D4C-472D-4EB8-B724-6C30FAB80058}" srcOrd="0" destOrd="0" presId="urn:microsoft.com/office/officeart/2005/8/layout/vList3"/>
    <dgm:cxn modelId="{D2421B57-5EAB-4521-9306-465642ECC1D3}" type="presParOf" srcId="{4E5A5554-4021-4485-BCB8-7824C2968A83}" destId="{9C474682-AC08-44B3-8224-AE7DD0964B30}" srcOrd="1" destOrd="0" presId="urn:microsoft.com/office/officeart/2005/8/layout/vList3"/>
    <dgm:cxn modelId="{62F2ABD0-721B-4242-863F-3DC6F6191133}" type="presParOf" srcId="{A6CD259C-EC74-415F-9629-8BC9F428A800}" destId="{8F6A4979-3957-4E8E-A38B-E6EA031D9741}" srcOrd="5" destOrd="0" presId="urn:microsoft.com/office/officeart/2005/8/layout/vList3"/>
    <dgm:cxn modelId="{8E955533-55E5-4B4C-8067-47ED9A5EDA2D}" type="presParOf" srcId="{A6CD259C-EC74-415F-9629-8BC9F428A800}" destId="{70585EE9-AE01-4DDF-92C8-E75FC50B16C5}" srcOrd="6" destOrd="0" presId="urn:microsoft.com/office/officeart/2005/8/layout/vList3"/>
    <dgm:cxn modelId="{909793B7-3973-48D4-9301-4C9346DC634E}" type="presParOf" srcId="{70585EE9-AE01-4DDF-92C8-E75FC50B16C5}" destId="{508B19C2-09F6-4A72-BEFE-9B130B74F24D}" srcOrd="0" destOrd="0" presId="urn:microsoft.com/office/officeart/2005/8/layout/vList3"/>
    <dgm:cxn modelId="{A4BB89D2-86DC-4CD4-BA2C-5549846F11E8}" type="presParOf" srcId="{70585EE9-AE01-4DDF-92C8-E75FC50B16C5}" destId="{DBAB3D24-5477-4BE8-8A62-B5211909E12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86AF00-EC7C-4E4D-99DD-82721349FE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1087677-570F-4107-957B-DD3802848AB8}">
      <dgm:prSet phldrT="[Text]"/>
      <dgm:spPr/>
      <dgm:t>
        <a:bodyPr/>
        <a:lstStyle/>
        <a:p>
          <a:r>
            <a:rPr lang="en-GB" dirty="0"/>
            <a:t>Stage 3 – Safeguarding response</a:t>
          </a:r>
        </a:p>
      </dgm:t>
    </dgm:pt>
    <dgm:pt modelId="{A046E9F6-818E-4897-887D-BFE8C9457845}" type="parTrans" cxnId="{275B0524-60C3-4B20-BD5F-1CD6EEEA6DD8}">
      <dgm:prSet/>
      <dgm:spPr/>
      <dgm:t>
        <a:bodyPr/>
        <a:lstStyle/>
        <a:p>
          <a:endParaRPr lang="en-GB"/>
        </a:p>
      </dgm:t>
    </dgm:pt>
    <dgm:pt modelId="{0A6D2D27-ABE4-4583-9B2A-41AB893DFADB}" type="sibTrans" cxnId="{275B0524-60C3-4B20-BD5F-1CD6EEEA6DD8}">
      <dgm:prSet/>
      <dgm:spPr/>
      <dgm:t>
        <a:bodyPr/>
        <a:lstStyle/>
        <a:p>
          <a:endParaRPr lang="en-GB"/>
        </a:p>
      </dgm:t>
    </dgm:pt>
    <dgm:pt modelId="{7340E1F8-B68E-4321-82E5-7FDAA13D208B}">
      <dgm:prSet phldrT="[Text]"/>
      <dgm:spPr/>
      <dgm:t>
        <a:bodyPr/>
        <a:lstStyle/>
        <a:p>
          <a:r>
            <a:rPr lang="en-GB" dirty="0"/>
            <a:t>Stage 4 – </a:t>
          </a:r>
          <a:r>
            <a:rPr lang="en-GB" dirty="0" smtClean="0"/>
            <a:t>Outcome </a:t>
          </a:r>
          <a:r>
            <a:rPr lang="en-GB" dirty="0"/>
            <a:t>and closure including plan and review</a:t>
          </a:r>
        </a:p>
      </dgm:t>
    </dgm:pt>
    <dgm:pt modelId="{DB90A156-3FD3-48F2-A79B-ECCB1EE38C92}" type="parTrans" cxnId="{56709D52-0799-439D-8AA1-6BAB4455BE7C}">
      <dgm:prSet/>
      <dgm:spPr/>
      <dgm:t>
        <a:bodyPr/>
        <a:lstStyle/>
        <a:p>
          <a:endParaRPr lang="en-GB"/>
        </a:p>
      </dgm:t>
    </dgm:pt>
    <dgm:pt modelId="{651C995A-9D6F-49BC-AC11-03A17E47012E}" type="sibTrans" cxnId="{56709D52-0799-439D-8AA1-6BAB4455BE7C}">
      <dgm:prSet/>
      <dgm:spPr/>
      <dgm:t>
        <a:bodyPr/>
        <a:lstStyle/>
        <a:p>
          <a:endParaRPr lang="en-GB"/>
        </a:p>
      </dgm:t>
    </dgm:pt>
    <dgm:pt modelId="{EA201982-BA83-47C2-B362-8DC37D193678}">
      <dgm:prSet phldrT="[Text]"/>
      <dgm:spPr/>
      <dgm:t>
        <a:bodyPr/>
        <a:lstStyle/>
        <a:p>
          <a:r>
            <a:rPr lang="en-GB" dirty="0"/>
            <a:t>Tool Kit</a:t>
          </a:r>
        </a:p>
      </dgm:t>
    </dgm:pt>
    <dgm:pt modelId="{14AF0754-85F4-4E29-85C1-795C1C3D2D22}" type="parTrans" cxnId="{3F9BD2A2-CFDA-404B-B574-594D2817B09E}">
      <dgm:prSet/>
      <dgm:spPr/>
      <dgm:t>
        <a:bodyPr/>
        <a:lstStyle/>
        <a:p>
          <a:endParaRPr lang="en-GB"/>
        </a:p>
      </dgm:t>
    </dgm:pt>
    <dgm:pt modelId="{2ED8FF6A-D593-456D-B682-6FCA62D3DAA5}" type="sibTrans" cxnId="{3F9BD2A2-CFDA-404B-B574-594D2817B09E}">
      <dgm:prSet/>
      <dgm:spPr/>
      <dgm:t>
        <a:bodyPr/>
        <a:lstStyle/>
        <a:p>
          <a:endParaRPr lang="en-GB"/>
        </a:p>
      </dgm:t>
    </dgm:pt>
    <dgm:pt modelId="{338B648D-376B-4861-A072-C272A66FB982}">
      <dgm:prSet phldrT="[Text]"/>
      <dgm:spPr/>
      <dgm:t>
        <a:bodyPr/>
        <a:lstStyle/>
        <a:p>
          <a:r>
            <a:rPr lang="en-GB" dirty="0"/>
            <a:t>Questions</a:t>
          </a:r>
        </a:p>
      </dgm:t>
    </dgm:pt>
    <dgm:pt modelId="{78292095-1F60-4973-8105-8CE7CFE9AC7D}" type="parTrans" cxnId="{6218E9F4-05AC-42D8-B067-BB7A134E4B34}">
      <dgm:prSet/>
      <dgm:spPr/>
      <dgm:t>
        <a:bodyPr/>
        <a:lstStyle/>
        <a:p>
          <a:endParaRPr lang="en-GB"/>
        </a:p>
      </dgm:t>
    </dgm:pt>
    <dgm:pt modelId="{710EA1E3-777A-43FF-9377-503B0F7224A3}" type="sibTrans" cxnId="{6218E9F4-05AC-42D8-B067-BB7A134E4B34}">
      <dgm:prSet/>
      <dgm:spPr/>
      <dgm:t>
        <a:bodyPr/>
        <a:lstStyle/>
        <a:p>
          <a:endParaRPr lang="en-GB"/>
        </a:p>
      </dgm:t>
    </dgm:pt>
    <dgm:pt modelId="{6030EDCF-39A5-43A4-9886-0736EEEEC4DF}">
      <dgm:prSet phldrT="[Text]"/>
      <dgm:spPr/>
      <dgm:t>
        <a:bodyPr/>
        <a:lstStyle/>
        <a:p>
          <a:r>
            <a:rPr lang="en-GB" dirty="0"/>
            <a:t>Stage 2 – Responding to the concern/information gathering</a:t>
          </a:r>
        </a:p>
      </dgm:t>
    </dgm:pt>
    <dgm:pt modelId="{531DA089-C543-4923-AB08-930EBE343FB7}" type="parTrans" cxnId="{757A6F2D-005F-45CB-8AD2-039D2D39778B}">
      <dgm:prSet/>
      <dgm:spPr/>
      <dgm:t>
        <a:bodyPr/>
        <a:lstStyle/>
        <a:p>
          <a:endParaRPr lang="en-GB"/>
        </a:p>
      </dgm:t>
    </dgm:pt>
    <dgm:pt modelId="{E8B49310-6D2D-4DA0-86E3-B5F8CF4B523A}" type="sibTrans" cxnId="{757A6F2D-005F-45CB-8AD2-039D2D39778B}">
      <dgm:prSet/>
      <dgm:spPr/>
      <dgm:t>
        <a:bodyPr/>
        <a:lstStyle/>
        <a:p>
          <a:endParaRPr lang="en-GB"/>
        </a:p>
      </dgm:t>
    </dgm:pt>
    <dgm:pt modelId="{2685736B-B2AC-42C5-ABA4-F1833F036F48}">
      <dgm:prSet phldrT="[Text]"/>
      <dgm:spPr/>
      <dgm:t>
        <a:bodyPr/>
        <a:lstStyle/>
        <a:p>
          <a:r>
            <a:rPr lang="en-GB" dirty="0"/>
            <a:t>NYSAB Website</a:t>
          </a:r>
        </a:p>
      </dgm:t>
    </dgm:pt>
    <dgm:pt modelId="{F2080227-5ADE-4F14-B153-CC5724D207A2}" type="parTrans" cxnId="{B10E2C99-EDEF-4B4E-8A50-7C6CF88F316E}">
      <dgm:prSet/>
      <dgm:spPr/>
      <dgm:t>
        <a:bodyPr/>
        <a:lstStyle/>
        <a:p>
          <a:endParaRPr lang="en-GB"/>
        </a:p>
      </dgm:t>
    </dgm:pt>
    <dgm:pt modelId="{742DF7A7-3BDE-4E1A-8CDD-6E084EC6E352}" type="sibTrans" cxnId="{B10E2C99-EDEF-4B4E-8A50-7C6CF88F316E}">
      <dgm:prSet/>
      <dgm:spPr/>
      <dgm:t>
        <a:bodyPr/>
        <a:lstStyle/>
        <a:p>
          <a:endParaRPr lang="en-GB"/>
        </a:p>
      </dgm:t>
    </dgm:pt>
    <dgm:pt modelId="{095DA6FA-CDF9-45CD-917D-B922E8E2D655}" type="pres">
      <dgm:prSet presAssocID="{1A86AF00-EC7C-4E4D-99DD-82721349FE25}" presName="Name0" presStyleCnt="0">
        <dgm:presLayoutVars>
          <dgm:chMax val="7"/>
          <dgm:chPref val="7"/>
          <dgm:dir/>
        </dgm:presLayoutVars>
      </dgm:prSet>
      <dgm:spPr/>
      <dgm:t>
        <a:bodyPr/>
        <a:lstStyle/>
        <a:p>
          <a:endParaRPr lang="en-GB"/>
        </a:p>
      </dgm:t>
    </dgm:pt>
    <dgm:pt modelId="{542425A4-0EC7-4583-81FA-53B660215249}" type="pres">
      <dgm:prSet presAssocID="{1A86AF00-EC7C-4E4D-99DD-82721349FE25}" presName="Name1" presStyleCnt="0"/>
      <dgm:spPr/>
    </dgm:pt>
    <dgm:pt modelId="{172FA211-A8C7-4EBD-9E41-61CF37E44EB1}" type="pres">
      <dgm:prSet presAssocID="{1A86AF00-EC7C-4E4D-99DD-82721349FE25}" presName="cycle" presStyleCnt="0"/>
      <dgm:spPr/>
    </dgm:pt>
    <dgm:pt modelId="{FDC35E51-3E32-4CD5-A6BD-194F08663F72}" type="pres">
      <dgm:prSet presAssocID="{1A86AF00-EC7C-4E4D-99DD-82721349FE25}" presName="srcNode" presStyleLbl="node1" presStyleIdx="0" presStyleCnt="6"/>
      <dgm:spPr/>
    </dgm:pt>
    <dgm:pt modelId="{5977F1EA-34B1-4A46-A0A4-EEDD67AE8A48}" type="pres">
      <dgm:prSet presAssocID="{1A86AF00-EC7C-4E4D-99DD-82721349FE25}" presName="conn" presStyleLbl="parChTrans1D2" presStyleIdx="0" presStyleCnt="1"/>
      <dgm:spPr/>
      <dgm:t>
        <a:bodyPr/>
        <a:lstStyle/>
        <a:p>
          <a:endParaRPr lang="en-GB"/>
        </a:p>
      </dgm:t>
    </dgm:pt>
    <dgm:pt modelId="{D6950376-5910-4DEF-861D-DA59AB903844}" type="pres">
      <dgm:prSet presAssocID="{1A86AF00-EC7C-4E4D-99DD-82721349FE25}" presName="extraNode" presStyleLbl="node1" presStyleIdx="0" presStyleCnt="6"/>
      <dgm:spPr/>
    </dgm:pt>
    <dgm:pt modelId="{307309F1-D215-4873-9C5E-8572D548EBE5}" type="pres">
      <dgm:prSet presAssocID="{1A86AF00-EC7C-4E4D-99DD-82721349FE25}" presName="dstNode" presStyleLbl="node1" presStyleIdx="0" presStyleCnt="6"/>
      <dgm:spPr/>
    </dgm:pt>
    <dgm:pt modelId="{A478842B-29FE-49C1-9E22-EF53285B3FC6}" type="pres">
      <dgm:prSet presAssocID="{6030EDCF-39A5-43A4-9886-0736EEEEC4DF}" presName="text_1" presStyleLbl="node1" presStyleIdx="0" presStyleCnt="6">
        <dgm:presLayoutVars>
          <dgm:bulletEnabled val="1"/>
        </dgm:presLayoutVars>
      </dgm:prSet>
      <dgm:spPr/>
      <dgm:t>
        <a:bodyPr/>
        <a:lstStyle/>
        <a:p>
          <a:endParaRPr lang="en-GB"/>
        </a:p>
      </dgm:t>
    </dgm:pt>
    <dgm:pt modelId="{EAC203FC-7077-47DD-955A-9D5BEAA6F8C3}" type="pres">
      <dgm:prSet presAssocID="{6030EDCF-39A5-43A4-9886-0736EEEEC4DF}" presName="accent_1" presStyleCnt="0"/>
      <dgm:spPr/>
    </dgm:pt>
    <dgm:pt modelId="{20FCC21D-11AB-4525-A187-6409D99CD32A}" type="pres">
      <dgm:prSet presAssocID="{6030EDCF-39A5-43A4-9886-0736EEEEC4DF}" presName="accentRepeatNode" presStyleLbl="solidFgAcc1" presStyleIdx="0" presStyleCnt="6"/>
      <dgm:spPr/>
    </dgm:pt>
    <dgm:pt modelId="{C4696DD2-3A2A-4051-8D1E-718B2A863956}" type="pres">
      <dgm:prSet presAssocID="{31087677-570F-4107-957B-DD3802848AB8}" presName="text_2" presStyleLbl="node1" presStyleIdx="1" presStyleCnt="6">
        <dgm:presLayoutVars>
          <dgm:bulletEnabled val="1"/>
        </dgm:presLayoutVars>
      </dgm:prSet>
      <dgm:spPr/>
      <dgm:t>
        <a:bodyPr/>
        <a:lstStyle/>
        <a:p>
          <a:endParaRPr lang="en-GB"/>
        </a:p>
      </dgm:t>
    </dgm:pt>
    <dgm:pt modelId="{525A8B2B-552C-4BD7-91B8-62C85A635D9F}" type="pres">
      <dgm:prSet presAssocID="{31087677-570F-4107-957B-DD3802848AB8}" presName="accent_2" presStyleCnt="0"/>
      <dgm:spPr/>
    </dgm:pt>
    <dgm:pt modelId="{98D5D0C1-56C3-4522-A756-382AF52C5D4A}" type="pres">
      <dgm:prSet presAssocID="{31087677-570F-4107-957B-DD3802848AB8}" presName="accentRepeatNode" presStyleLbl="solidFgAcc1" presStyleIdx="1" presStyleCnt="6"/>
      <dgm:spPr/>
    </dgm:pt>
    <dgm:pt modelId="{8A3F94E4-4E88-4F5B-ADD1-912369E147E9}" type="pres">
      <dgm:prSet presAssocID="{7340E1F8-B68E-4321-82E5-7FDAA13D208B}" presName="text_3" presStyleLbl="node1" presStyleIdx="2" presStyleCnt="6">
        <dgm:presLayoutVars>
          <dgm:bulletEnabled val="1"/>
        </dgm:presLayoutVars>
      </dgm:prSet>
      <dgm:spPr/>
      <dgm:t>
        <a:bodyPr/>
        <a:lstStyle/>
        <a:p>
          <a:endParaRPr lang="en-GB"/>
        </a:p>
      </dgm:t>
    </dgm:pt>
    <dgm:pt modelId="{5976F944-AFC7-4D47-9842-D8DBB2688EFF}" type="pres">
      <dgm:prSet presAssocID="{7340E1F8-B68E-4321-82E5-7FDAA13D208B}" presName="accent_3" presStyleCnt="0"/>
      <dgm:spPr/>
    </dgm:pt>
    <dgm:pt modelId="{230C80DA-1F8F-45A5-90DD-2405D35CB295}" type="pres">
      <dgm:prSet presAssocID="{7340E1F8-B68E-4321-82E5-7FDAA13D208B}" presName="accentRepeatNode" presStyleLbl="solidFgAcc1" presStyleIdx="2" presStyleCnt="6"/>
      <dgm:spPr/>
    </dgm:pt>
    <dgm:pt modelId="{D3094154-367E-4CED-A4FF-E40925FC0940}" type="pres">
      <dgm:prSet presAssocID="{2685736B-B2AC-42C5-ABA4-F1833F036F48}" presName="text_4" presStyleLbl="node1" presStyleIdx="3" presStyleCnt="6">
        <dgm:presLayoutVars>
          <dgm:bulletEnabled val="1"/>
        </dgm:presLayoutVars>
      </dgm:prSet>
      <dgm:spPr/>
      <dgm:t>
        <a:bodyPr/>
        <a:lstStyle/>
        <a:p>
          <a:endParaRPr lang="en-GB"/>
        </a:p>
      </dgm:t>
    </dgm:pt>
    <dgm:pt modelId="{F3CE5D8B-B031-4257-8BFD-D76315EA7240}" type="pres">
      <dgm:prSet presAssocID="{2685736B-B2AC-42C5-ABA4-F1833F036F48}" presName="accent_4" presStyleCnt="0"/>
      <dgm:spPr/>
    </dgm:pt>
    <dgm:pt modelId="{A868FECD-2781-4DCF-849A-6550D041A9D6}" type="pres">
      <dgm:prSet presAssocID="{2685736B-B2AC-42C5-ABA4-F1833F036F48}" presName="accentRepeatNode" presStyleLbl="solidFgAcc1" presStyleIdx="3" presStyleCnt="6"/>
      <dgm:spPr/>
    </dgm:pt>
    <dgm:pt modelId="{CEF37B13-C8C3-49D6-8227-6CF5F38AFCBB}" type="pres">
      <dgm:prSet presAssocID="{EA201982-BA83-47C2-B362-8DC37D193678}" presName="text_5" presStyleLbl="node1" presStyleIdx="4" presStyleCnt="6">
        <dgm:presLayoutVars>
          <dgm:bulletEnabled val="1"/>
        </dgm:presLayoutVars>
      </dgm:prSet>
      <dgm:spPr/>
      <dgm:t>
        <a:bodyPr/>
        <a:lstStyle/>
        <a:p>
          <a:endParaRPr lang="en-GB"/>
        </a:p>
      </dgm:t>
    </dgm:pt>
    <dgm:pt modelId="{6FC8E658-5124-46B8-A9F6-0D4C68EC9B7F}" type="pres">
      <dgm:prSet presAssocID="{EA201982-BA83-47C2-B362-8DC37D193678}" presName="accent_5" presStyleCnt="0"/>
      <dgm:spPr/>
    </dgm:pt>
    <dgm:pt modelId="{088DC478-0195-433A-A5FD-8796DCC3EC59}" type="pres">
      <dgm:prSet presAssocID="{EA201982-BA83-47C2-B362-8DC37D193678}" presName="accentRepeatNode" presStyleLbl="solidFgAcc1" presStyleIdx="4" presStyleCnt="6"/>
      <dgm:spPr/>
    </dgm:pt>
    <dgm:pt modelId="{FE2FAD70-7B4A-4117-A004-2C9E2E68D29B}" type="pres">
      <dgm:prSet presAssocID="{338B648D-376B-4861-A072-C272A66FB982}" presName="text_6" presStyleLbl="node1" presStyleIdx="5" presStyleCnt="6">
        <dgm:presLayoutVars>
          <dgm:bulletEnabled val="1"/>
        </dgm:presLayoutVars>
      </dgm:prSet>
      <dgm:spPr/>
      <dgm:t>
        <a:bodyPr/>
        <a:lstStyle/>
        <a:p>
          <a:endParaRPr lang="en-GB"/>
        </a:p>
      </dgm:t>
    </dgm:pt>
    <dgm:pt modelId="{397EE1CD-B8AD-4557-A82B-0FB14E7DD512}" type="pres">
      <dgm:prSet presAssocID="{338B648D-376B-4861-A072-C272A66FB982}" presName="accent_6" presStyleCnt="0"/>
      <dgm:spPr/>
    </dgm:pt>
    <dgm:pt modelId="{191ACCFD-CE87-4672-8C5F-AE4A6FE9C4D6}" type="pres">
      <dgm:prSet presAssocID="{338B648D-376B-4861-A072-C272A66FB982}" presName="accentRepeatNode" presStyleLbl="solidFgAcc1" presStyleIdx="5" presStyleCnt="6"/>
      <dgm:spPr/>
    </dgm:pt>
  </dgm:ptLst>
  <dgm:cxnLst>
    <dgm:cxn modelId="{56709D52-0799-439D-8AA1-6BAB4455BE7C}" srcId="{1A86AF00-EC7C-4E4D-99DD-82721349FE25}" destId="{7340E1F8-B68E-4321-82E5-7FDAA13D208B}" srcOrd="2" destOrd="0" parTransId="{DB90A156-3FD3-48F2-A79B-ECCB1EE38C92}" sibTransId="{651C995A-9D6F-49BC-AC11-03A17E47012E}"/>
    <dgm:cxn modelId="{757A6F2D-005F-45CB-8AD2-039D2D39778B}" srcId="{1A86AF00-EC7C-4E4D-99DD-82721349FE25}" destId="{6030EDCF-39A5-43A4-9886-0736EEEEC4DF}" srcOrd="0" destOrd="0" parTransId="{531DA089-C543-4923-AB08-930EBE343FB7}" sibTransId="{E8B49310-6D2D-4DA0-86E3-B5F8CF4B523A}"/>
    <dgm:cxn modelId="{B8E0C0FB-E4B2-4DB0-AF45-2F9B6BAA7EB5}" type="presOf" srcId="{31087677-570F-4107-957B-DD3802848AB8}" destId="{C4696DD2-3A2A-4051-8D1E-718B2A863956}" srcOrd="0" destOrd="0" presId="urn:microsoft.com/office/officeart/2008/layout/VerticalCurvedList"/>
    <dgm:cxn modelId="{B644351A-2732-46FA-A234-3047D91ACD15}" type="presOf" srcId="{E8B49310-6D2D-4DA0-86E3-B5F8CF4B523A}" destId="{5977F1EA-34B1-4A46-A0A4-EEDD67AE8A48}" srcOrd="0" destOrd="0" presId="urn:microsoft.com/office/officeart/2008/layout/VerticalCurvedList"/>
    <dgm:cxn modelId="{AC042E68-E5DA-45A5-B723-D3066CFCD7D5}" type="presOf" srcId="{EA201982-BA83-47C2-B362-8DC37D193678}" destId="{CEF37B13-C8C3-49D6-8227-6CF5F38AFCBB}" srcOrd="0" destOrd="0" presId="urn:microsoft.com/office/officeart/2008/layout/VerticalCurvedList"/>
    <dgm:cxn modelId="{3F9BD2A2-CFDA-404B-B574-594D2817B09E}" srcId="{1A86AF00-EC7C-4E4D-99DD-82721349FE25}" destId="{EA201982-BA83-47C2-B362-8DC37D193678}" srcOrd="4" destOrd="0" parTransId="{14AF0754-85F4-4E29-85C1-795C1C3D2D22}" sibTransId="{2ED8FF6A-D593-456D-B682-6FCA62D3DAA5}"/>
    <dgm:cxn modelId="{CD09BFA9-E657-4302-9F1B-6373A40DF71B}" type="presOf" srcId="{6030EDCF-39A5-43A4-9886-0736EEEEC4DF}" destId="{A478842B-29FE-49C1-9E22-EF53285B3FC6}" srcOrd="0" destOrd="0" presId="urn:microsoft.com/office/officeart/2008/layout/VerticalCurvedList"/>
    <dgm:cxn modelId="{275B0524-60C3-4B20-BD5F-1CD6EEEA6DD8}" srcId="{1A86AF00-EC7C-4E4D-99DD-82721349FE25}" destId="{31087677-570F-4107-957B-DD3802848AB8}" srcOrd="1" destOrd="0" parTransId="{A046E9F6-818E-4897-887D-BFE8C9457845}" sibTransId="{0A6D2D27-ABE4-4583-9B2A-41AB893DFADB}"/>
    <dgm:cxn modelId="{6218E9F4-05AC-42D8-B067-BB7A134E4B34}" srcId="{1A86AF00-EC7C-4E4D-99DD-82721349FE25}" destId="{338B648D-376B-4861-A072-C272A66FB982}" srcOrd="5" destOrd="0" parTransId="{78292095-1F60-4973-8105-8CE7CFE9AC7D}" sibTransId="{710EA1E3-777A-43FF-9377-503B0F7224A3}"/>
    <dgm:cxn modelId="{D74D3F72-704F-4ED4-8A43-5B8345F37614}" type="presOf" srcId="{7340E1F8-B68E-4321-82E5-7FDAA13D208B}" destId="{8A3F94E4-4E88-4F5B-ADD1-912369E147E9}" srcOrd="0" destOrd="0" presId="urn:microsoft.com/office/officeart/2008/layout/VerticalCurvedList"/>
    <dgm:cxn modelId="{B376FD80-8142-49A7-B4E7-95163399AD23}" type="presOf" srcId="{1A86AF00-EC7C-4E4D-99DD-82721349FE25}" destId="{095DA6FA-CDF9-45CD-917D-B922E8E2D655}" srcOrd="0" destOrd="0" presId="urn:microsoft.com/office/officeart/2008/layout/VerticalCurvedList"/>
    <dgm:cxn modelId="{B10E2C99-EDEF-4B4E-8A50-7C6CF88F316E}" srcId="{1A86AF00-EC7C-4E4D-99DD-82721349FE25}" destId="{2685736B-B2AC-42C5-ABA4-F1833F036F48}" srcOrd="3" destOrd="0" parTransId="{F2080227-5ADE-4F14-B153-CC5724D207A2}" sibTransId="{742DF7A7-3BDE-4E1A-8CDD-6E084EC6E352}"/>
    <dgm:cxn modelId="{38CBCFDA-BA4A-4C64-9533-9DF7056AEFE5}" type="presOf" srcId="{2685736B-B2AC-42C5-ABA4-F1833F036F48}" destId="{D3094154-367E-4CED-A4FF-E40925FC0940}" srcOrd="0" destOrd="0" presId="urn:microsoft.com/office/officeart/2008/layout/VerticalCurvedList"/>
    <dgm:cxn modelId="{FDF990F0-82A4-4517-8091-4A5C3114A124}" type="presOf" srcId="{338B648D-376B-4861-A072-C272A66FB982}" destId="{FE2FAD70-7B4A-4117-A004-2C9E2E68D29B}" srcOrd="0" destOrd="0" presId="urn:microsoft.com/office/officeart/2008/layout/VerticalCurvedList"/>
    <dgm:cxn modelId="{AACD0E22-997A-43C0-85B0-5173746D530A}" type="presParOf" srcId="{095DA6FA-CDF9-45CD-917D-B922E8E2D655}" destId="{542425A4-0EC7-4583-81FA-53B660215249}" srcOrd="0" destOrd="0" presId="urn:microsoft.com/office/officeart/2008/layout/VerticalCurvedList"/>
    <dgm:cxn modelId="{1B9C960C-FC79-49BA-9943-11E6FB34B48A}" type="presParOf" srcId="{542425A4-0EC7-4583-81FA-53B660215249}" destId="{172FA211-A8C7-4EBD-9E41-61CF37E44EB1}" srcOrd="0" destOrd="0" presId="urn:microsoft.com/office/officeart/2008/layout/VerticalCurvedList"/>
    <dgm:cxn modelId="{1894E686-A159-4FDD-B975-90BE4290C1C3}" type="presParOf" srcId="{172FA211-A8C7-4EBD-9E41-61CF37E44EB1}" destId="{FDC35E51-3E32-4CD5-A6BD-194F08663F72}" srcOrd="0" destOrd="0" presId="urn:microsoft.com/office/officeart/2008/layout/VerticalCurvedList"/>
    <dgm:cxn modelId="{56C89246-9FA2-45E1-820B-41E627B4EA35}" type="presParOf" srcId="{172FA211-A8C7-4EBD-9E41-61CF37E44EB1}" destId="{5977F1EA-34B1-4A46-A0A4-EEDD67AE8A48}" srcOrd="1" destOrd="0" presId="urn:microsoft.com/office/officeart/2008/layout/VerticalCurvedList"/>
    <dgm:cxn modelId="{14647CD8-9AC1-4B99-A3F9-9DA7E66F6149}" type="presParOf" srcId="{172FA211-A8C7-4EBD-9E41-61CF37E44EB1}" destId="{D6950376-5910-4DEF-861D-DA59AB903844}" srcOrd="2" destOrd="0" presId="urn:microsoft.com/office/officeart/2008/layout/VerticalCurvedList"/>
    <dgm:cxn modelId="{A746A51E-A51E-49FF-BE4F-A555AF25CC4C}" type="presParOf" srcId="{172FA211-A8C7-4EBD-9E41-61CF37E44EB1}" destId="{307309F1-D215-4873-9C5E-8572D548EBE5}" srcOrd="3" destOrd="0" presId="urn:microsoft.com/office/officeart/2008/layout/VerticalCurvedList"/>
    <dgm:cxn modelId="{15350FED-2F61-4B8C-A4EA-30428369C973}" type="presParOf" srcId="{542425A4-0EC7-4583-81FA-53B660215249}" destId="{A478842B-29FE-49C1-9E22-EF53285B3FC6}" srcOrd="1" destOrd="0" presId="urn:microsoft.com/office/officeart/2008/layout/VerticalCurvedList"/>
    <dgm:cxn modelId="{7AF22A15-EF79-4B70-A361-379E6EC44C0F}" type="presParOf" srcId="{542425A4-0EC7-4583-81FA-53B660215249}" destId="{EAC203FC-7077-47DD-955A-9D5BEAA6F8C3}" srcOrd="2" destOrd="0" presId="urn:microsoft.com/office/officeart/2008/layout/VerticalCurvedList"/>
    <dgm:cxn modelId="{8B76A632-9B38-4483-BFE5-52DA55BE9483}" type="presParOf" srcId="{EAC203FC-7077-47DD-955A-9D5BEAA6F8C3}" destId="{20FCC21D-11AB-4525-A187-6409D99CD32A}" srcOrd="0" destOrd="0" presId="urn:microsoft.com/office/officeart/2008/layout/VerticalCurvedList"/>
    <dgm:cxn modelId="{7FE36A8E-DE15-495A-A340-38DE2B3DCA59}" type="presParOf" srcId="{542425A4-0EC7-4583-81FA-53B660215249}" destId="{C4696DD2-3A2A-4051-8D1E-718B2A863956}" srcOrd="3" destOrd="0" presId="urn:microsoft.com/office/officeart/2008/layout/VerticalCurvedList"/>
    <dgm:cxn modelId="{CCF33B5E-4EFC-47A8-BD7C-14D2851D92E1}" type="presParOf" srcId="{542425A4-0EC7-4583-81FA-53B660215249}" destId="{525A8B2B-552C-4BD7-91B8-62C85A635D9F}" srcOrd="4" destOrd="0" presId="urn:microsoft.com/office/officeart/2008/layout/VerticalCurvedList"/>
    <dgm:cxn modelId="{C81DF5C4-B512-4666-8D1A-3EEC176E52EC}" type="presParOf" srcId="{525A8B2B-552C-4BD7-91B8-62C85A635D9F}" destId="{98D5D0C1-56C3-4522-A756-382AF52C5D4A}" srcOrd="0" destOrd="0" presId="urn:microsoft.com/office/officeart/2008/layout/VerticalCurvedList"/>
    <dgm:cxn modelId="{7F4770D0-C8F4-47BF-AB1B-48BAB7110F0B}" type="presParOf" srcId="{542425A4-0EC7-4583-81FA-53B660215249}" destId="{8A3F94E4-4E88-4F5B-ADD1-912369E147E9}" srcOrd="5" destOrd="0" presId="urn:microsoft.com/office/officeart/2008/layout/VerticalCurvedList"/>
    <dgm:cxn modelId="{F050CAB5-01C4-4B95-883C-CA77F1E857E6}" type="presParOf" srcId="{542425A4-0EC7-4583-81FA-53B660215249}" destId="{5976F944-AFC7-4D47-9842-D8DBB2688EFF}" srcOrd="6" destOrd="0" presId="urn:microsoft.com/office/officeart/2008/layout/VerticalCurvedList"/>
    <dgm:cxn modelId="{B3F1DBAB-9149-49DB-AACD-F45ACB3C0CDE}" type="presParOf" srcId="{5976F944-AFC7-4D47-9842-D8DBB2688EFF}" destId="{230C80DA-1F8F-45A5-90DD-2405D35CB295}" srcOrd="0" destOrd="0" presId="urn:microsoft.com/office/officeart/2008/layout/VerticalCurvedList"/>
    <dgm:cxn modelId="{E3C8500D-8A4D-43E6-AB74-98D8831F36D6}" type="presParOf" srcId="{542425A4-0EC7-4583-81FA-53B660215249}" destId="{D3094154-367E-4CED-A4FF-E40925FC0940}" srcOrd="7" destOrd="0" presId="urn:microsoft.com/office/officeart/2008/layout/VerticalCurvedList"/>
    <dgm:cxn modelId="{2247CD37-9527-405C-8E61-E046672B22E1}" type="presParOf" srcId="{542425A4-0EC7-4583-81FA-53B660215249}" destId="{F3CE5D8B-B031-4257-8BFD-D76315EA7240}" srcOrd="8" destOrd="0" presId="urn:microsoft.com/office/officeart/2008/layout/VerticalCurvedList"/>
    <dgm:cxn modelId="{C0EE3F44-0F3F-42AD-8652-0AD7BFE43B29}" type="presParOf" srcId="{F3CE5D8B-B031-4257-8BFD-D76315EA7240}" destId="{A868FECD-2781-4DCF-849A-6550D041A9D6}" srcOrd="0" destOrd="0" presId="urn:microsoft.com/office/officeart/2008/layout/VerticalCurvedList"/>
    <dgm:cxn modelId="{4B23F5CF-5C3B-423A-BA3D-93A7341006D8}" type="presParOf" srcId="{542425A4-0EC7-4583-81FA-53B660215249}" destId="{CEF37B13-C8C3-49D6-8227-6CF5F38AFCBB}" srcOrd="9" destOrd="0" presId="urn:microsoft.com/office/officeart/2008/layout/VerticalCurvedList"/>
    <dgm:cxn modelId="{A1A2581B-A11A-45BC-A0CD-EF4E6B08C168}" type="presParOf" srcId="{542425A4-0EC7-4583-81FA-53B660215249}" destId="{6FC8E658-5124-46B8-A9F6-0D4C68EC9B7F}" srcOrd="10" destOrd="0" presId="urn:microsoft.com/office/officeart/2008/layout/VerticalCurvedList"/>
    <dgm:cxn modelId="{5F4A77A3-F986-4127-B2FF-00246CD45555}" type="presParOf" srcId="{6FC8E658-5124-46B8-A9F6-0D4C68EC9B7F}" destId="{088DC478-0195-433A-A5FD-8796DCC3EC59}" srcOrd="0" destOrd="0" presId="urn:microsoft.com/office/officeart/2008/layout/VerticalCurvedList"/>
    <dgm:cxn modelId="{FDA26F1C-8BAB-48B8-871F-E27E7988DE74}" type="presParOf" srcId="{542425A4-0EC7-4583-81FA-53B660215249}" destId="{FE2FAD70-7B4A-4117-A004-2C9E2E68D29B}" srcOrd="11" destOrd="0" presId="urn:microsoft.com/office/officeart/2008/layout/VerticalCurvedList"/>
    <dgm:cxn modelId="{860C0A07-6586-42EC-B3F6-B41EA833BD60}" type="presParOf" srcId="{542425A4-0EC7-4583-81FA-53B660215249}" destId="{397EE1CD-B8AD-4557-A82B-0FB14E7DD512}" srcOrd="12" destOrd="0" presId="urn:microsoft.com/office/officeart/2008/layout/VerticalCurvedList"/>
    <dgm:cxn modelId="{314F1AB1-0011-42B3-9161-3DA57FC5D72F}" type="presParOf" srcId="{397EE1CD-B8AD-4557-A82B-0FB14E7DD512}" destId="{191ACCFD-CE87-4672-8C5F-AE4A6FE9C4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AB5E2-DCD0-426A-ADFB-8DC2B8051ADC}" type="doc">
      <dgm:prSet loTypeId="urn:microsoft.com/office/officeart/2005/8/layout/hierarchy4" loCatId="hierarchy" qsTypeId="urn:microsoft.com/office/officeart/2005/8/quickstyle/simple5" qsCatId="simple" csTypeId="urn:microsoft.com/office/officeart/2005/8/colors/colorful5" csCatId="colorful" phldr="1"/>
      <dgm:spPr/>
      <dgm:t>
        <a:bodyPr/>
        <a:lstStyle/>
        <a:p>
          <a:endParaRPr lang="en-GB"/>
        </a:p>
      </dgm:t>
    </dgm:pt>
    <dgm:pt modelId="{6EE61D35-A22F-4E5C-BA0D-C8C277210C4C}">
      <dgm:prSet phldrT="[Text]"/>
      <dgm:spPr/>
      <dgm:t>
        <a:bodyPr/>
        <a:lstStyle/>
        <a:p>
          <a:r>
            <a:rPr lang="en-GB" dirty="0"/>
            <a:t>Specialist Advisor receives concern</a:t>
          </a:r>
        </a:p>
      </dgm:t>
    </dgm:pt>
    <dgm:pt modelId="{A0303C0D-EB3B-412F-996A-DE198217B5B5}" type="parTrans" cxnId="{ADDBED0C-C1D6-4E98-9511-4BD7997AEFEC}">
      <dgm:prSet/>
      <dgm:spPr/>
      <dgm:t>
        <a:bodyPr/>
        <a:lstStyle/>
        <a:p>
          <a:endParaRPr lang="en-GB"/>
        </a:p>
      </dgm:t>
    </dgm:pt>
    <dgm:pt modelId="{3CDBBDAD-80CE-42EE-8472-FDA15BC0BF6B}" type="sibTrans" cxnId="{ADDBED0C-C1D6-4E98-9511-4BD7997AEFEC}">
      <dgm:prSet/>
      <dgm:spPr/>
      <dgm:t>
        <a:bodyPr/>
        <a:lstStyle/>
        <a:p>
          <a:endParaRPr lang="en-GB"/>
        </a:p>
      </dgm:t>
    </dgm:pt>
    <dgm:pt modelId="{5086AB74-0376-4E86-B796-316E77AA99B2}">
      <dgm:prSet phldrT="[Text]"/>
      <dgm:spPr/>
      <dgm:t>
        <a:bodyPr/>
        <a:lstStyle/>
        <a:p>
          <a:r>
            <a:rPr lang="en-GB" dirty="0"/>
            <a:t>Concern appears to meet Section 42 criteria or Safeguarding Other</a:t>
          </a:r>
        </a:p>
      </dgm:t>
    </dgm:pt>
    <dgm:pt modelId="{58047C58-26B3-4777-9F83-29C394C744E2}" type="parTrans" cxnId="{BD56F1A6-879A-4C35-8C95-11705D83BC69}">
      <dgm:prSet/>
      <dgm:spPr/>
      <dgm:t>
        <a:bodyPr/>
        <a:lstStyle/>
        <a:p>
          <a:endParaRPr lang="en-GB"/>
        </a:p>
      </dgm:t>
    </dgm:pt>
    <dgm:pt modelId="{56C5B391-EA63-4E88-AF53-3DE6DA055059}" type="sibTrans" cxnId="{BD56F1A6-879A-4C35-8C95-11705D83BC69}">
      <dgm:prSet/>
      <dgm:spPr/>
      <dgm:t>
        <a:bodyPr/>
        <a:lstStyle/>
        <a:p>
          <a:endParaRPr lang="en-GB"/>
        </a:p>
      </dgm:t>
    </dgm:pt>
    <dgm:pt modelId="{E662DADB-292A-4136-9858-E4AD07A47E2C}">
      <dgm:prSet phldrT="[Text]" custT="1"/>
      <dgm:spPr/>
      <dgm:t>
        <a:bodyPr/>
        <a:lstStyle/>
        <a:p>
          <a:r>
            <a:rPr lang="en-GB" sz="3200" dirty="0"/>
            <a:t>Care and Support Team</a:t>
          </a:r>
        </a:p>
      </dgm:t>
    </dgm:pt>
    <dgm:pt modelId="{2B6E2A78-2781-4F5F-9FE3-995CEE2615D5}" type="parTrans" cxnId="{CE6C7974-0E2D-41DA-B708-5DE6183B51DB}">
      <dgm:prSet/>
      <dgm:spPr/>
      <dgm:t>
        <a:bodyPr/>
        <a:lstStyle/>
        <a:p>
          <a:endParaRPr lang="en-GB"/>
        </a:p>
      </dgm:t>
    </dgm:pt>
    <dgm:pt modelId="{5904168C-A036-499F-BC2C-B88EB0185733}" type="sibTrans" cxnId="{CE6C7974-0E2D-41DA-B708-5DE6183B51DB}">
      <dgm:prSet/>
      <dgm:spPr/>
      <dgm:t>
        <a:bodyPr/>
        <a:lstStyle/>
        <a:p>
          <a:endParaRPr lang="en-GB"/>
        </a:p>
      </dgm:t>
    </dgm:pt>
    <dgm:pt modelId="{5B79D1B1-7A3B-4ACF-B570-2632D8D86533}">
      <dgm:prSet phldrT="[Text]" custT="1"/>
      <dgm:spPr/>
      <dgm:t>
        <a:bodyPr/>
        <a:lstStyle/>
        <a:p>
          <a:r>
            <a:rPr lang="en-GB" sz="3200" dirty="0"/>
            <a:t>Locality Team</a:t>
          </a:r>
        </a:p>
      </dgm:t>
    </dgm:pt>
    <dgm:pt modelId="{DD889C1B-2541-404B-B100-E8BE7493F173}" type="parTrans" cxnId="{5E1F7C41-D639-4342-B90D-FB2AF01563A1}">
      <dgm:prSet/>
      <dgm:spPr/>
      <dgm:t>
        <a:bodyPr/>
        <a:lstStyle/>
        <a:p>
          <a:endParaRPr lang="en-GB"/>
        </a:p>
      </dgm:t>
    </dgm:pt>
    <dgm:pt modelId="{AAF6EADB-AE55-44BE-82D7-9120D08D836E}" type="sibTrans" cxnId="{5E1F7C41-D639-4342-B90D-FB2AF01563A1}">
      <dgm:prSet/>
      <dgm:spPr/>
      <dgm:t>
        <a:bodyPr/>
        <a:lstStyle/>
        <a:p>
          <a:endParaRPr lang="en-GB"/>
        </a:p>
      </dgm:t>
    </dgm:pt>
    <dgm:pt modelId="{F688BF3E-539E-40BF-B266-F01AFA414032}">
      <dgm:prSet phldrT="[Text]"/>
      <dgm:spPr/>
      <dgm:t>
        <a:bodyPr/>
        <a:lstStyle/>
        <a:p>
          <a:r>
            <a:rPr lang="en-GB" dirty="0"/>
            <a:t>Concern does not meet Section 42 or Safeguarding Other criteria</a:t>
          </a:r>
        </a:p>
      </dgm:t>
    </dgm:pt>
    <dgm:pt modelId="{76727757-D1F8-42A9-8A58-CB5A393F9801}" type="parTrans" cxnId="{3DF7E292-BA7D-4A97-9756-8723517E466F}">
      <dgm:prSet/>
      <dgm:spPr/>
      <dgm:t>
        <a:bodyPr/>
        <a:lstStyle/>
        <a:p>
          <a:endParaRPr lang="en-GB"/>
        </a:p>
      </dgm:t>
    </dgm:pt>
    <dgm:pt modelId="{F2DC41C0-F9F3-4AA7-88B3-F02A79F1FC20}" type="sibTrans" cxnId="{3DF7E292-BA7D-4A97-9756-8723517E466F}">
      <dgm:prSet/>
      <dgm:spPr/>
      <dgm:t>
        <a:bodyPr/>
        <a:lstStyle/>
        <a:p>
          <a:endParaRPr lang="en-GB"/>
        </a:p>
      </dgm:t>
    </dgm:pt>
    <dgm:pt modelId="{9F3D1F92-E613-4018-9D78-171B60EE38F2}">
      <dgm:prSet phldrT="[Text]"/>
      <dgm:spPr/>
      <dgm:t>
        <a:bodyPr/>
        <a:lstStyle/>
        <a:p>
          <a:r>
            <a:rPr lang="en-GB" dirty="0"/>
            <a:t>Case closed to safeguarding and passed for either a request for service, provision of information, advice and guidance, signpost to another agency or no further action</a:t>
          </a:r>
        </a:p>
      </dgm:t>
    </dgm:pt>
    <dgm:pt modelId="{C419EFEF-3BB3-4310-8C66-FD44D09E45F5}" type="parTrans" cxnId="{FC5E3CBA-DCC5-4C45-869F-AA5AF9AAEF57}">
      <dgm:prSet/>
      <dgm:spPr/>
      <dgm:t>
        <a:bodyPr/>
        <a:lstStyle/>
        <a:p>
          <a:endParaRPr lang="en-GB"/>
        </a:p>
      </dgm:t>
    </dgm:pt>
    <dgm:pt modelId="{38B4BAEC-F8DC-497D-AA16-1922FC31732A}" type="sibTrans" cxnId="{FC5E3CBA-DCC5-4C45-869F-AA5AF9AAEF57}">
      <dgm:prSet/>
      <dgm:spPr/>
      <dgm:t>
        <a:bodyPr/>
        <a:lstStyle/>
        <a:p>
          <a:endParaRPr lang="en-GB"/>
        </a:p>
      </dgm:t>
    </dgm:pt>
    <dgm:pt modelId="{24093FE3-23FD-448E-987D-F00AADFF733A}" type="pres">
      <dgm:prSet presAssocID="{316AB5E2-DCD0-426A-ADFB-8DC2B8051ADC}" presName="Name0" presStyleCnt="0">
        <dgm:presLayoutVars>
          <dgm:chPref val="1"/>
          <dgm:dir/>
          <dgm:animOne val="branch"/>
          <dgm:animLvl val="lvl"/>
          <dgm:resizeHandles/>
        </dgm:presLayoutVars>
      </dgm:prSet>
      <dgm:spPr/>
      <dgm:t>
        <a:bodyPr/>
        <a:lstStyle/>
        <a:p>
          <a:endParaRPr lang="en-GB"/>
        </a:p>
      </dgm:t>
    </dgm:pt>
    <dgm:pt modelId="{E5A30431-6679-45C7-8EDB-927821C29187}" type="pres">
      <dgm:prSet presAssocID="{6EE61D35-A22F-4E5C-BA0D-C8C277210C4C}" presName="vertOne" presStyleCnt="0"/>
      <dgm:spPr/>
    </dgm:pt>
    <dgm:pt modelId="{06904C83-C1F5-4D3C-990B-12B0E5B6DDEA}" type="pres">
      <dgm:prSet presAssocID="{6EE61D35-A22F-4E5C-BA0D-C8C277210C4C}" presName="txOne" presStyleLbl="node0" presStyleIdx="0" presStyleCnt="1">
        <dgm:presLayoutVars>
          <dgm:chPref val="3"/>
        </dgm:presLayoutVars>
      </dgm:prSet>
      <dgm:spPr/>
      <dgm:t>
        <a:bodyPr/>
        <a:lstStyle/>
        <a:p>
          <a:endParaRPr lang="en-GB"/>
        </a:p>
      </dgm:t>
    </dgm:pt>
    <dgm:pt modelId="{9B0E731A-68AE-42D7-AC67-C9EC8042D3BF}" type="pres">
      <dgm:prSet presAssocID="{6EE61D35-A22F-4E5C-BA0D-C8C277210C4C}" presName="parTransOne" presStyleCnt="0"/>
      <dgm:spPr/>
    </dgm:pt>
    <dgm:pt modelId="{D90E9267-6C0E-4579-86AC-B42E0CC064D7}" type="pres">
      <dgm:prSet presAssocID="{6EE61D35-A22F-4E5C-BA0D-C8C277210C4C}" presName="horzOne" presStyleCnt="0"/>
      <dgm:spPr/>
    </dgm:pt>
    <dgm:pt modelId="{2B54EE45-6B8E-4D8E-83C2-ED2808E0C4B1}" type="pres">
      <dgm:prSet presAssocID="{5086AB74-0376-4E86-B796-316E77AA99B2}" presName="vertTwo" presStyleCnt="0"/>
      <dgm:spPr/>
    </dgm:pt>
    <dgm:pt modelId="{3F70E6C2-2C1E-471E-8FC5-1815C2708617}" type="pres">
      <dgm:prSet presAssocID="{5086AB74-0376-4E86-B796-316E77AA99B2}" presName="txTwo" presStyleLbl="node2" presStyleIdx="0" presStyleCnt="2">
        <dgm:presLayoutVars>
          <dgm:chPref val="3"/>
        </dgm:presLayoutVars>
      </dgm:prSet>
      <dgm:spPr/>
      <dgm:t>
        <a:bodyPr/>
        <a:lstStyle/>
        <a:p>
          <a:endParaRPr lang="en-GB"/>
        </a:p>
      </dgm:t>
    </dgm:pt>
    <dgm:pt modelId="{BEB06226-1F43-4E6F-BFDC-2E251463B178}" type="pres">
      <dgm:prSet presAssocID="{5086AB74-0376-4E86-B796-316E77AA99B2}" presName="parTransTwo" presStyleCnt="0"/>
      <dgm:spPr/>
    </dgm:pt>
    <dgm:pt modelId="{9C3B9B54-E723-412E-AAB3-6956B2FCAB70}" type="pres">
      <dgm:prSet presAssocID="{5086AB74-0376-4E86-B796-316E77AA99B2}" presName="horzTwo" presStyleCnt="0"/>
      <dgm:spPr/>
    </dgm:pt>
    <dgm:pt modelId="{69ACBAD6-E9A3-4525-80B3-69069A5841D9}" type="pres">
      <dgm:prSet presAssocID="{E662DADB-292A-4136-9858-E4AD07A47E2C}" presName="vertThree" presStyleCnt="0"/>
      <dgm:spPr/>
    </dgm:pt>
    <dgm:pt modelId="{8A63405A-D23C-4EAB-88E9-1420A33A0AE7}" type="pres">
      <dgm:prSet presAssocID="{E662DADB-292A-4136-9858-E4AD07A47E2C}" presName="txThree" presStyleLbl="node3" presStyleIdx="0" presStyleCnt="3" custLinFactNeighborY="761">
        <dgm:presLayoutVars>
          <dgm:chPref val="3"/>
        </dgm:presLayoutVars>
      </dgm:prSet>
      <dgm:spPr/>
      <dgm:t>
        <a:bodyPr/>
        <a:lstStyle/>
        <a:p>
          <a:endParaRPr lang="en-GB"/>
        </a:p>
      </dgm:t>
    </dgm:pt>
    <dgm:pt modelId="{1805BD07-CF72-49CC-B272-F46A0035723C}" type="pres">
      <dgm:prSet presAssocID="{E662DADB-292A-4136-9858-E4AD07A47E2C}" presName="horzThree" presStyleCnt="0"/>
      <dgm:spPr/>
    </dgm:pt>
    <dgm:pt modelId="{BEFD6363-14D2-450F-A49A-CB1E2686073C}" type="pres">
      <dgm:prSet presAssocID="{5904168C-A036-499F-BC2C-B88EB0185733}" presName="sibSpaceThree" presStyleCnt="0"/>
      <dgm:spPr/>
    </dgm:pt>
    <dgm:pt modelId="{AD14FB44-93D8-4580-BEBC-933928D40042}" type="pres">
      <dgm:prSet presAssocID="{5B79D1B1-7A3B-4ACF-B570-2632D8D86533}" presName="vertThree" presStyleCnt="0"/>
      <dgm:spPr/>
    </dgm:pt>
    <dgm:pt modelId="{481344F0-4BD8-48B0-BC00-A024870481B3}" type="pres">
      <dgm:prSet presAssocID="{5B79D1B1-7A3B-4ACF-B570-2632D8D86533}" presName="txThree" presStyleLbl="node3" presStyleIdx="1" presStyleCnt="3">
        <dgm:presLayoutVars>
          <dgm:chPref val="3"/>
        </dgm:presLayoutVars>
      </dgm:prSet>
      <dgm:spPr/>
      <dgm:t>
        <a:bodyPr/>
        <a:lstStyle/>
        <a:p>
          <a:endParaRPr lang="en-GB"/>
        </a:p>
      </dgm:t>
    </dgm:pt>
    <dgm:pt modelId="{59D3A4F7-FB2D-4359-A2CE-6C70E7F9735A}" type="pres">
      <dgm:prSet presAssocID="{5B79D1B1-7A3B-4ACF-B570-2632D8D86533}" presName="horzThree" presStyleCnt="0"/>
      <dgm:spPr/>
    </dgm:pt>
    <dgm:pt modelId="{EABE8152-40F1-45E3-8AFA-D1D8B3CDCEAB}" type="pres">
      <dgm:prSet presAssocID="{56C5B391-EA63-4E88-AF53-3DE6DA055059}" presName="sibSpaceTwo" presStyleCnt="0"/>
      <dgm:spPr/>
    </dgm:pt>
    <dgm:pt modelId="{5329C63F-F052-48DE-8A8C-4489AD21D99E}" type="pres">
      <dgm:prSet presAssocID="{F688BF3E-539E-40BF-B266-F01AFA414032}" presName="vertTwo" presStyleCnt="0"/>
      <dgm:spPr/>
    </dgm:pt>
    <dgm:pt modelId="{9C90196B-5A15-4884-B5CE-F15AB40B02EA}" type="pres">
      <dgm:prSet presAssocID="{F688BF3E-539E-40BF-B266-F01AFA414032}" presName="txTwo" presStyleLbl="node2" presStyleIdx="1" presStyleCnt="2">
        <dgm:presLayoutVars>
          <dgm:chPref val="3"/>
        </dgm:presLayoutVars>
      </dgm:prSet>
      <dgm:spPr/>
      <dgm:t>
        <a:bodyPr/>
        <a:lstStyle/>
        <a:p>
          <a:endParaRPr lang="en-GB"/>
        </a:p>
      </dgm:t>
    </dgm:pt>
    <dgm:pt modelId="{1115DCB4-61FD-4C92-93A8-5DEE28A84D42}" type="pres">
      <dgm:prSet presAssocID="{F688BF3E-539E-40BF-B266-F01AFA414032}" presName="parTransTwo" presStyleCnt="0"/>
      <dgm:spPr/>
    </dgm:pt>
    <dgm:pt modelId="{E69A6748-BA09-49AF-AD7D-12459C5437A8}" type="pres">
      <dgm:prSet presAssocID="{F688BF3E-539E-40BF-B266-F01AFA414032}" presName="horzTwo" presStyleCnt="0"/>
      <dgm:spPr/>
    </dgm:pt>
    <dgm:pt modelId="{D792C44D-F420-4731-B9D2-FB8089A50326}" type="pres">
      <dgm:prSet presAssocID="{9F3D1F92-E613-4018-9D78-171B60EE38F2}" presName="vertThree" presStyleCnt="0"/>
      <dgm:spPr/>
    </dgm:pt>
    <dgm:pt modelId="{73DB8299-198A-41E9-AAB9-D582319C0140}" type="pres">
      <dgm:prSet presAssocID="{9F3D1F92-E613-4018-9D78-171B60EE38F2}" presName="txThree" presStyleLbl="node3" presStyleIdx="2" presStyleCnt="3">
        <dgm:presLayoutVars>
          <dgm:chPref val="3"/>
        </dgm:presLayoutVars>
      </dgm:prSet>
      <dgm:spPr/>
      <dgm:t>
        <a:bodyPr/>
        <a:lstStyle/>
        <a:p>
          <a:endParaRPr lang="en-GB"/>
        </a:p>
      </dgm:t>
    </dgm:pt>
    <dgm:pt modelId="{D7F9910C-998C-40FC-A4B0-82638748D45F}" type="pres">
      <dgm:prSet presAssocID="{9F3D1F92-E613-4018-9D78-171B60EE38F2}" presName="horzThree" presStyleCnt="0"/>
      <dgm:spPr/>
    </dgm:pt>
  </dgm:ptLst>
  <dgm:cxnLst>
    <dgm:cxn modelId="{5E1F7C41-D639-4342-B90D-FB2AF01563A1}" srcId="{5086AB74-0376-4E86-B796-316E77AA99B2}" destId="{5B79D1B1-7A3B-4ACF-B570-2632D8D86533}" srcOrd="1" destOrd="0" parTransId="{DD889C1B-2541-404B-B100-E8BE7493F173}" sibTransId="{AAF6EADB-AE55-44BE-82D7-9120D08D836E}"/>
    <dgm:cxn modelId="{FC5E3CBA-DCC5-4C45-869F-AA5AF9AAEF57}" srcId="{F688BF3E-539E-40BF-B266-F01AFA414032}" destId="{9F3D1F92-E613-4018-9D78-171B60EE38F2}" srcOrd="0" destOrd="0" parTransId="{C419EFEF-3BB3-4310-8C66-FD44D09E45F5}" sibTransId="{38B4BAEC-F8DC-497D-AA16-1922FC31732A}"/>
    <dgm:cxn modelId="{CD6205F4-DA96-48A9-96EB-8B2FBF5E2CE4}" type="presOf" srcId="{E662DADB-292A-4136-9858-E4AD07A47E2C}" destId="{8A63405A-D23C-4EAB-88E9-1420A33A0AE7}" srcOrd="0" destOrd="0" presId="urn:microsoft.com/office/officeart/2005/8/layout/hierarchy4"/>
    <dgm:cxn modelId="{ADDBED0C-C1D6-4E98-9511-4BD7997AEFEC}" srcId="{316AB5E2-DCD0-426A-ADFB-8DC2B8051ADC}" destId="{6EE61D35-A22F-4E5C-BA0D-C8C277210C4C}" srcOrd="0" destOrd="0" parTransId="{A0303C0D-EB3B-412F-996A-DE198217B5B5}" sibTransId="{3CDBBDAD-80CE-42EE-8472-FDA15BC0BF6B}"/>
    <dgm:cxn modelId="{BD56F1A6-879A-4C35-8C95-11705D83BC69}" srcId="{6EE61D35-A22F-4E5C-BA0D-C8C277210C4C}" destId="{5086AB74-0376-4E86-B796-316E77AA99B2}" srcOrd="0" destOrd="0" parTransId="{58047C58-26B3-4777-9F83-29C394C744E2}" sibTransId="{56C5B391-EA63-4E88-AF53-3DE6DA055059}"/>
    <dgm:cxn modelId="{3DF7E292-BA7D-4A97-9756-8723517E466F}" srcId="{6EE61D35-A22F-4E5C-BA0D-C8C277210C4C}" destId="{F688BF3E-539E-40BF-B266-F01AFA414032}" srcOrd="1" destOrd="0" parTransId="{76727757-D1F8-42A9-8A58-CB5A393F9801}" sibTransId="{F2DC41C0-F9F3-4AA7-88B3-F02A79F1FC20}"/>
    <dgm:cxn modelId="{A88CB636-990D-4FE8-ABB0-6D80D7951CE7}" type="presOf" srcId="{9F3D1F92-E613-4018-9D78-171B60EE38F2}" destId="{73DB8299-198A-41E9-AAB9-D582319C0140}" srcOrd="0" destOrd="0" presId="urn:microsoft.com/office/officeart/2005/8/layout/hierarchy4"/>
    <dgm:cxn modelId="{C6FC5EBF-6B34-4149-B0B6-0B6C37520414}" type="presOf" srcId="{6EE61D35-A22F-4E5C-BA0D-C8C277210C4C}" destId="{06904C83-C1F5-4D3C-990B-12B0E5B6DDEA}" srcOrd="0" destOrd="0" presId="urn:microsoft.com/office/officeart/2005/8/layout/hierarchy4"/>
    <dgm:cxn modelId="{360DE2D8-C554-414C-8121-423D874E1C3B}" type="presOf" srcId="{316AB5E2-DCD0-426A-ADFB-8DC2B8051ADC}" destId="{24093FE3-23FD-448E-987D-F00AADFF733A}" srcOrd="0" destOrd="0" presId="urn:microsoft.com/office/officeart/2005/8/layout/hierarchy4"/>
    <dgm:cxn modelId="{CE6C7974-0E2D-41DA-B708-5DE6183B51DB}" srcId="{5086AB74-0376-4E86-B796-316E77AA99B2}" destId="{E662DADB-292A-4136-9858-E4AD07A47E2C}" srcOrd="0" destOrd="0" parTransId="{2B6E2A78-2781-4F5F-9FE3-995CEE2615D5}" sibTransId="{5904168C-A036-499F-BC2C-B88EB0185733}"/>
    <dgm:cxn modelId="{44C7A03C-2503-4014-A5CC-EE835F70274D}" type="presOf" srcId="{5B79D1B1-7A3B-4ACF-B570-2632D8D86533}" destId="{481344F0-4BD8-48B0-BC00-A024870481B3}" srcOrd="0" destOrd="0" presId="urn:microsoft.com/office/officeart/2005/8/layout/hierarchy4"/>
    <dgm:cxn modelId="{5539C191-CCE4-4724-A2D8-D387E661833A}" type="presOf" srcId="{5086AB74-0376-4E86-B796-316E77AA99B2}" destId="{3F70E6C2-2C1E-471E-8FC5-1815C2708617}" srcOrd="0" destOrd="0" presId="urn:microsoft.com/office/officeart/2005/8/layout/hierarchy4"/>
    <dgm:cxn modelId="{EC87FF88-4265-49ED-A8FE-D2CE24C931DD}" type="presOf" srcId="{F688BF3E-539E-40BF-B266-F01AFA414032}" destId="{9C90196B-5A15-4884-B5CE-F15AB40B02EA}" srcOrd="0" destOrd="0" presId="urn:microsoft.com/office/officeart/2005/8/layout/hierarchy4"/>
    <dgm:cxn modelId="{C4CA9A1B-2DAF-46F2-AF9F-4EFAC730C191}" type="presParOf" srcId="{24093FE3-23FD-448E-987D-F00AADFF733A}" destId="{E5A30431-6679-45C7-8EDB-927821C29187}" srcOrd="0" destOrd="0" presId="urn:microsoft.com/office/officeart/2005/8/layout/hierarchy4"/>
    <dgm:cxn modelId="{19B17947-8B3B-45CB-8FF9-C7D99529C0C1}" type="presParOf" srcId="{E5A30431-6679-45C7-8EDB-927821C29187}" destId="{06904C83-C1F5-4D3C-990B-12B0E5B6DDEA}" srcOrd="0" destOrd="0" presId="urn:microsoft.com/office/officeart/2005/8/layout/hierarchy4"/>
    <dgm:cxn modelId="{88924615-3738-45F5-9A17-C23B3EEB1322}" type="presParOf" srcId="{E5A30431-6679-45C7-8EDB-927821C29187}" destId="{9B0E731A-68AE-42D7-AC67-C9EC8042D3BF}" srcOrd="1" destOrd="0" presId="urn:microsoft.com/office/officeart/2005/8/layout/hierarchy4"/>
    <dgm:cxn modelId="{59A38638-20F1-4302-AB7F-3D8A41357C9F}" type="presParOf" srcId="{E5A30431-6679-45C7-8EDB-927821C29187}" destId="{D90E9267-6C0E-4579-86AC-B42E0CC064D7}" srcOrd="2" destOrd="0" presId="urn:microsoft.com/office/officeart/2005/8/layout/hierarchy4"/>
    <dgm:cxn modelId="{7AA53871-A019-4E3C-878C-3A36A806F959}" type="presParOf" srcId="{D90E9267-6C0E-4579-86AC-B42E0CC064D7}" destId="{2B54EE45-6B8E-4D8E-83C2-ED2808E0C4B1}" srcOrd="0" destOrd="0" presId="urn:microsoft.com/office/officeart/2005/8/layout/hierarchy4"/>
    <dgm:cxn modelId="{CBBD7D1F-74A4-4547-A6EE-2608B94E1677}" type="presParOf" srcId="{2B54EE45-6B8E-4D8E-83C2-ED2808E0C4B1}" destId="{3F70E6C2-2C1E-471E-8FC5-1815C2708617}" srcOrd="0" destOrd="0" presId="urn:microsoft.com/office/officeart/2005/8/layout/hierarchy4"/>
    <dgm:cxn modelId="{7910BAA3-D533-4F2B-AF68-EB15F5333A2F}" type="presParOf" srcId="{2B54EE45-6B8E-4D8E-83C2-ED2808E0C4B1}" destId="{BEB06226-1F43-4E6F-BFDC-2E251463B178}" srcOrd="1" destOrd="0" presId="urn:microsoft.com/office/officeart/2005/8/layout/hierarchy4"/>
    <dgm:cxn modelId="{1FEE5131-B812-4F93-B5E8-57871DA66A8F}" type="presParOf" srcId="{2B54EE45-6B8E-4D8E-83C2-ED2808E0C4B1}" destId="{9C3B9B54-E723-412E-AAB3-6956B2FCAB70}" srcOrd="2" destOrd="0" presId="urn:microsoft.com/office/officeart/2005/8/layout/hierarchy4"/>
    <dgm:cxn modelId="{0EED3B84-9A19-4829-AD26-DCB59C3E80EE}" type="presParOf" srcId="{9C3B9B54-E723-412E-AAB3-6956B2FCAB70}" destId="{69ACBAD6-E9A3-4525-80B3-69069A5841D9}" srcOrd="0" destOrd="0" presId="urn:microsoft.com/office/officeart/2005/8/layout/hierarchy4"/>
    <dgm:cxn modelId="{1136A776-41F4-448D-AF03-936467F9677B}" type="presParOf" srcId="{69ACBAD6-E9A3-4525-80B3-69069A5841D9}" destId="{8A63405A-D23C-4EAB-88E9-1420A33A0AE7}" srcOrd="0" destOrd="0" presId="urn:microsoft.com/office/officeart/2005/8/layout/hierarchy4"/>
    <dgm:cxn modelId="{3B5D8699-F5AB-4446-AEB9-555E5DA3EC6E}" type="presParOf" srcId="{69ACBAD6-E9A3-4525-80B3-69069A5841D9}" destId="{1805BD07-CF72-49CC-B272-F46A0035723C}" srcOrd="1" destOrd="0" presId="urn:microsoft.com/office/officeart/2005/8/layout/hierarchy4"/>
    <dgm:cxn modelId="{A3C64120-06DB-474F-9AF2-B072AF9B8EB0}" type="presParOf" srcId="{9C3B9B54-E723-412E-AAB3-6956B2FCAB70}" destId="{BEFD6363-14D2-450F-A49A-CB1E2686073C}" srcOrd="1" destOrd="0" presId="urn:microsoft.com/office/officeart/2005/8/layout/hierarchy4"/>
    <dgm:cxn modelId="{3DB772E1-B407-4315-81CE-4AC0A2239CD6}" type="presParOf" srcId="{9C3B9B54-E723-412E-AAB3-6956B2FCAB70}" destId="{AD14FB44-93D8-4580-BEBC-933928D40042}" srcOrd="2" destOrd="0" presId="urn:microsoft.com/office/officeart/2005/8/layout/hierarchy4"/>
    <dgm:cxn modelId="{2992B949-A7B4-4263-8320-4FB32FE21178}" type="presParOf" srcId="{AD14FB44-93D8-4580-BEBC-933928D40042}" destId="{481344F0-4BD8-48B0-BC00-A024870481B3}" srcOrd="0" destOrd="0" presId="urn:microsoft.com/office/officeart/2005/8/layout/hierarchy4"/>
    <dgm:cxn modelId="{1915E2D4-2CFA-4179-95B0-F2DE5C91BB3C}" type="presParOf" srcId="{AD14FB44-93D8-4580-BEBC-933928D40042}" destId="{59D3A4F7-FB2D-4359-A2CE-6C70E7F9735A}" srcOrd="1" destOrd="0" presId="urn:microsoft.com/office/officeart/2005/8/layout/hierarchy4"/>
    <dgm:cxn modelId="{AC06D2C4-9AB6-4F60-A278-9501820AE841}" type="presParOf" srcId="{D90E9267-6C0E-4579-86AC-B42E0CC064D7}" destId="{EABE8152-40F1-45E3-8AFA-D1D8B3CDCEAB}" srcOrd="1" destOrd="0" presId="urn:microsoft.com/office/officeart/2005/8/layout/hierarchy4"/>
    <dgm:cxn modelId="{BC9B2D28-FE18-4C8C-BEBE-2846E5C37F37}" type="presParOf" srcId="{D90E9267-6C0E-4579-86AC-B42E0CC064D7}" destId="{5329C63F-F052-48DE-8A8C-4489AD21D99E}" srcOrd="2" destOrd="0" presId="urn:microsoft.com/office/officeart/2005/8/layout/hierarchy4"/>
    <dgm:cxn modelId="{2350BD31-7C63-4769-976C-8948829E5A35}" type="presParOf" srcId="{5329C63F-F052-48DE-8A8C-4489AD21D99E}" destId="{9C90196B-5A15-4884-B5CE-F15AB40B02EA}" srcOrd="0" destOrd="0" presId="urn:microsoft.com/office/officeart/2005/8/layout/hierarchy4"/>
    <dgm:cxn modelId="{23BC1F14-AD48-44AF-A18E-F1BFF81FE9C4}" type="presParOf" srcId="{5329C63F-F052-48DE-8A8C-4489AD21D99E}" destId="{1115DCB4-61FD-4C92-93A8-5DEE28A84D42}" srcOrd="1" destOrd="0" presId="urn:microsoft.com/office/officeart/2005/8/layout/hierarchy4"/>
    <dgm:cxn modelId="{15F62733-402B-4CE4-B73F-6D78DA16B148}" type="presParOf" srcId="{5329C63F-F052-48DE-8A8C-4489AD21D99E}" destId="{E69A6748-BA09-49AF-AD7D-12459C5437A8}" srcOrd="2" destOrd="0" presId="urn:microsoft.com/office/officeart/2005/8/layout/hierarchy4"/>
    <dgm:cxn modelId="{B1017427-53D2-4DD6-B04F-D714F7031FB4}" type="presParOf" srcId="{E69A6748-BA09-49AF-AD7D-12459C5437A8}" destId="{D792C44D-F420-4731-B9D2-FB8089A50326}" srcOrd="0" destOrd="0" presId="urn:microsoft.com/office/officeart/2005/8/layout/hierarchy4"/>
    <dgm:cxn modelId="{DEC4E85F-9933-4968-B977-D4F477BF9A2E}" type="presParOf" srcId="{D792C44D-F420-4731-B9D2-FB8089A50326}" destId="{73DB8299-198A-41E9-AAB9-D582319C0140}" srcOrd="0" destOrd="0" presId="urn:microsoft.com/office/officeart/2005/8/layout/hierarchy4"/>
    <dgm:cxn modelId="{B2DD53BA-B061-45D7-8E62-6DA1D4374E82}" type="presParOf" srcId="{D792C44D-F420-4731-B9D2-FB8089A50326}" destId="{D7F9910C-998C-40FC-A4B0-82638748D45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7F67E7-1CBB-409D-875A-9C338C757F13}"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lang="en-GB"/>
        </a:p>
      </dgm:t>
    </dgm:pt>
    <dgm:pt modelId="{6D4D6918-DE30-4FC8-8FCD-133FA5466C0D}">
      <dgm:prSet phldrT="[Text]" custT="1"/>
      <dgm:spPr/>
      <dgm:t>
        <a:bodyPr/>
        <a:lstStyle/>
        <a:p>
          <a:r>
            <a:rPr lang="en-GB" sz="1200" dirty="0"/>
            <a:t>Concern received in locality team</a:t>
          </a:r>
        </a:p>
      </dgm:t>
    </dgm:pt>
    <dgm:pt modelId="{A34F1017-4E7B-4B12-AD35-42B80F95FB89}" type="parTrans" cxnId="{9F1CDCA7-65F4-4B82-90B4-29B2E60EBA65}">
      <dgm:prSet/>
      <dgm:spPr/>
      <dgm:t>
        <a:bodyPr/>
        <a:lstStyle/>
        <a:p>
          <a:endParaRPr lang="en-GB" sz="1200"/>
        </a:p>
      </dgm:t>
    </dgm:pt>
    <dgm:pt modelId="{FD01DE45-D20B-46CD-948D-D13801FCDD5C}" type="sibTrans" cxnId="{9F1CDCA7-65F4-4B82-90B4-29B2E60EBA65}">
      <dgm:prSet/>
      <dgm:spPr/>
      <dgm:t>
        <a:bodyPr/>
        <a:lstStyle/>
        <a:p>
          <a:endParaRPr lang="en-GB" sz="1200"/>
        </a:p>
      </dgm:t>
    </dgm:pt>
    <dgm:pt modelId="{60AC8466-312F-410A-8203-47B75CC6EB8D}">
      <dgm:prSet phldrT="[Text]" custT="1"/>
      <dgm:spPr/>
      <dgm:t>
        <a:bodyPr/>
        <a:lstStyle/>
        <a:p>
          <a:r>
            <a:rPr lang="en-GB" sz="1200" dirty="0"/>
            <a:t>Safeguarding Coordinator assigns to Enquiry Officer</a:t>
          </a:r>
        </a:p>
      </dgm:t>
    </dgm:pt>
    <dgm:pt modelId="{A18518A8-ADF9-4649-83DB-AC3B249027B6}" type="parTrans" cxnId="{EE677654-8321-4C9E-B07D-32079B23EA9C}">
      <dgm:prSet/>
      <dgm:spPr/>
      <dgm:t>
        <a:bodyPr/>
        <a:lstStyle/>
        <a:p>
          <a:endParaRPr lang="en-GB" sz="1200"/>
        </a:p>
      </dgm:t>
    </dgm:pt>
    <dgm:pt modelId="{E6D75E6D-A819-47EB-B36D-7126CA23D5EA}" type="sibTrans" cxnId="{EE677654-8321-4C9E-B07D-32079B23EA9C}">
      <dgm:prSet/>
      <dgm:spPr/>
      <dgm:t>
        <a:bodyPr/>
        <a:lstStyle/>
        <a:p>
          <a:endParaRPr lang="en-GB" sz="1200"/>
        </a:p>
      </dgm:t>
    </dgm:pt>
    <dgm:pt modelId="{67A971CD-E292-4937-A9E5-0CA15F82B756}">
      <dgm:prSet phldrT="[Text]" custT="1"/>
      <dgm:spPr/>
      <dgm:t>
        <a:bodyPr/>
        <a:lstStyle/>
        <a:p>
          <a:r>
            <a:rPr lang="en-GB" sz="1200" dirty="0" smtClean="0"/>
            <a:t>Enquiry Officer </a:t>
          </a:r>
          <a:r>
            <a:rPr lang="en-GB" sz="1200" dirty="0"/>
            <a:t>gathers information and speaks to the adult at risk and/or their </a:t>
          </a:r>
          <a:r>
            <a:rPr lang="en-GB" sz="1200" dirty="0" smtClean="0"/>
            <a:t>representative/advocate</a:t>
          </a:r>
          <a:endParaRPr lang="en-GB" sz="1200" dirty="0"/>
        </a:p>
      </dgm:t>
    </dgm:pt>
    <dgm:pt modelId="{8295850A-7722-4C3B-B7FF-9F99D55FCC36}" type="parTrans" cxnId="{FA4D5543-C0B9-4FE8-8234-2B1714F1659B}">
      <dgm:prSet/>
      <dgm:spPr/>
      <dgm:t>
        <a:bodyPr/>
        <a:lstStyle/>
        <a:p>
          <a:endParaRPr lang="en-GB" sz="1200"/>
        </a:p>
      </dgm:t>
    </dgm:pt>
    <dgm:pt modelId="{18BB036B-9621-4468-A55E-F3E2C904871D}" type="sibTrans" cxnId="{FA4D5543-C0B9-4FE8-8234-2B1714F1659B}">
      <dgm:prSet/>
      <dgm:spPr/>
      <dgm:t>
        <a:bodyPr/>
        <a:lstStyle/>
        <a:p>
          <a:endParaRPr lang="en-GB" sz="1200"/>
        </a:p>
      </dgm:t>
    </dgm:pt>
    <dgm:pt modelId="{28B8713D-E04C-4797-9F8A-54AD4E23847E}">
      <dgm:prSet phldrT="[Text]" custT="1"/>
      <dgm:spPr/>
      <dgm:t>
        <a:bodyPr/>
        <a:lstStyle/>
        <a:p>
          <a:r>
            <a:rPr lang="en-GB" sz="1200" dirty="0"/>
            <a:t>Enquiry Officer finalises information gathering and makes </a:t>
          </a:r>
          <a:r>
            <a:rPr lang="en-GB" sz="1200" dirty="0" smtClean="0"/>
            <a:t>recommendations</a:t>
          </a:r>
          <a:endParaRPr lang="en-GB" sz="1200" dirty="0"/>
        </a:p>
      </dgm:t>
    </dgm:pt>
    <dgm:pt modelId="{DD8253C9-7DDC-42E0-B55A-B13061C68EB8}" type="parTrans" cxnId="{832F4A72-A363-4A35-96FB-B559CC1E3F3D}">
      <dgm:prSet/>
      <dgm:spPr/>
      <dgm:t>
        <a:bodyPr/>
        <a:lstStyle/>
        <a:p>
          <a:endParaRPr lang="en-GB" sz="1200"/>
        </a:p>
      </dgm:t>
    </dgm:pt>
    <dgm:pt modelId="{63B78138-7E7D-4836-999F-3817DE195FDA}" type="sibTrans" cxnId="{832F4A72-A363-4A35-96FB-B559CC1E3F3D}">
      <dgm:prSet/>
      <dgm:spPr/>
      <dgm:t>
        <a:bodyPr/>
        <a:lstStyle/>
        <a:p>
          <a:endParaRPr lang="en-GB" sz="1200"/>
        </a:p>
      </dgm:t>
    </dgm:pt>
    <dgm:pt modelId="{C71A8E01-6B58-47C4-959B-AC124987E23F}">
      <dgm:prSet phldrT="[Text]" custT="1"/>
      <dgm:spPr/>
      <dgm:t>
        <a:bodyPr/>
        <a:lstStyle/>
        <a:p>
          <a:r>
            <a:rPr lang="en-GB" sz="1200" dirty="0"/>
            <a:t>Recommendations agreed by the Safeguarding Coordinator</a:t>
          </a:r>
        </a:p>
      </dgm:t>
    </dgm:pt>
    <dgm:pt modelId="{389CD3EE-B6A6-4299-B5B5-AC7E1453BE69}" type="parTrans" cxnId="{C70FFDAF-AE1E-4DA6-8952-0D2B041EF087}">
      <dgm:prSet/>
      <dgm:spPr/>
      <dgm:t>
        <a:bodyPr/>
        <a:lstStyle/>
        <a:p>
          <a:endParaRPr lang="en-GB" sz="1200"/>
        </a:p>
      </dgm:t>
    </dgm:pt>
    <dgm:pt modelId="{2257A925-9A25-497A-8BED-BE4FF298D0A0}" type="sibTrans" cxnId="{C70FFDAF-AE1E-4DA6-8952-0D2B041EF087}">
      <dgm:prSet/>
      <dgm:spPr/>
      <dgm:t>
        <a:bodyPr/>
        <a:lstStyle/>
        <a:p>
          <a:endParaRPr lang="en-GB" sz="1200"/>
        </a:p>
      </dgm:t>
    </dgm:pt>
    <dgm:pt modelId="{7DABCB96-7F42-48D5-AAEE-1AF7DBB09DE5}">
      <dgm:prSet phldrT="[Text]" custT="1"/>
      <dgm:spPr/>
      <dgm:t>
        <a:bodyPr/>
        <a:lstStyle/>
        <a:p>
          <a:r>
            <a:rPr lang="en-GB" sz="1200" dirty="0"/>
            <a:t>Exit Safeguarding</a:t>
          </a:r>
        </a:p>
      </dgm:t>
    </dgm:pt>
    <dgm:pt modelId="{6B0C5AC1-19A4-49CD-826E-4404F999D016}" type="parTrans" cxnId="{E592A520-9583-4122-B87F-C6B5FBF0AC39}">
      <dgm:prSet/>
      <dgm:spPr/>
      <dgm:t>
        <a:bodyPr/>
        <a:lstStyle/>
        <a:p>
          <a:endParaRPr lang="en-GB" sz="1200"/>
        </a:p>
      </dgm:t>
    </dgm:pt>
    <dgm:pt modelId="{B5E27FD6-B5F6-4771-932D-8368F52112EF}" type="sibTrans" cxnId="{E592A520-9583-4122-B87F-C6B5FBF0AC39}">
      <dgm:prSet/>
      <dgm:spPr/>
      <dgm:t>
        <a:bodyPr/>
        <a:lstStyle/>
        <a:p>
          <a:endParaRPr lang="en-GB" sz="1200"/>
        </a:p>
      </dgm:t>
    </dgm:pt>
    <dgm:pt modelId="{A9E63C54-C984-48C2-B3FA-0922F6D31834}">
      <dgm:prSet phldrT="[Text]" custT="1"/>
      <dgm:spPr/>
      <dgm:t>
        <a:bodyPr/>
        <a:lstStyle/>
        <a:p>
          <a:r>
            <a:rPr lang="en-GB" sz="1200" dirty="0"/>
            <a:t>Planning Discussion</a:t>
          </a:r>
        </a:p>
      </dgm:t>
    </dgm:pt>
    <dgm:pt modelId="{86598DAF-AF73-4E7E-B127-00BAE095A981}" type="parTrans" cxnId="{89732951-3CC3-4437-A7BC-0B44B51E2D4C}">
      <dgm:prSet/>
      <dgm:spPr/>
      <dgm:t>
        <a:bodyPr/>
        <a:lstStyle/>
        <a:p>
          <a:endParaRPr lang="en-GB" sz="1200"/>
        </a:p>
      </dgm:t>
    </dgm:pt>
    <dgm:pt modelId="{446093D8-0613-4FE1-B4E5-A6B40FDDE9C0}" type="sibTrans" cxnId="{89732951-3CC3-4437-A7BC-0B44B51E2D4C}">
      <dgm:prSet/>
      <dgm:spPr/>
      <dgm:t>
        <a:bodyPr/>
        <a:lstStyle/>
        <a:p>
          <a:endParaRPr lang="en-GB" sz="1200"/>
        </a:p>
      </dgm:t>
    </dgm:pt>
    <dgm:pt modelId="{681AE0D4-BF1B-4BE2-88B6-B851573E7060}">
      <dgm:prSet phldrT="[Text]" custT="1"/>
      <dgm:spPr/>
      <dgm:t>
        <a:bodyPr/>
        <a:lstStyle/>
        <a:p>
          <a:r>
            <a:rPr lang="en-GB" sz="1200" dirty="0"/>
            <a:t>Planning Meeting</a:t>
          </a:r>
        </a:p>
      </dgm:t>
    </dgm:pt>
    <dgm:pt modelId="{E8FF9086-AB6C-4894-AD46-0349E261E843}" type="parTrans" cxnId="{18DC9607-5F1C-4E2A-8042-3E96A019EBF3}">
      <dgm:prSet/>
      <dgm:spPr/>
      <dgm:t>
        <a:bodyPr/>
        <a:lstStyle/>
        <a:p>
          <a:endParaRPr lang="en-GB" sz="1200"/>
        </a:p>
      </dgm:t>
    </dgm:pt>
    <dgm:pt modelId="{99292641-B1E0-4910-973D-347E32A484ED}" type="sibTrans" cxnId="{18DC9607-5F1C-4E2A-8042-3E96A019EBF3}">
      <dgm:prSet/>
      <dgm:spPr/>
      <dgm:t>
        <a:bodyPr/>
        <a:lstStyle/>
        <a:p>
          <a:endParaRPr lang="en-GB" sz="1200"/>
        </a:p>
      </dgm:t>
    </dgm:pt>
    <dgm:pt modelId="{4A7C34A5-0E60-4684-92C9-B31B1C57C142}" type="pres">
      <dgm:prSet presAssocID="{667F67E7-1CBB-409D-875A-9C338C757F13}" presName="mainComposite" presStyleCnt="0">
        <dgm:presLayoutVars>
          <dgm:chPref val="1"/>
          <dgm:dir/>
          <dgm:animOne val="branch"/>
          <dgm:animLvl val="lvl"/>
          <dgm:resizeHandles val="exact"/>
        </dgm:presLayoutVars>
      </dgm:prSet>
      <dgm:spPr/>
      <dgm:t>
        <a:bodyPr/>
        <a:lstStyle/>
        <a:p>
          <a:endParaRPr lang="en-GB"/>
        </a:p>
      </dgm:t>
    </dgm:pt>
    <dgm:pt modelId="{EE4CBA17-8598-4617-BC50-1F512840C736}" type="pres">
      <dgm:prSet presAssocID="{667F67E7-1CBB-409D-875A-9C338C757F13}" presName="hierFlow" presStyleCnt="0"/>
      <dgm:spPr/>
    </dgm:pt>
    <dgm:pt modelId="{0000F10F-25E0-4EF3-A603-E11E290B6ADB}" type="pres">
      <dgm:prSet presAssocID="{667F67E7-1CBB-409D-875A-9C338C757F13}" presName="hierChild1" presStyleCnt="0">
        <dgm:presLayoutVars>
          <dgm:chPref val="1"/>
          <dgm:animOne val="branch"/>
          <dgm:animLvl val="lvl"/>
        </dgm:presLayoutVars>
      </dgm:prSet>
      <dgm:spPr/>
    </dgm:pt>
    <dgm:pt modelId="{344001D8-ABA4-43DD-8F2C-7CAC38BF229E}" type="pres">
      <dgm:prSet presAssocID="{6D4D6918-DE30-4FC8-8FCD-133FA5466C0D}" presName="Name14" presStyleCnt="0"/>
      <dgm:spPr/>
    </dgm:pt>
    <dgm:pt modelId="{26CF0392-7528-4C26-8006-662FCC1CBB5B}" type="pres">
      <dgm:prSet presAssocID="{6D4D6918-DE30-4FC8-8FCD-133FA5466C0D}" presName="level1Shape" presStyleLbl="node0" presStyleIdx="0" presStyleCnt="1">
        <dgm:presLayoutVars>
          <dgm:chPref val="3"/>
        </dgm:presLayoutVars>
      </dgm:prSet>
      <dgm:spPr/>
      <dgm:t>
        <a:bodyPr/>
        <a:lstStyle/>
        <a:p>
          <a:endParaRPr lang="en-GB"/>
        </a:p>
      </dgm:t>
    </dgm:pt>
    <dgm:pt modelId="{488A513B-BA1D-4B70-AA98-672EE3D52325}" type="pres">
      <dgm:prSet presAssocID="{6D4D6918-DE30-4FC8-8FCD-133FA5466C0D}" presName="hierChild2" presStyleCnt="0"/>
      <dgm:spPr/>
    </dgm:pt>
    <dgm:pt modelId="{BAD5CBDB-6BB4-4F00-8655-5B106B17B5EC}" type="pres">
      <dgm:prSet presAssocID="{A18518A8-ADF9-4649-83DB-AC3B249027B6}" presName="Name19" presStyleLbl="parChTrans1D2" presStyleIdx="0" presStyleCnt="1"/>
      <dgm:spPr/>
      <dgm:t>
        <a:bodyPr/>
        <a:lstStyle/>
        <a:p>
          <a:endParaRPr lang="en-GB"/>
        </a:p>
      </dgm:t>
    </dgm:pt>
    <dgm:pt modelId="{3527AB4F-CA39-4935-80BB-895683D52CB2}" type="pres">
      <dgm:prSet presAssocID="{60AC8466-312F-410A-8203-47B75CC6EB8D}" presName="Name21" presStyleCnt="0"/>
      <dgm:spPr/>
    </dgm:pt>
    <dgm:pt modelId="{5BBFD657-BBB1-4C4E-B22A-04E93F73D4DD}" type="pres">
      <dgm:prSet presAssocID="{60AC8466-312F-410A-8203-47B75CC6EB8D}" presName="level2Shape" presStyleLbl="node2" presStyleIdx="0" presStyleCnt="1"/>
      <dgm:spPr/>
      <dgm:t>
        <a:bodyPr/>
        <a:lstStyle/>
        <a:p>
          <a:endParaRPr lang="en-GB"/>
        </a:p>
      </dgm:t>
    </dgm:pt>
    <dgm:pt modelId="{D5086E74-CE0A-45C4-999C-79A2E59ECE92}" type="pres">
      <dgm:prSet presAssocID="{60AC8466-312F-410A-8203-47B75CC6EB8D}" presName="hierChild3" presStyleCnt="0"/>
      <dgm:spPr/>
    </dgm:pt>
    <dgm:pt modelId="{7047E0F2-9484-4374-B63C-CEDE04012629}" type="pres">
      <dgm:prSet presAssocID="{8295850A-7722-4C3B-B7FF-9F99D55FCC36}" presName="Name19" presStyleLbl="parChTrans1D3" presStyleIdx="0" presStyleCnt="1"/>
      <dgm:spPr/>
      <dgm:t>
        <a:bodyPr/>
        <a:lstStyle/>
        <a:p>
          <a:endParaRPr lang="en-GB"/>
        </a:p>
      </dgm:t>
    </dgm:pt>
    <dgm:pt modelId="{8D4C743B-F241-4225-A4C3-3B915CC88185}" type="pres">
      <dgm:prSet presAssocID="{67A971CD-E292-4937-A9E5-0CA15F82B756}" presName="Name21" presStyleCnt="0"/>
      <dgm:spPr/>
    </dgm:pt>
    <dgm:pt modelId="{5D5E6817-4A67-4EDE-A619-99E52C10ADFA}" type="pres">
      <dgm:prSet presAssocID="{67A971CD-E292-4937-A9E5-0CA15F82B756}" presName="level2Shape" presStyleLbl="node3" presStyleIdx="0" presStyleCnt="1" custScaleX="170439"/>
      <dgm:spPr/>
      <dgm:t>
        <a:bodyPr/>
        <a:lstStyle/>
        <a:p>
          <a:endParaRPr lang="en-GB"/>
        </a:p>
      </dgm:t>
    </dgm:pt>
    <dgm:pt modelId="{F65F2E70-7232-40D7-B78E-E9473329FA34}" type="pres">
      <dgm:prSet presAssocID="{67A971CD-E292-4937-A9E5-0CA15F82B756}" presName="hierChild3" presStyleCnt="0"/>
      <dgm:spPr/>
    </dgm:pt>
    <dgm:pt modelId="{D820C3AF-F130-4434-85D3-BB196D632FFE}" type="pres">
      <dgm:prSet presAssocID="{DD8253C9-7DDC-42E0-B55A-B13061C68EB8}" presName="Name19" presStyleLbl="parChTrans1D4" presStyleIdx="0" presStyleCnt="5"/>
      <dgm:spPr/>
      <dgm:t>
        <a:bodyPr/>
        <a:lstStyle/>
        <a:p>
          <a:endParaRPr lang="en-GB"/>
        </a:p>
      </dgm:t>
    </dgm:pt>
    <dgm:pt modelId="{EA50A077-7C47-4E88-9B02-BCD785B85B99}" type="pres">
      <dgm:prSet presAssocID="{28B8713D-E04C-4797-9F8A-54AD4E23847E}" presName="Name21" presStyleCnt="0"/>
      <dgm:spPr/>
    </dgm:pt>
    <dgm:pt modelId="{04A66F06-EE35-4369-B215-E80FEA398EE4}" type="pres">
      <dgm:prSet presAssocID="{28B8713D-E04C-4797-9F8A-54AD4E23847E}" presName="level2Shape" presStyleLbl="node4" presStyleIdx="0" presStyleCnt="5" custScaleX="167218"/>
      <dgm:spPr/>
      <dgm:t>
        <a:bodyPr/>
        <a:lstStyle/>
        <a:p>
          <a:endParaRPr lang="en-GB"/>
        </a:p>
      </dgm:t>
    </dgm:pt>
    <dgm:pt modelId="{09770DE5-A0D3-4A37-A8BD-89ACAE0F1FA0}" type="pres">
      <dgm:prSet presAssocID="{28B8713D-E04C-4797-9F8A-54AD4E23847E}" presName="hierChild3" presStyleCnt="0"/>
      <dgm:spPr/>
    </dgm:pt>
    <dgm:pt modelId="{26A47C1D-A580-4A30-A0E4-138AD7BF74BB}" type="pres">
      <dgm:prSet presAssocID="{389CD3EE-B6A6-4299-B5B5-AC7E1453BE69}" presName="Name19" presStyleLbl="parChTrans1D4" presStyleIdx="1" presStyleCnt="5"/>
      <dgm:spPr/>
      <dgm:t>
        <a:bodyPr/>
        <a:lstStyle/>
        <a:p>
          <a:endParaRPr lang="en-GB"/>
        </a:p>
      </dgm:t>
    </dgm:pt>
    <dgm:pt modelId="{8D80D80E-AB04-4099-A95D-84184115701B}" type="pres">
      <dgm:prSet presAssocID="{C71A8E01-6B58-47C4-959B-AC124987E23F}" presName="Name21" presStyleCnt="0"/>
      <dgm:spPr/>
    </dgm:pt>
    <dgm:pt modelId="{46F62614-63DF-42DE-9BE2-6914C552DDEA}" type="pres">
      <dgm:prSet presAssocID="{C71A8E01-6B58-47C4-959B-AC124987E23F}" presName="level2Shape" presStyleLbl="node4" presStyleIdx="1" presStyleCnt="5" custScaleX="165607"/>
      <dgm:spPr/>
      <dgm:t>
        <a:bodyPr/>
        <a:lstStyle/>
        <a:p>
          <a:endParaRPr lang="en-GB"/>
        </a:p>
      </dgm:t>
    </dgm:pt>
    <dgm:pt modelId="{D3C26AD8-F0A1-4725-9A4C-DA11DBAD494F}" type="pres">
      <dgm:prSet presAssocID="{C71A8E01-6B58-47C4-959B-AC124987E23F}" presName="hierChild3" presStyleCnt="0"/>
      <dgm:spPr/>
    </dgm:pt>
    <dgm:pt modelId="{FEE772A0-5764-411B-B870-CFDEE995A2F4}" type="pres">
      <dgm:prSet presAssocID="{86598DAF-AF73-4E7E-B127-00BAE095A981}" presName="Name19" presStyleLbl="parChTrans1D4" presStyleIdx="2" presStyleCnt="5"/>
      <dgm:spPr/>
      <dgm:t>
        <a:bodyPr/>
        <a:lstStyle/>
        <a:p>
          <a:endParaRPr lang="en-GB"/>
        </a:p>
      </dgm:t>
    </dgm:pt>
    <dgm:pt modelId="{1785164D-0A93-4597-A12D-35907EB61CE7}" type="pres">
      <dgm:prSet presAssocID="{A9E63C54-C984-48C2-B3FA-0922F6D31834}" presName="Name21" presStyleCnt="0"/>
      <dgm:spPr/>
    </dgm:pt>
    <dgm:pt modelId="{7694A5AD-50C5-415A-9553-B294D8B14C78}" type="pres">
      <dgm:prSet presAssocID="{A9E63C54-C984-48C2-B3FA-0922F6D31834}" presName="level2Shape" presStyleLbl="node4" presStyleIdx="2" presStyleCnt="5"/>
      <dgm:spPr/>
      <dgm:t>
        <a:bodyPr/>
        <a:lstStyle/>
        <a:p>
          <a:endParaRPr lang="en-GB"/>
        </a:p>
      </dgm:t>
    </dgm:pt>
    <dgm:pt modelId="{6A4DB2A2-7E8E-4140-B57B-AC122D402309}" type="pres">
      <dgm:prSet presAssocID="{A9E63C54-C984-48C2-B3FA-0922F6D31834}" presName="hierChild3" presStyleCnt="0"/>
      <dgm:spPr/>
    </dgm:pt>
    <dgm:pt modelId="{A2247576-428E-4F0B-9F7E-1419582B8504}" type="pres">
      <dgm:prSet presAssocID="{E8FF9086-AB6C-4894-AD46-0349E261E843}" presName="Name19" presStyleLbl="parChTrans1D4" presStyleIdx="3" presStyleCnt="5"/>
      <dgm:spPr/>
      <dgm:t>
        <a:bodyPr/>
        <a:lstStyle/>
        <a:p>
          <a:endParaRPr lang="en-GB"/>
        </a:p>
      </dgm:t>
    </dgm:pt>
    <dgm:pt modelId="{CC699570-FCE3-4506-841E-E7F004A722FF}" type="pres">
      <dgm:prSet presAssocID="{681AE0D4-BF1B-4BE2-88B6-B851573E7060}" presName="Name21" presStyleCnt="0"/>
      <dgm:spPr/>
    </dgm:pt>
    <dgm:pt modelId="{E0C0C354-0246-4FFC-B72A-44B95FA1BB12}" type="pres">
      <dgm:prSet presAssocID="{681AE0D4-BF1B-4BE2-88B6-B851573E7060}" presName="level2Shape" presStyleLbl="node4" presStyleIdx="3" presStyleCnt="5"/>
      <dgm:spPr/>
      <dgm:t>
        <a:bodyPr/>
        <a:lstStyle/>
        <a:p>
          <a:endParaRPr lang="en-GB"/>
        </a:p>
      </dgm:t>
    </dgm:pt>
    <dgm:pt modelId="{54A27468-4426-4160-BF95-852B6451FD1A}" type="pres">
      <dgm:prSet presAssocID="{681AE0D4-BF1B-4BE2-88B6-B851573E7060}" presName="hierChild3" presStyleCnt="0"/>
      <dgm:spPr/>
    </dgm:pt>
    <dgm:pt modelId="{F25040E7-A963-44D8-A945-2A4821A52096}" type="pres">
      <dgm:prSet presAssocID="{6B0C5AC1-19A4-49CD-826E-4404F999D016}" presName="Name19" presStyleLbl="parChTrans1D4" presStyleIdx="4" presStyleCnt="5"/>
      <dgm:spPr/>
      <dgm:t>
        <a:bodyPr/>
        <a:lstStyle/>
        <a:p>
          <a:endParaRPr lang="en-GB"/>
        </a:p>
      </dgm:t>
    </dgm:pt>
    <dgm:pt modelId="{BFAB5BFE-6A47-4419-A2A7-B5535FF7CF93}" type="pres">
      <dgm:prSet presAssocID="{7DABCB96-7F42-48D5-AAEE-1AF7DBB09DE5}" presName="Name21" presStyleCnt="0"/>
      <dgm:spPr/>
    </dgm:pt>
    <dgm:pt modelId="{BAC7327F-17E7-4E32-B3EB-FF549386FA48}" type="pres">
      <dgm:prSet presAssocID="{7DABCB96-7F42-48D5-AAEE-1AF7DBB09DE5}" presName="level2Shape" presStyleLbl="node4" presStyleIdx="4" presStyleCnt="5"/>
      <dgm:spPr/>
      <dgm:t>
        <a:bodyPr/>
        <a:lstStyle/>
        <a:p>
          <a:endParaRPr lang="en-GB"/>
        </a:p>
      </dgm:t>
    </dgm:pt>
    <dgm:pt modelId="{B31767AC-EE16-4DC2-8C0A-12D6315BB304}" type="pres">
      <dgm:prSet presAssocID="{7DABCB96-7F42-48D5-AAEE-1AF7DBB09DE5}" presName="hierChild3" presStyleCnt="0"/>
      <dgm:spPr/>
    </dgm:pt>
    <dgm:pt modelId="{E24D9C9D-3675-4A48-B83D-70135F174EF7}" type="pres">
      <dgm:prSet presAssocID="{667F67E7-1CBB-409D-875A-9C338C757F13}" presName="bgShapesFlow" presStyleCnt="0"/>
      <dgm:spPr/>
    </dgm:pt>
  </dgm:ptLst>
  <dgm:cxnLst>
    <dgm:cxn modelId="{51F3741F-42ED-4D1C-87E7-270C1544F4FD}" type="presOf" srcId="{7DABCB96-7F42-48D5-AAEE-1AF7DBB09DE5}" destId="{BAC7327F-17E7-4E32-B3EB-FF549386FA48}" srcOrd="0" destOrd="0" presId="urn:microsoft.com/office/officeart/2005/8/layout/hierarchy6"/>
    <dgm:cxn modelId="{DB8EAE41-86D4-4247-9CA4-FAC07936FE45}" type="presOf" srcId="{C71A8E01-6B58-47C4-959B-AC124987E23F}" destId="{46F62614-63DF-42DE-9BE2-6914C552DDEA}" srcOrd="0" destOrd="0" presId="urn:microsoft.com/office/officeart/2005/8/layout/hierarchy6"/>
    <dgm:cxn modelId="{D323F80F-7F80-4289-850C-A15D847B124B}" type="presOf" srcId="{A9E63C54-C984-48C2-B3FA-0922F6D31834}" destId="{7694A5AD-50C5-415A-9553-B294D8B14C78}" srcOrd="0" destOrd="0" presId="urn:microsoft.com/office/officeart/2005/8/layout/hierarchy6"/>
    <dgm:cxn modelId="{01CBDBE9-A33C-4AAC-A62E-33C5517B7C01}" type="presOf" srcId="{8295850A-7722-4C3B-B7FF-9F99D55FCC36}" destId="{7047E0F2-9484-4374-B63C-CEDE04012629}" srcOrd="0" destOrd="0" presId="urn:microsoft.com/office/officeart/2005/8/layout/hierarchy6"/>
    <dgm:cxn modelId="{BA9C9997-F1B5-4F93-AB65-B4B6FF5BBBE1}" type="presOf" srcId="{389CD3EE-B6A6-4299-B5B5-AC7E1453BE69}" destId="{26A47C1D-A580-4A30-A0E4-138AD7BF74BB}" srcOrd="0" destOrd="0" presId="urn:microsoft.com/office/officeart/2005/8/layout/hierarchy6"/>
    <dgm:cxn modelId="{61DC2F1B-D941-4CC4-82DD-0063DB73BBD2}" type="presOf" srcId="{67A971CD-E292-4937-A9E5-0CA15F82B756}" destId="{5D5E6817-4A67-4EDE-A619-99E52C10ADFA}" srcOrd="0" destOrd="0" presId="urn:microsoft.com/office/officeart/2005/8/layout/hierarchy6"/>
    <dgm:cxn modelId="{16ED19A1-CDB2-4475-A32E-46B0D831E5DB}" type="presOf" srcId="{6B0C5AC1-19A4-49CD-826E-4404F999D016}" destId="{F25040E7-A963-44D8-A945-2A4821A52096}" srcOrd="0" destOrd="0" presId="urn:microsoft.com/office/officeart/2005/8/layout/hierarchy6"/>
    <dgm:cxn modelId="{832F4A72-A363-4A35-96FB-B559CC1E3F3D}" srcId="{67A971CD-E292-4937-A9E5-0CA15F82B756}" destId="{28B8713D-E04C-4797-9F8A-54AD4E23847E}" srcOrd="0" destOrd="0" parTransId="{DD8253C9-7DDC-42E0-B55A-B13061C68EB8}" sibTransId="{63B78138-7E7D-4836-999F-3817DE195FDA}"/>
    <dgm:cxn modelId="{EE677654-8321-4C9E-B07D-32079B23EA9C}" srcId="{6D4D6918-DE30-4FC8-8FCD-133FA5466C0D}" destId="{60AC8466-312F-410A-8203-47B75CC6EB8D}" srcOrd="0" destOrd="0" parTransId="{A18518A8-ADF9-4649-83DB-AC3B249027B6}" sibTransId="{E6D75E6D-A819-47EB-B36D-7126CA23D5EA}"/>
    <dgm:cxn modelId="{6B67F061-6669-44D7-B454-28001273B7B3}" type="presOf" srcId="{86598DAF-AF73-4E7E-B127-00BAE095A981}" destId="{FEE772A0-5764-411B-B870-CFDEE995A2F4}" srcOrd="0" destOrd="0" presId="urn:microsoft.com/office/officeart/2005/8/layout/hierarchy6"/>
    <dgm:cxn modelId="{465CF35F-ADBD-4A88-A78B-8E5C0F6B0A5E}" type="presOf" srcId="{28B8713D-E04C-4797-9F8A-54AD4E23847E}" destId="{04A66F06-EE35-4369-B215-E80FEA398EE4}" srcOrd="0" destOrd="0" presId="urn:microsoft.com/office/officeart/2005/8/layout/hierarchy6"/>
    <dgm:cxn modelId="{5FB8C3DD-CB2C-4522-B72A-1A9A042513D4}" type="presOf" srcId="{60AC8466-312F-410A-8203-47B75CC6EB8D}" destId="{5BBFD657-BBB1-4C4E-B22A-04E93F73D4DD}" srcOrd="0" destOrd="0" presId="urn:microsoft.com/office/officeart/2005/8/layout/hierarchy6"/>
    <dgm:cxn modelId="{87849C13-13B2-4B88-8858-53389DE48D51}" type="presOf" srcId="{A18518A8-ADF9-4649-83DB-AC3B249027B6}" destId="{BAD5CBDB-6BB4-4F00-8655-5B106B17B5EC}" srcOrd="0" destOrd="0" presId="urn:microsoft.com/office/officeart/2005/8/layout/hierarchy6"/>
    <dgm:cxn modelId="{E592A520-9583-4122-B87F-C6B5FBF0AC39}" srcId="{C71A8E01-6B58-47C4-959B-AC124987E23F}" destId="{7DABCB96-7F42-48D5-AAEE-1AF7DBB09DE5}" srcOrd="2" destOrd="0" parTransId="{6B0C5AC1-19A4-49CD-826E-4404F999D016}" sibTransId="{B5E27FD6-B5F6-4771-932D-8368F52112EF}"/>
    <dgm:cxn modelId="{23553DFA-F65A-4792-9AAC-7A5F413D8F1C}" type="presOf" srcId="{667F67E7-1CBB-409D-875A-9C338C757F13}" destId="{4A7C34A5-0E60-4684-92C9-B31B1C57C142}" srcOrd="0" destOrd="0" presId="urn:microsoft.com/office/officeart/2005/8/layout/hierarchy6"/>
    <dgm:cxn modelId="{9F1CDCA7-65F4-4B82-90B4-29B2E60EBA65}" srcId="{667F67E7-1CBB-409D-875A-9C338C757F13}" destId="{6D4D6918-DE30-4FC8-8FCD-133FA5466C0D}" srcOrd="0" destOrd="0" parTransId="{A34F1017-4E7B-4B12-AD35-42B80F95FB89}" sibTransId="{FD01DE45-D20B-46CD-948D-D13801FCDD5C}"/>
    <dgm:cxn modelId="{4FDDD03D-C487-459A-9C8D-ECC747BC8F14}" type="presOf" srcId="{DD8253C9-7DDC-42E0-B55A-B13061C68EB8}" destId="{D820C3AF-F130-4434-85D3-BB196D632FFE}" srcOrd="0" destOrd="0" presId="urn:microsoft.com/office/officeart/2005/8/layout/hierarchy6"/>
    <dgm:cxn modelId="{89732951-3CC3-4437-A7BC-0B44B51E2D4C}" srcId="{C71A8E01-6B58-47C4-959B-AC124987E23F}" destId="{A9E63C54-C984-48C2-B3FA-0922F6D31834}" srcOrd="0" destOrd="0" parTransId="{86598DAF-AF73-4E7E-B127-00BAE095A981}" sibTransId="{446093D8-0613-4FE1-B4E5-A6B40FDDE9C0}"/>
    <dgm:cxn modelId="{5EE86284-A767-447D-B4A5-53400E04FC40}" type="presOf" srcId="{681AE0D4-BF1B-4BE2-88B6-B851573E7060}" destId="{E0C0C354-0246-4FFC-B72A-44B95FA1BB12}" srcOrd="0" destOrd="0" presId="urn:microsoft.com/office/officeart/2005/8/layout/hierarchy6"/>
    <dgm:cxn modelId="{18DC9607-5F1C-4E2A-8042-3E96A019EBF3}" srcId="{C71A8E01-6B58-47C4-959B-AC124987E23F}" destId="{681AE0D4-BF1B-4BE2-88B6-B851573E7060}" srcOrd="1" destOrd="0" parTransId="{E8FF9086-AB6C-4894-AD46-0349E261E843}" sibTransId="{99292641-B1E0-4910-973D-347E32A484ED}"/>
    <dgm:cxn modelId="{D758A0B9-787C-4703-AB59-0BEF9127BC8B}" type="presOf" srcId="{E8FF9086-AB6C-4894-AD46-0349E261E843}" destId="{A2247576-428E-4F0B-9F7E-1419582B8504}" srcOrd="0" destOrd="0" presId="urn:microsoft.com/office/officeart/2005/8/layout/hierarchy6"/>
    <dgm:cxn modelId="{C70FFDAF-AE1E-4DA6-8952-0D2B041EF087}" srcId="{28B8713D-E04C-4797-9F8A-54AD4E23847E}" destId="{C71A8E01-6B58-47C4-959B-AC124987E23F}" srcOrd="0" destOrd="0" parTransId="{389CD3EE-B6A6-4299-B5B5-AC7E1453BE69}" sibTransId="{2257A925-9A25-497A-8BED-BE4FF298D0A0}"/>
    <dgm:cxn modelId="{D0AA5441-0364-4243-894E-CF9DAF71BB32}" type="presOf" srcId="{6D4D6918-DE30-4FC8-8FCD-133FA5466C0D}" destId="{26CF0392-7528-4C26-8006-662FCC1CBB5B}" srcOrd="0" destOrd="0" presId="urn:microsoft.com/office/officeart/2005/8/layout/hierarchy6"/>
    <dgm:cxn modelId="{FA4D5543-C0B9-4FE8-8234-2B1714F1659B}" srcId="{60AC8466-312F-410A-8203-47B75CC6EB8D}" destId="{67A971CD-E292-4937-A9E5-0CA15F82B756}" srcOrd="0" destOrd="0" parTransId="{8295850A-7722-4C3B-B7FF-9F99D55FCC36}" sibTransId="{18BB036B-9621-4468-A55E-F3E2C904871D}"/>
    <dgm:cxn modelId="{EB4B0986-BB6C-4690-AA3F-9AA45F772538}" type="presParOf" srcId="{4A7C34A5-0E60-4684-92C9-B31B1C57C142}" destId="{EE4CBA17-8598-4617-BC50-1F512840C736}" srcOrd="0" destOrd="0" presId="urn:microsoft.com/office/officeart/2005/8/layout/hierarchy6"/>
    <dgm:cxn modelId="{ADC05829-EF39-452F-BDE1-CD8DAD863942}" type="presParOf" srcId="{EE4CBA17-8598-4617-BC50-1F512840C736}" destId="{0000F10F-25E0-4EF3-A603-E11E290B6ADB}" srcOrd="0" destOrd="0" presId="urn:microsoft.com/office/officeart/2005/8/layout/hierarchy6"/>
    <dgm:cxn modelId="{F17B73BF-78F5-42C6-A9D9-F08C87E7498B}" type="presParOf" srcId="{0000F10F-25E0-4EF3-A603-E11E290B6ADB}" destId="{344001D8-ABA4-43DD-8F2C-7CAC38BF229E}" srcOrd="0" destOrd="0" presId="urn:microsoft.com/office/officeart/2005/8/layout/hierarchy6"/>
    <dgm:cxn modelId="{7DE3F458-1845-459E-BD0E-F4784C5EE043}" type="presParOf" srcId="{344001D8-ABA4-43DD-8F2C-7CAC38BF229E}" destId="{26CF0392-7528-4C26-8006-662FCC1CBB5B}" srcOrd="0" destOrd="0" presId="urn:microsoft.com/office/officeart/2005/8/layout/hierarchy6"/>
    <dgm:cxn modelId="{2FABACDD-3691-4549-AE75-A4001EFC046A}" type="presParOf" srcId="{344001D8-ABA4-43DD-8F2C-7CAC38BF229E}" destId="{488A513B-BA1D-4B70-AA98-672EE3D52325}" srcOrd="1" destOrd="0" presId="urn:microsoft.com/office/officeart/2005/8/layout/hierarchy6"/>
    <dgm:cxn modelId="{6B5F0333-E6D2-4503-B0B2-957CB3D43B82}" type="presParOf" srcId="{488A513B-BA1D-4B70-AA98-672EE3D52325}" destId="{BAD5CBDB-6BB4-4F00-8655-5B106B17B5EC}" srcOrd="0" destOrd="0" presId="urn:microsoft.com/office/officeart/2005/8/layout/hierarchy6"/>
    <dgm:cxn modelId="{7962426D-ADD6-4764-965D-819D7A5F8735}" type="presParOf" srcId="{488A513B-BA1D-4B70-AA98-672EE3D52325}" destId="{3527AB4F-CA39-4935-80BB-895683D52CB2}" srcOrd="1" destOrd="0" presId="urn:microsoft.com/office/officeart/2005/8/layout/hierarchy6"/>
    <dgm:cxn modelId="{74123F39-3DE5-48AF-8E81-76E66592C8A8}" type="presParOf" srcId="{3527AB4F-CA39-4935-80BB-895683D52CB2}" destId="{5BBFD657-BBB1-4C4E-B22A-04E93F73D4DD}" srcOrd="0" destOrd="0" presId="urn:microsoft.com/office/officeart/2005/8/layout/hierarchy6"/>
    <dgm:cxn modelId="{68B05229-94FF-4E1D-9853-D81423AFE7B3}" type="presParOf" srcId="{3527AB4F-CA39-4935-80BB-895683D52CB2}" destId="{D5086E74-CE0A-45C4-999C-79A2E59ECE92}" srcOrd="1" destOrd="0" presId="urn:microsoft.com/office/officeart/2005/8/layout/hierarchy6"/>
    <dgm:cxn modelId="{7CE83DA9-D146-406F-BE19-A8EF724A9EA3}" type="presParOf" srcId="{D5086E74-CE0A-45C4-999C-79A2E59ECE92}" destId="{7047E0F2-9484-4374-B63C-CEDE04012629}" srcOrd="0" destOrd="0" presId="urn:microsoft.com/office/officeart/2005/8/layout/hierarchy6"/>
    <dgm:cxn modelId="{C1F3A389-9139-4D2D-9A43-4A04A37BA06C}" type="presParOf" srcId="{D5086E74-CE0A-45C4-999C-79A2E59ECE92}" destId="{8D4C743B-F241-4225-A4C3-3B915CC88185}" srcOrd="1" destOrd="0" presId="urn:microsoft.com/office/officeart/2005/8/layout/hierarchy6"/>
    <dgm:cxn modelId="{53C9086A-E4E1-4C54-85FB-4EDFFF9C93D9}" type="presParOf" srcId="{8D4C743B-F241-4225-A4C3-3B915CC88185}" destId="{5D5E6817-4A67-4EDE-A619-99E52C10ADFA}" srcOrd="0" destOrd="0" presId="urn:microsoft.com/office/officeart/2005/8/layout/hierarchy6"/>
    <dgm:cxn modelId="{40EEF0FC-20D2-463B-8904-CCB1162C5C31}" type="presParOf" srcId="{8D4C743B-F241-4225-A4C3-3B915CC88185}" destId="{F65F2E70-7232-40D7-B78E-E9473329FA34}" srcOrd="1" destOrd="0" presId="urn:microsoft.com/office/officeart/2005/8/layout/hierarchy6"/>
    <dgm:cxn modelId="{9ECF122D-EB32-4CE4-87FB-08B4D48EAC63}" type="presParOf" srcId="{F65F2E70-7232-40D7-B78E-E9473329FA34}" destId="{D820C3AF-F130-4434-85D3-BB196D632FFE}" srcOrd="0" destOrd="0" presId="urn:microsoft.com/office/officeart/2005/8/layout/hierarchy6"/>
    <dgm:cxn modelId="{74471765-77A4-49B3-A9D6-B8224CDF8EC1}" type="presParOf" srcId="{F65F2E70-7232-40D7-B78E-E9473329FA34}" destId="{EA50A077-7C47-4E88-9B02-BCD785B85B99}" srcOrd="1" destOrd="0" presId="urn:microsoft.com/office/officeart/2005/8/layout/hierarchy6"/>
    <dgm:cxn modelId="{CC4ED159-2E71-4D4F-B8DE-C5684764FE90}" type="presParOf" srcId="{EA50A077-7C47-4E88-9B02-BCD785B85B99}" destId="{04A66F06-EE35-4369-B215-E80FEA398EE4}" srcOrd="0" destOrd="0" presId="urn:microsoft.com/office/officeart/2005/8/layout/hierarchy6"/>
    <dgm:cxn modelId="{B468BA9A-D235-4446-924B-184899D66457}" type="presParOf" srcId="{EA50A077-7C47-4E88-9B02-BCD785B85B99}" destId="{09770DE5-A0D3-4A37-A8BD-89ACAE0F1FA0}" srcOrd="1" destOrd="0" presId="urn:microsoft.com/office/officeart/2005/8/layout/hierarchy6"/>
    <dgm:cxn modelId="{093A7140-7717-4057-94DC-D7E64C98C69C}" type="presParOf" srcId="{09770DE5-A0D3-4A37-A8BD-89ACAE0F1FA0}" destId="{26A47C1D-A580-4A30-A0E4-138AD7BF74BB}" srcOrd="0" destOrd="0" presId="urn:microsoft.com/office/officeart/2005/8/layout/hierarchy6"/>
    <dgm:cxn modelId="{9D057155-3741-4DE8-A725-90B74280F0AC}" type="presParOf" srcId="{09770DE5-A0D3-4A37-A8BD-89ACAE0F1FA0}" destId="{8D80D80E-AB04-4099-A95D-84184115701B}" srcOrd="1" destOrd="0" presId="urn:microsoft.com/office/officeart/2005/8/layout/hierarchy6"/>
    <dgm:cxn modelId="{269BD9EB-5783-4280-86E4-20D9EA189A98}" type="presParOf" srcId="{8D80D80E-AB04-4099-A95D-84184115701B}" destId="{46F62614-63DF-42DE-9BE2-6914C552DDEA}" srcOrd="0" destOrd="0" presId="urn:microsoft.com/office/officeart/2005/8/layout/hierarchy6"/>
    <dgm:cxn modelId="{8F7C4916-566D-4CF7-B494-8DDA903DDE7F}" type="presParOf" srcId="{8D80D80E-AB04-4099-A95D-84184115701B}" destId="{D3C26AD8-F0A1-4725-9A4C-DA11DBAD494F}" srcOrd="1" destOrd="0" presId="urn:microsoft.com/office/officeart/2005/8/layout/hierarchy6"/>
    <dgm:cxn modelId="{6C5778AE-C462-4F4B-9674-47BF51068274}" type="presParOf" srcId="{D3C26AD8-F0A1-4725-9A4C-DA11DBAD494F}" destId="{FEE772A0-5764-411B-B870-CFDEE995A2F4}" srcOrd="0" destOrd="0" presId="urn:microsoft.com/office/officeart/2005/8/layout/hierarchy6"/>
    <dgm:cxn modelId="{616EDA5C-EF87-4CFC-823B-71724B59B70B}" type="presParOf" srcId="{D3C26AD8-F0A1-4725-9A4C-DA11DBAD494F}" destId="{1785164D-0A93-4597-A12D-35907EB61CE7}" srcOrd="1" destOrd="0" presId="urn:microsoft.com/office/officeart/2005/8/layout/hierarchy6"/>
    <dgm:cxn modelId="{78B7DAE0-5B6F-4C65-8BE2-59041A6F8DD4}" type="presParOf" srcId="{1785164D-0A93-4597-A12D-35907EB61CE7}" destId="{7694A5AD-50C5-415A-9553-B294D8B14C78}" srcOrd="0" destOrd="0" presId="urn:microsoft.com/office/officeart/2005/8/layout/hierarchy6"/>
    <dgm:cxn modelId="{65A70B20-81D4-46CB-864A-D825213C5A64}" type="presParOf" srcId="{1785164D-0A93-4597-A12D-35907EB61CE7}" destId="{6A4DB2A2-7E8E-4140-B57B-AC122D402309}" srcOrd="1" destOrd="0" presId="urn:microsoft.com/office/officeart/2005/8/layout/hierarchy6"/>
    <dgm:cxn modelId="{337BAF29-DAF8-4DF0-8E5C-CB410154E334}" type="presParOf" srcId="{D3C26AD8-F0A1-4725-9A4C-DA11DBAD494F}" destId="{A2247576-428E-4F0B-9F7E-1419582B8504}" srcOrd="2" destOrd="0" presId="urn:microsoft.com/office/officeart/2005/8/layout/hierarchy6"/>
    <dgm:cxn modelId="{D3A70EC5-3F00-46D1-BA43-962393AEA2C9}" type="presParOf" srcId="{D3C26AD8-F0A1-4725-9A4C-DA11DBAD494F}" destId="{CC699570-FCE3-4506-841E-E7F004A722FF}" srcOrd="3" destOrd="0" presId="urn:microsoft.com/office/officeart/2005/8/layout/hierarchy6"/>
    <dgm:cxn modelId="{2959A09F-0262-43FF-863F-DD3FD031D1D7}" type="presParOf" srcId="{CC699570-FCE3-4506-841E-E7F004A722FF}" destId="{E0C0C354-0246-4FFC-B72A-44B95FA1BB12}" srcOrd="0" destOrd="0" presId="urn:microsoft.com/office/officeart/2005/8/layout/hierarchy6"/>
    <dgm:cxn modelId="{1934F563-F95B-4BFB-BF9B-8B3948CA53A5}" type="presParOf" srcId="{CC699570-FCE3-4506-841E-E7F004A722FF}" destId="{54A27468-4426-4160-BF95-852B6451FD1A}" srcOrd="1" destOrd="0" presId="urn:microsoft.com/office/officeart/2005/8/layout/hierarchy6"/>
    <dgm:cxn modelId="{97E298A4-83F8-40B7-B6DD-8F5F4C659E2F}" type="presParOf" srcId="{D3C26AD8-F0A1-4725-9A4C-DA11DBAD494F}" destId="{F25040E7-A963-44D8-A945-2A4821A52096}" srcOrd="4" destOrd="0" presId="urn:microsoft.com/office/officeart/2005/8/layout/hierarchy6"/>
    <dgm:cxn modelId="{AB5702BF-10F8-481A-AC90-35230C6C779C}" type="presParOf" srcId="{D3C26AD8-F0A1-4725-9A4C-DA11DBAD494F}" destId="{BFAB5BFE-6A47-4419-A2A7-B5535FF7CF93}" srcOrd="5" destOrd="0" presId="urn:microsoft.com/office/officeart/2005/8/layout/hierarchy6"/>
    <dgm:cxn modelId="{FEB67F92-8223-456E-9528-4EA2AE6BD9DD}" type="presParOf" srcId="{BFAB5BFE-6A47-4419-A2A7-B5535FF7CF93}" destId="{BAC7327F-17E7-4E32-B3EB-FF549386FA48}" srcOrd="0" destOrd="0" presId="urn:microsoft.com/office/officeart/2005/8/layout/hierarchy6"/>
    <dgm:cxn modelId="{B3A21B75-D445-4779-8987-5B526E6A6D10}" type="presParOf" srcId="{BFAB5BFE-6A47-4419-A2A7-B5535FF7CF93}" destId="{B31767AC-EE16-4DC2-8C0A-12D6315BB304}" srcOrd="1" destOrd="0" presId="urn:microsoft.com/office/officeart/2005/8/layout/hierarchy6"/>
    <dgm:cxn modelId="{EF081A77-FD71-4420-8475-EDBCE1D6586C}" type="presParOf" srcId="{4A7C34A5-0E60-4684-92C9-B31B1C57C142}" destId="{E24D9C9D-3675-4A48-B83D-70135F174EF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88AA-3489-415C-871A-99FC2C0BEF76}">
      <dsp:nvSpPr>
        <dsp:cNvPr id="0" name=""/>
        <dsp:cNvSpPr/>
      </dsp:nvSpPr>
      <dsp:spPr>
        <a:xfrm rot="10800000">
          <a:off x="1906494" y="857"/>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Emergency Procedure</a:t>
          </a:r>
        </a:p>
      </dsp:txBody>
      <dsp:txXfrm rot="10800000">
        <a:off x="2051626" y="857"/>
        <a:ext cx="6847742" cy="580527"/>
      </dsp:txXfrm>
    </dsp:sp>
    <dsp:sp modelId="{8AE41552-8DC9-4CBE-BC98-3E4B1E18AB4D}">
      <dsp:nvSpPr>
        <dsp:cNvPr id="0" name=""/>
        <dsp:cNvSpPr/>
      </dsp:nvSpPr>
      <dsp:spPr>
        <a:xfrm>
          <a:off x="1616231" y="857"/>
          <a:ext cx="580527" cy="5805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A6C5DE-DF58-4EE4-B373-90A5CD534CAD}">
      <dsp:nvSpPr>
        <dsp:cNvPr id="0" name=""/>
        <dsp:cNvSpPr/>
      </dsp:nvSpPr>
      <dsp:spPr>
        <a:xfrm rot="10800000">
          <a:off x="1906494" y="754676"/>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Facilities</a:t>
          </a:r>
        </a:p>
      </dsp:txBody>
      <dsp:txXfrm rot="10800000">
        <a:off x="2051626" y="754676"/>
        <a:ext cx="6847742" cy="580527"/>
      </dsp:txXfrm>
    </dsp:sp>
    <dsp:sp modelId="{20BB3C1E-F9C3-47A8-93B1-73D1F089E89C}">
      <dsp:nvSpPr>
        <dsp:cNvPr id="0" name=""/>
        <dsp:cNvSpPr/>
      </dsp:nvSpPr>
      <dsp:spPr>
        <a:xfrm>
          <a:off x="1616231" y="754676"/>
          <a:ext cx="580527" cy="5805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9CD42-2AD6-4D76-86B6-534E1C849F3B}">
      <dsp:nvSpPr>
        <dsp:cNvPr id="0" name=""/>
        <dsp:cNvSpPr/>
      </dsp:nvSpPr>
      <dsp:spPr>
        <a:xfrm rot="10800000">
          <a:off x="1906494" y="1508495"/>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Breaks</a:t>
          </a:r>
        </a:p>
      </dsp:txBody>
      <dsp:txXfrm rot="10800000">
        <a:off x="2051626" y="1508495"/>
        <a:ext cx="6847742" cy="580527"/>
      </dsp:txXfrm>
    </dsp:sp>
    <dsp:sp modelId="{52E45519-9333-4430-8C98-B7360DF78716}">
      <dsp:nvSpPr>
        <dsp:cNvPr id="0" name=""/>
        <dsp:cNvSpPr/>
      </dsp:nvSpPr>
      <dsp:spPr>
        <a:xfrm>
          <a:off x="1616231" y="1508495"/>
          <a:ext cx="580527" cy="58052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52D212-5073-41AC-A6AB-C2DFD9B0D1FF}">
      <dsp:nvSpPr>
        <dsp:cNvPr id="0" name=""/>
        <dsp:cNvSpPr/>
      </dsp:nvSpPr>
      <dsp:spPr>
        <a:xfrm rot="10800000">
          <a:off x="1906494" y="2262314"/>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Communications Equipment</a:t>
          </a:r>
        </a:p>
      </dsp:txBody>
      <dsp:txXfrm rot="10800000">
        <a:off x="2051626" y="2262314"/>
        <a:ext cx="6847742" cy="580527"/>
      </dsp:txXfrm>
    </dsp:sp>
    <dsp:sp modelId="{0FBE48A0-DC31-4712-8E1E-85FED8D262F8}">
      <dsp:nvSpPr>
        <dsp:cNvPr id="0" name=""/>
        <dsp:cNvSpPr/>
      </dsp:nvSpPr>
      <dsp:spPr>
        <a:xfrm>
          <a:off x="1616231" y="2262314"/>
          <a:ext cx="580527" cy="58052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E2721-F475-4205-8971-53545CCAA2D3}">
      <dsp:nvSpPr>
        <dsp:cNvPr id="0" name=""/>
        <dsp:cNvSpPr/>
      </dsp:nvSpPr>
      <dsp:spPr>
        <a:xfrm rot="10800000">
          <a:off x="1906494" y="3016133"/>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Questions</a:t>
          </a:r>
        </a:p>
      </dsp:txBody>
      <dsp:txXfrm rot="10800000">
        <a:off x="2051626" y="3016133"/>
        <a:ext cx="6847742" cy="580527"/>
      </dsp:txXfrm>
    </dsp:sp>
    <dsp:sp modelId="{F4B60597-D334-4311-80B9-734865B8856B}">
      <dsp:nvSpPr>
        <dsp:cNvPr id="0" name=""/>
        <dsp:cNvSpPr/>
      </dsp:nvSpPr>
      <dsp:spPr>
        <a:xfrm>
          <a:off x="1616231" y="3016133"/>
          <a:ext cx="580527" cy="58052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AEF6C-C5EE-4D38-8D78-199637900258}">
      <dsp:nvSpPr>
        <dsp:cNvPr id="0" name=""/>
        <dsp:cNvSpPr/>
      </dsp:nvSpPr>
      <dsp:spPr>
        <a:xfrm rot="10800000">
          <a:off x="1906494" y="3769953"/>
          <a:ext cx="6992874" cy="5805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lvl="0" algn="ctr" defTabSz="1155700">
            <a:lnSpc>
              <a:spcPct val="90000"/>
            </a:lnSpc>
            <a:spcBef>
              <a:spcPct val="0"/>
            </a:spcBef>
            <a:spcAft>
              <a:spcPct val="35000"/>
            </a:spcAft>
          </a:pPr>
          <a:r>
            <a:rPr lang="en-GB" sz="2600" kern="1200" dirty="0"/>
            <a:t>Copies of presentation</a:t>
          </a:r>
        </a:p>
      </dsp:txBody>
      <dsp:txXfrm rot="10800000">
        <a:off x="2051626" y="3769953"/>
        <a:ext cx="6847742" cy="580527"/>
      </dsp:txXfrm>
    </dsp:sp>
    <dsp:sp modelId="{56D3449C-A092-494B-A282-D76B68EAF04B}">
      <dsp:nvSpPr>
        <dsp:cNvPr id="0" name=""/>
        <dsp:cNvSpPr/>
      </dsp:nvSpPr>
      <dsp:spPr>
        <a:xfrm>
          <a:off x="1616231" y="3769953"/>
          <a:ext cx="580527" cy="580527"/>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C611A-4DD3-4304-B449-2B815E5D7941}">
      <dsp:nvSpPr>
        <dsp:cNvPr id="0" name=""/>
        <dsp:cNvSpPr/>
      </dsp:nvSpPr>
      <dsp:spPr>
        <a:xfrm rot="5400000">
          <a:off x="422884" y="960565"/>
          <a:ext cx="889225" cy="10123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748DD-8BC0-436B-BD95-E9AF6CB247FF}">
      <dsp:nvSpPr>
        <dsp:cNvPr id="0" name=""/>
        <dsp:cNvSpPr/>
      </dsp:nvSpPr>
      <dsp:spPr>
        <a:xfrm>
          <a:off x="187294" y="-25159"/>
          <a:ext cx="1496932" cy="10478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Update on enquiry</a:t>
          </a:r>
          <a:endParaRPr lang="en-GB" sz="1000" kern="1200" dirty="0"/>
        </a:p>
      </dsp:txBody>
      <dsp:txXfrm>
        <a:off x="238453" y="26000"/>
        <a:ext cx="1394614" cy="945486"/>
      </dsp:txXfrm>
    </dsp:sp>
    <dsp:sp modelId="{9A286DAA-5B3A-4F3C-9023-FFB9F7D83111}">
      <dsp:nvSpPr>
        <dsp:cNvPr id="0" name=""/>
        <dsp:cNvSpPr/>
      </dsp:nvSpPr>
      <dsp:spPr>
        <a:xfrm>
          <a:off x="1684227" y="74772"/>
          <a:ext cx="1088726" cy="846881"/>
        </a:xfrm>
        <a:prstGeom prst="rect">
          <a:avLst/>
        </a:prstGeom>
        <a:noFill/>
        <a:ln>
          <a:noFill/>
        </a:ln>
        <a:effectLst/>
      </dsp:spPr>
      <dsp:style>
        <a:lnRef idx="0">
          <a:scrgbClr r="0" g="0" b="0"/>
        </a:lnRef>
        <a:fillRef idx="0">
          <a:scrgbClr r="0" g="0" b="0"/>
        </a:fillRef>
        <a:effectRef idx="0">
          <a:scrgbClr r="0" g="0" b="0"/>
        </a:effectRef>
        <a:fontRef idx="minor"/>
      </dsp:style>
    </dsp:sp>
    <dsp:sp modelId="{E1CF3968-28CE-4D8E-A2A8-9B1DCC808255}">
      <dsp:nvSpPr>
        <dsp:cNvPr id="0" name=""/>
        <dsp:cNvSpPr/>
      </dsp:nvSpPr>
      <dsp:spPr>
        <a:xfrm rot="5400000">
          <a:off x="1664001" y="2137595"/>
          <a:ext cx="889225" cy="10123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9831B-5978-43F6-8AAE-5B96C6F8ADFF}">
      <dsp:nvSpPr>
        <dsp:cNvPr id="0" name=""/>
        <dsp:cNvSpPr/>
      </dsp:nvSpPr>
      <dsp:spPr>
        <a:xfrm>
          <a:off x="1428410" y="1151870"/>
          <a:ext cx="1496932" cy="10478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Review Keeping Safe Plan</a:t>
          </a:r>
          <a:endParaRPr lang="en-GB" sz="1000" kern="1200" dirty="0"/>
        </a:p>
      </dsp:txBody>
      <dsp:txXfrm>
        <a:off x="1479569" y="1203029"/>
        <a:ext cx="1394614" cy="945486"/>
      </dsp:txXfrm>
    </dsp:sp>
    <dsp:sp modelId="{54F4FC83-E1C5-4134-BBCE-01114CF914B5}">
      <dsp:nvSpPr>
        <dsp:cNvPr id="0" name=""/>
        <dsp:cNvSpPr/>
      </dsp:nvSpPr>
      <dsp:spPr>
        <a:xfrm>
          <a:off x="2925343" y="1251802"/>
          <a:ext cx="1088726" cy="846881"/>
        </a:xfrm>
        <a:prstGeom prst="rect">
          <a:avLst/>
        </a:prstGeom>
        <a:noFill/>
        <a:ln>
          <a:noFill/>
        </a:ln>
        <a:effectLst/>
      </dsp:spPr>
      <dsp:style>
        <a:lnRef idx="0">
          <a:scrgbClr r="0" g="0" b="0"/>
        </a:lnRef>
        <a:fillRef idx="0">
          <a:scrgbClr r="0" g="0" b="0"/>
        </a:fillRef>
        <a:effectRef idx="0">
          <a:scrgbClr r="0" g="0" b="0"/>
        </a:effectRef>
        <a:fontRef idx="minor"/>
      </dsp:style>
    </dsp:sp>
    <dsp:sp modelId="{DBB17F46-ACB8-4158-8310-72BC2548699E}">
      <dsp:nvSpPr>
        <dsp:cNvPr id="0" name=""/>
        <dsp:cNvSpPr/>
      </dsp:nvSpPr>
      <dsp:spPr>
        <a:xfrm rot="5400000">
          <a:off x="2905117" y="3314625"/>
          <a:ext cx="889225" cy="10123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E4B2D0-8BC7-4011-8CB7-4A0D63248FAC}">
      <dsp:nvSpPr>
        <dsp:cNvPr id="0" name=""/>
        <dsp:cNvSpPr/>
      </dsp:nvSpPr>
      <dsp:spPr>
        <a:xfrm>
          <a:off x="2669527" y="2328900"/>
          <a:ext cx="1496932" cy="10478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Record </a:t>
          </a:r>
          <a:r>
            <a:rPr lang="en-GB" sz="1000" kern="1200" dirty="0" smtClean="0"/>
            <a:t>outcomes</a:t>
          </a:r>
          <a:endParaRPr lang="en-GB" sz="1000" kern="1200" dirty="0"/>
        </a:p>
      </dsp:txBody>
      <dsp:txXfrm>
        <a:off x="2720686" y="2380059"/>
        <a:ext cx="1394614" cy="945486"/>
      </dsp:txXfrm>
    </dsp:sp>
    <dsp:sp modelId="{5D508614-2A6A-4321-9DC0-26CC8031BD4A}">
      <dsp:nvSpPr>
        <dsp:cNvPr id="0" name=""/>
        <dsp:cNvSpPr/>
      </dsp:nvSpPr>
      <dsp:spPr>
        <a:xfrm>
          <a:off x="4166459" y="2428832"/>
          <a:ext cx="1088726" cy="846881"/>
        </a:xfrm>
        <a:prstGeom prst="rect">
          <a:avLst/>
        </a:prstGeom>
        <a:noFill/>
        <a:ln>
          <a:noFill/>
        </a:ln>
        <a:effectLst/>
      </dsp:spPr>
      <dsp:style>
        <a:lnRef idx="0">
          <a:scrgbClr r="0" g="0" b="0"/>
        </a:lnRef>
        <a:fillRef idx="0">
          <a:scrgbClr r="0" g="0" b="0"/>
        </a:fillRef>
        <a:effectRef idx="0">
          <a:scrgbClr r="0" g="0" b="0"/>
        </a:effectRef>
        <a:fontRef idx="minor"/>
      </dsp:style>
    </dsp:sp>
    <dsp:sp modelId="{B4AA2910-BBDA-4560-86B8-7050F12E4755}">
      <dsp:nvSpPr>
        <dsp:cNvPr id="0" name=""/>
        <dsp:cNvSpPr/>
      </dsp:nvSpPr>
      <dsp:spPr>
        <a:xfrm rot="5400000">
          <a:off x="4146234" y="4491655"/>
          <a:ext cx="889225" cy="10123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4050B4-A015-4F83-B491-A614A4B19E3C}">
      <dsp:nvSpPr>
        <dsp:cNvPr id="0" name=""/>
        <dsp:cNvSpPr/>
      </dsp:nvSpPr>
      <dsp:spPr>
        <a:xfrm>
          <a:off x="3910643" y="3505930"/>
          <a:ext cx="1496932" cy="10478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Discuss the MSP questions with the adult/their </a:t>
          </a:r>
          <a:r>
            <a:rPr lang="en-GB" sz="1000" kern="1200" dirty="0" smtClean="0"/>
            <a:t>representative/advocate</a:t>
          </a:r>
          <a:endParaRPr lang="en-GB" sz="1000" kern="1200" dirty="0"/>
        </a:p>
      </dsp:txBody>
      <dsp:txXfrm>
        <a:off x="3961802" y="3557089"/>
        <a:ext cx="1394614" cy="945486"/>
      </dsp:txXfrm>
    </dsp:sp>
    <dsp:sp modelId="{6122C983-F2EE-4427-A7A8-5D4B8EC79621}">
      <dsp:nvSpPr>
        <dsp:cNvPr id="0" name=""/>
        <dsp:cNvSpPr/>
      </dsp:nvSpPr>
      <dsp:spPr>
        <a:xfrm>
          <a:off x="5407576" y="3605863"/>
          <a:ext cx="1088726" cy="846881"/>
        </a:xfrm>
        <a:prstGeom prst="rect">
          <a:avLst/>
        </a:prstGeom>
        <a:noFill/>
        <a:ln>
          <a:noFill/>
        </a:ln>
        <a:effectLst/>
      </dsp:spPr>
      <dsp:style>
        <a:lnRef idx="0">
          <a:scrgbClr r="0" g="0" b="0"/>
        </a:lnRef>
        <a:fillRef idx="0">
          <a:scrgbClr r="0" g="0" b="0"/>
        </a:fillRef>
        <a:effectRef idx="0">
          <a:scrgbClr r="0" g="0" b="0"/>
        </a:effectRef>
        <a:fontRef idx="minor"/>
      </dsp:style>
    </dsp:sp>
    <dsp:sp modelId="{1E8CB33E-748A-410C-B39E-29909B3436F9}">
      <dsp:nvSpPr>
        <dsp:cNvPr id="0" name=""/>
        <dsp:cNvSpPr/>
      </dsp:nvSpPr>
      <dsp:spPr>
        <a:xfrm>
          <a:off x="5151759" y="4682961"/>
          <a:ext cx="1496932" cy="10478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Complete closure and exit safeguarding</a:t>
          </a:r>
        </a:p>
      </dsp:txBody>
      <dsp:txXfrm>
        <a:off x="5202918" y="4734120"/>
        <a:ext cx="1394614" cy="9454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6EFD-D593-4546-9EE5-B54684EF0960}">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6CE6FC-7080-4E68-A402-5050DDA228A9}">
      <dsp:nvSpPr>
        <dsp:cNvPr id="0" name=""/>
        <dsp:cNvSpPr/>
      </dsp:nvSpPr>
      <dsp:spPr>
        <a:xfrm>
          <a:off x="11296" y="1305401"/>
          <a:ext cx="3384708"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smtClean="0"/>
            <a:t>Was the individual or individual's representative asked what their desired outcomes were?</a:t>
          </a:r>
          <a:endParaRPr lang="en-GB" sz="1900" kern="1200"/>
        </a:p>
      </dsp:txBody>
      <dsp:txXfrm>
        <a:off x="96262" y="1390367"/>
        <a:ext cx="3214776" cy="1570603"/>
      </dsp:txXfrm>
    </dsp:sp>
    <dsp:sp modelId="{E8E835F2-D32F-4E95-97E8-27326954EE22}">
      <dsp:nvSpPr>
        <dsp:cNvPr id="0" name=""/>
        <dsp:cNvSpPr/>
      </dsp:nvSpPr>
      <dsp:spPr>
        <a:xfrm>
          <a:off x="3565445" y="1305401"/>
          <a:ext cx="3384708" cy="174053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If outcomes were expressed, did the person or their representative feel that the desired outcomes were achieved?</a:t>
          </a:r>
        </a:p>
      </dsp:txBody>
      <dsp:txXfrm>
        <a:off x="3650411" y="1390367"/>
        <a:ext cx="3214776" cy="1570603"/>
      </dsp:txXfrm>
    </dsp:sp>
    <dsp:sp modelId="{C3ECAC38-75C7-44C2-AD16-9D7033E80C9A}">
      <dsp:nvSpPr>
        <dsp:cNvPr id="0" name=""/>
        <dsp:cNvSpPr/>
      </dsp:nvSpPr>
      <dsp:spPr>
        <a:xfrm>
          <a:off x="7119595" y="1305401"/>
          <a:ext cx="3384708" cy="174053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To what extent was the individual or individual's representative involved in understanding and responding to acceptable levels of risk?</a:t>
          </a:r>
        </a:p>
      </dsp:txBody>
      <dsp:txXfrm>
        <a:off x="7204561" y="1390367"/>
        <a:ext cx="3214776" cy="15706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6EFD-D593-4546-9EE5-B54684EF0960}">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AA42913-31E3-46F4-942E-6AB05DE47FF6}">
      <dsp:nvSpPr>
        <dsp:cNvPr id="0" name=""/>
        <dsp:cNvSpPr/>
      </dsp:nvSpPr>
      <dsp:spPr>
        <a:xfrm>
          <a:off x="5262" y="1305401"/>
          <a:ext cx="2531343"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Did you understand why people did what they did to try to keep you safe?</a:t>
          </a:r>
          <a:endParaRPr lang="en-GB" sz="2000" kern="1200" dirty="0"/>
        </a:p>
      </dsp:txBody>
      <dsp:txXfrm>
        <a:off x="90228" y="1390367"/>
        <a:ext cx="2361411" cy="1570603"/>
      </dsp:txXfrm>
    </dsp:sp>
    <dsp:sp modelId="{C486F486-0E27-41E7-8BFC-2C50CCD0526D}">
      <dsp:nvSpPr>
        <dsp:cNvPr id="0" name=""/>
        <dsp:cNvSpPr/>
      </dsp:nvSpPr>
      <dsp:spPr>
        <a:xfrm>
          <a:off x="2663173" y="1305401"/>
          <a:ext cx="2531343" cy="1740535"/>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Did you feel listened to during conversations and meetings?</a:t>
          </a:r>
          <a:endParaRPr lang="en-GB" sz="2000" kern="1200" dirty="0"/>
        </a:p>
      </dsp:txBody>
      <dsp:txXfrm>
        <a:off x="2748139" y="1390367"/>
        <a:ext cx="2361411" cy="1570603"/>
      </dsp:txXfrm>
    </dsp:sp>
    <dsp:sp modelId="{2CE78ABD-C3A8-484C-AC4A-B112C6B9F55E}">
      <dsp:nvSpPr>
        <dsp:cNvPr id="0" name=""/>
        <dsp:cNvSpPr/>
      </dsp:nvSpPr>
      <dsp:spPr>
        <a:xfrm>
          <a:off x="5321083" y="1305401"/>
          <a:ext cx="2531343" cy="1740535"/>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How happy are you with the end result of what people did to try and keep you safe?</a:t>
          </a:r>
          <a:endParaRPr lang="en-GB" sz="2000" kern="1200" dirty="0"/>
        </a:p>
      </dsp:txBody>
      <dsp:txXfrm>
        <a:off x="5406049" y="1390367"/>
        <a:ext cx="2361411" cy="1570603"/>
      </dsp:txXfrm>
    </dsp:sp>
    <dsp:sp modelId="{049E90E4-C4CC-4269-97CB-2E5AFA7DC648}">
      <dsp:nvSpPr>
        <dsp:cNvPr id="0" name=""/>
        <dsp:cNvSpPr/>
      </dsp:nvSpPr>
      <dsp:spPr>
        <a:xfrm>
          <a:off x="7978993" y="1305401"/>
          <a:ext cx="2531343" cy="174053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Do you feel that you are safer now because of the help from people dealing with your concern?</a:t>
          </a:r>
          <a:endParaRPr lang="en-GB" sz="2000" kern="1200" dirty="0"/>
        </a:p>
      </dsp:txBody>
      <dsp:txXfrm>
        <a:off x="8063959" y="1390367"/>
        <a:ext cx="236141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836DA-0C12-4F40-982F-173C512C878F}">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4DC80-C852-45EE-8B93-2AE73057CA01}">
      <dsp:nvSpPr>
        <dsp:cNvPr id="0" name=""/>
        <dsp:cNvSpPr/>
      </dsp:nvSpPr>
      <dsp:spPr>
        <a:xfrm>
          <a:off x="350606" y="229141"/>
          <a:ext cx="10105268"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The Care Act</a:t>
          </a:r>
        </a:p>
      </dsp:txBody>
      <dsp:txXfrm>
        <a:off x="350606" y="229141"/>
        <a:ext cx="10105268" cy="458108"/>
      </dsp:txXfrm>
    </dsp:sp>
    <dsp:sp modelId="{DB3BEB53-AC68-4832-A4C3-AB9B3DEC4A4F}">
      <dsp:nvSpPr>
        <dsp:cNvPr id="0" name=""/>
        <dsp:cNvSpPr/>
      </dsp:nvSpPr>
      <dsp:spPr>
        <a:xfrm>
          <a:off x="64288" y="171877"/>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8DD36-C0FF-4E55-B036-746EBFB373D7}">
      <dsp:nvSpPr>
        <dsp:cNvPr id="0" name=""/>
        <dsp:cNvSpPr/>
      </dsp:nvSpPr>
      <dsp:spPr>
        <a:xfrm>
          <a:off x="727432" y="916217"/>
          <a:ext cx="9728442"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Policies and Procedures</a:t>
          </a:r>
        </a:p>
      </dsp:txBody>
      <dsp:txXfrm>
        <a:off x="727432" y="916217"/>
        <a:ext cx="9728442" cy="458108"/>
      </dsp:txXfrm>
    </dsp:sp>
    <dsp:sp modelId="{C0685DF3-A263-44F5-A84A-47CC704FA430}">
      <dsp:nvSpPr>
        <dsp:cNvPr id="0" name=""/>
        <dsp:cNvSpPr/>
      </dsp:nvSpPr>
      <dsp:spPr>
        <a:xfrm>
          <a:off x="441114" y="858954"/>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DD2FEE-CC93-4154-8B50-82B84F8C0254}">
      <dsp:nvSpPr>
        <dsp:cNvPr id="0" name=""/>
        <dsp:cNvSpPr/>
      </dsp:nvSpPr>
      <dsp:spPr>
        <a:xfrm>
          <a:off x="899745" y="1603293"/>
          <a:ext cx="9556129"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Key changes</a:t>
          </a:r>
        </a:p>
      </dsp:txBody>
      <dsp:txXfrm>
        <a:off x="899745" y="1603293"/>
        <a:ext cx="9556129" cy="458108"/>
      </dsp:txXfrm>
    </dsp:sp>
    <dsp:sp modelId="{7EE579CC-2EEF-480A-9333-15BA9365CF21}">
      <dsp:nvSpPr>
        <dsp:cNvPr id="0" name=""/>
        <dsp:cNvSpPr/>
      </dsp:nvSpPr>
      <dsp:spPr>
        <a:xfrm>
          <a:off x="613427" y="1546030"/>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FFDB4-927F-44F9-8F14-F4E661E7714A}">
      <dsp:nvSpPr>
        <dsp:cNvPr id="0" name=""/>
        <dsp:cNvSpPr/>
      </dsp:nvSpPr>
      <dsp:spPr>
        <a:xfrm>
          <a:off x="899745" y="2289935"/>
          <a:ext cx="9556129"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Making Safeguarding Personal</a:t>
          </a:r>
        </a:p>
      </dsp:txBody>
      <dsp:txXfrm>
        <a:off x="899745" y="2289935"/>
        <a:ext cx="9556129" cy="458108"/>
      </dsp:txXfrm>
    </dsp:sp>
    <dsp:sp modelId="{14BBA425-E1DF-427F-9B74-D868A2ED55E4}">
      <dsp:nvSpPr>
        <dsp:cNvPr id="0" name=""/>
        <dsp:cNvSpPr/>
      </dsp:nvSpPr>
      <dsp:spPr>
        <a:xfrm>
          <a:off x="613427" y="2232671"/>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CB533-06AE-41E2-949F-FD50CFBF0FC3}">
      <dsp:nvSpPr>
        <dsp:cNvPr id="0" name=""/>
        <dsp:cNvSpPr/>
      </dsp:nvSpPr>
      <dsp:spPr>
        <a:xfrm>
          <a:off x="727432" y="2977011"/>
          <a:ext cx="9728442"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New North Yorkshire Safeguarding Adults Procedures</a:t>
          </a:r>
        </a:p>
      </dsp:txBody>
      <dsp:txXfrm>
        <a:off x="727432" y="2977011"/>
        <a:ext cx="9728442" cy="458108"/>
      </dsp:txXfrm>
    </dsp:sp>
    <dsp:sp modelId="{007C6EB0-7F3E-4AF2-B598-477E65532069}">
      <dsp:nvSpPr>
        <dsp:cNvPr id="0" name=""/>
        <dsp:cNvSpPr/>
      </dsp:nvSpPr>
      <dsp:spPr>
        <a:xfrm>
          <a:off x="441114" y="2919747"/>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C2F2A-49E8-4FA2-BC66-58C8043F7A66}">
      <dsp:nvSpPr>
        <dsp:cNvPr id="0" name=""/>
        <dsp:cNvSpPr/>
      </dsp:nvSpPr>
      <dsp:spPr>
        <a:xfrm>
          <a:off x="350606" y="3664087"/>
          <a:ext cx="10105268"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Stage 1 – Reporting a Safeguarding Concern</a:t>
          </a:r>
        </a:p>
      </dsp:txBody>
      <dsp:txXfrm>
        <a:off x="350606" y="3664087"/>
        <a:ext cx="10105268" cy="458108"/>
      </dsp:txXfrm>
    </dsp:sp>
    <dsp:sp modelId="{E5AED81D-CC80-4CE2-8215-C80431E4173B}">
      <dsp:nvSpPr>
        <dsp:cNvPr id="0" name=""/>
        <dsp:cNvSpPr/>
      </dsp:nvSpPr>
      <dsp:spPr>
        <a:xfrm>
          <a:off x="64288" y="3606824"/>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00AD6-CAFF-4656-AB87-35BFD11FFC66}">
      <dsp:nvSpPr>
        <dsp:cNvPr id="0" name=""/>
        <dsp:cNvSpPr/>
      </dsp:nvSpPr>
      <dsp:spPr>
        <a:xfrm>
          <a:off x="644723" y="0"/>
          <a:ext cx="7306865" cy="2352033"/>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7F84C9A-C870-4490-AB48-48687A6AA4AB}">
      <dsp:nvSpPr>
        <dsp:cNvPr id="0" name=""/>
        <dsp:cNvSpPr/>
      </dsp:nvSpPr>
      <dsp:spPr>
        <a:xfrm>
          <a:off x="4302" y="705610"/>
          <a:ext cx="2069327" cy="9408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latin typeface="Calibri"/>
              <a:ea typeface="+mn-ea"/>
              <a:cs typeface="+mn-cs"/>
            </a:rPr>
            <a:t>1.Tell us your concern</a:t>
          </a:r>
          <a:endParaRPr lang="en-GB" sz="1600" kern="1200" dirty="0">
            <a:latin typeface="Calibri"/>
            <a:ea typeface="+mn-ea"/>
            <a:cs typeface="+mn-cs"/>
          </a:endParaRPr>
        </a:p>
      </dsp:txBody>
      <dsp:txXfrm>
        <a:off x="50229" y="751537"/>
        <a:ext cx="1977473" cy="848959"/>
      </dsp:txXfrm>
    </dsp:sp>
    <dsp:sp modelId="{BAD96418-DFDD-40CB-ABF2-0B757063C2E7}">
      <dsp:nvSpPr>
        <dsp:cNvPr id="0" name=""/>
        <dsp:cNvSpPr/>
      </dsp:nvSpPr>
      <dsp:spPr>
        <a:xfrm>
          <a:off x="2177095" y="705610"/>
          <a:ext cx="2069327" cy="9408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latin typeface="Calibri"/>
              <a:ea typeface="+mn-ea"/>
              <a:cs typeface="+mn-cs"/>
            </a:rPr>
            <a:t>2. We will consider how best to help you</a:t>
          </a:r>
          <a:endParaRPr lang="en-GB" sz="1600" kern="1200" dirty="0">
            <a:latin typeface="Calibri"/>
            <a:ea typeface="+mn-ea"/>
            <a:cs typeface="+mn-cs"/>
          </a:endParaRPr>
        </a:p>
      </dsp:txBody>
      <dsp:txXfrm>
        <a:off x="2223022" y="751537"/>
        <a:ext cx="1977473" cy="848959"/>
      </dsp:txXfrm>
    </dsp:sp>
    <dsp:sp modelId="{7857408E-BEB0-4028-989C-E562169F2824}">
      <dsp:nvSpPr>
        <dsp:cNvPr id="0" name=""/>
        <dsp:cNvSpPr/>
      </dsp:nvSpPr>
      <dsp:spPr>
        <a:xfrm>
          <a:off x="4349889" y="705610"/>
          <a:ext cx="2069327" cy="9408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alibri"/>
              <a:ea typeface="+mn-ea"/>
              <a:cs typeface="+mn-cs"/>
            </a:rPr>
            <a:t>3. </a:t>
          </a:r>
          <a:r>
            <a:rPr lang="en-GB" sz="1600" kern="1200">
              <a:latin typeface="Calibri"/>
              <a:ea typeface="+mn-ea"/>
              <a:cs typeface="+mn-cs"/>
            </a:rPr>
            <a:t>We will take agreed actions to support you to be safe</a:t>
          </a:r>
          <a:endParaRPr lang="en-GB" sz="1600" kern="1200" dirty="0">
            <a:latin typeface="Calibri"/>
            <a:ea typeface="+mn-ea"/>
            <a:cs typeface="+mn-cs"/>
          </a:endParaRPr>
        </a:p>
      </dsp:txBody>
      <dsp:txXfrm>
        <a:off x="4395816" y="751537"/>
        <a:ext cx="1977473" cy="848959"/>
      </dsp:txXfrm>
    </dsp:sp>
    <dsp:sp modelId="{66B5F967-447C-4392-BBAD-B5DD9E0431CA}">
      <dsp:nvSpPr>
        <dsp:cNvPr id="0" name=""/>
        <dsp:cNvSpPr/>
      </dsp:nvSpPr>
      <dsp:spPr>
        <a:xfrm>
          <a:off x="6522682" y="705610"/>
          <a:ext cx="2069327" cy="94081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alibri"/>
              <a:ea typeface="+mn-ea"/>
              <a:cs typeface="+mn-cs"/>
            </a:rPr>
            <a:t>4. We will check that we have addressed your concerns</a:t>
          </a:r>
        </a:p>
      </dsp:txBody>
      <dsp:txXfrm>
        <a:off x="6568609" y="751537"/>
        <a:ext cx="1977473" cy="848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82F8B-023C-448E-AD63-AC6CA1103DA0}">
      <dsp:nvSpPr>
        <dsp:cNvPr id="0" name=""/>
        <dsp:cNvSpPr/>
      </dsp:nvSpPr>
      <dsp:spPr>
        <a:xfrm>
          <a:off x="3082131" y="0"/>
          <a:ext cx="4351338" cy="435133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Statutory services</a:t>
          </a:r>
        </a:p>
      </dsp:txBody>
      <dsp:txXfrm>
        <a:off x="4441924" y="217566"/>
        <a:ext cx="1631751" cy="435133"/>
      </dsp:txXfrm>
    </dsp:sp>
    <dsp:sp modelId="{295A3D4A-2F93-4DFF-9EA1-BD0BFAC5F6BA}">
      <dsp:nvSpPr>
        <dsp:cNvPr id="0" name=""/>
        <dsp:cNvSpPr/>
      </dsp:nvSpPr>
      <dsp:spPr>
        <a:xfrm>
          <a:off x="3408481" y="652700"/>
          <a:ext cx="3698637" cy="3698637"/>
        </a:xfrm>
        <a:prstGeom prst="ellipse">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Local services and providers</a:t>
          </a:r>
        </a:p>
      </dsp:txBody>
      <dsp:txXfrm>
        <a:off x="4460281" y="865372"/>
        <a:ext cx="1595037" cy="425343"/>
      </dsp:txXfrm>
    </dsp:sp>
    <dsp:sp modelId="{3C117FE3-23D8-43F0-ABB1-D5ED0AA801FE}">
      <dsp:nvSpPr>
        <dsp:cNvPr id="0" name=""/>
        <dsp:cNvSpPr/>
      </dsp:nvSpPr>
      <dsp:spPr>
        <a:xfrm>
          <a:off x="3734831" y="1305401"/>
          <a:ext cx="3045936" cy="3045936"/>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The community</a:t>
          </a:r>
        </a:p>
      </dsp:txBody>
      <dsp:txXfrm>
        <a:off x="4469663" y="1515571"/>
        <a:ext cx="1576272" cy="420339"/>
      </dsp:txXfrm>
    </dsp:sp>
    <dsp:sp modelId="{929D7843-231F-4212-9584-E4C8102B620C}">
      <dsp:nvSpPr>
        <dsp:cNvPr id="0" name=""/>
        <dsp:cNvSpPr/>
      </dsp:nvSpPr>
      <dsp:spPr>
        <a:xfrm>
          <a:off x="4061182" y="1958102"/>
          <a:ext cx="2393235" cy="2393235"/>
        </a:xfrm>
        <a:prstGeom prst="ellipse">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Family and friends</a:t>
          </a:r>
        </a:p>
      </dsp:txBody>
      <dsp:txXfrm>
        <a:off x="4611626" y="2173493"/>
        <a:ext cx="1292347" cy="430782"/>
      </dsp:txXfrm>
    </dsp:sp>
    <dsp:sp modelId="{D8232F40-BDA8-46E6-BF04-D226332C4C5A}">
      <dsp:nvSpPr>
        <dsp:cNvPr id="0" name=""/>
        <dsp:cNvSpPr/>
      </dsp:nvSpPr>
      <dsp:spPr>
        <a:xfrm>
          <a:off x="4387532" y="2610802"/>
          <a:ext cx="1740535" cy="1740535"/>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Adult at risk</a:t>
          </a:r>
        </a:p>
      </dsp:txBody>
      <dsp:txXfrm>
        <a:off x="4642427" y="3045936"/>
        <a:ext cx="1230744" cy="87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6EFD-D593-4546-9EE5-B54684EF0960}">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843F23F-C899-4787-9716-7E79BF7EAC73}">
      <dsp:nvSpPr>
        <dsp:cNvPr id="0" name=""/>
        <dsp:cNvSpPr/>
      </dsp:nvSpPr>
      <dsp:spPr>
        <a:xfrm>
          <a:off x="6628" y="1278205"/>
          <a:ext cx="1139427" cy="179492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The people I wanted were involved</a:t>
          </a:r>
          <a:endParaRPr lang="en-GB" sz="1400" kern="1200" dirty="0"/>
        </a:p>
      </dsp:txBody>
      <dsp:txXfrm>
        <a:off x="62250" y="1333827"/>
        <a:ext cx="1028183" cy="1683682"/>
      </dsp:txXfrm>
    </dsp:sp>
    <dsp:sp modelId="{FEC516C5-58C2-413E-92F4-BCD6471FBC71}">
      <dsp:nvSpPr>
        <dsp:cNvPr id="0" name=""/>
        <dsp:cNvSpPr/>
      </dsp:nvSpPr>
      <dsp:spPr>
        <a:xfrm>
          <a:off x="1317293" y="1278205"/>
          <a:ext cx="1332429" cy="1794926"/>
        </a:xfrm>
        <a:prstGeom prst="round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I had good quality care</a:t>
          </a:r>
          <a:endParaRPr lang="en-GB" sz="1400" kern="1200" dirty="0"/>
        </a:p>
      </dsp:txBody>
      <dsp:txXfrm>
        <a:off x="1382337" y="1343249"/>
        <a:ext cx="1202341" cy="1664838"/>
      </dsp:txXfrm>
    </dsp:sp>
    <dsp:sp modelId="{FF16DBAD-E3DF-4A61-85CB-E6E40C6C5FAB}">
      <dsp:nvSpPr>
        <dsp:cNvPr id="0" name=""/>
        <dsp:cNvSpPr/>
      </dsp:nvSpPr>
      <dsp:spPr>
        <a:xfrm>
          <a:off x="2825531" y="1255387"/>
          <a:ext cx="1301401" cy="1794926"/>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I was helped to manage the risks</a:t>
          </a:r>
          <a:endParaRPr lang="en-GB" sz="1400" kern="1200" dirty="0"/>
        </a:p>
      </dsp:txBody>
      <dsp:txXfrm>
        <a:off x="2889060" y="1318916"/>
        <a:ext cx="1174343" cy="1667868"/>
      </dsp:txXfrm>
    </dsp:sp>
    <dsp:sp modelId="{D26F41E3-A347-44EA-A19E-C9EA2F21E84A}">
      <dsp:nvSpPr>
        <dsp:cNvPr id="0" name=""/>
        <dsp:cNvSpPr/>
      </dsp:nvSpPr>
      <dsp:spPr>
        <a:xfrm>
          <a:off x="4293600" y="1278205"/>
          <a:ext cx="1301514" cy="1794926"/>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I felt safe and in control</a:t>
          </a:r>
          <a:endParaRPr lang="en-GB" sz="1400" kern="1200" dirty="0"/>
        </a:p>
      </dsp:txBody>
      <dsp:txXfrm>
        <a:off x="4357135" y="1341740"/>
        <a:ext cx="1174444" cy="1667856"/>
      </dsp:txXfrm>
    </dsp:sp>
    <dsp:sp modelId="{87E1FB10-FD9E-4EB6-98BD-1D562BA1E410}">
      <dsp:nvSpPr>
        <dsp:cNvPr id="0" name=""/>
        <dsp:cNvSpPr/>
      </dsp:nvSpPr>
      <dsp:spPr>
        <a:xfrm>
          <a:off x="5766352" y="1278205"/>
          <a:ext cx="1391414" cy="1794926"/>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People understood me and recognised what I could do</a:t>
          </a:r>
          <a:endParaRPr lang="en-GB" sz="1400" kern="1200" dirty="0"/>
        </a:p>
      </dsp:txBody>
      <dsp:txXfrm>
        <a:off x="5834275" y="1346128"/>
        <a:ext cx="1255568" cy="1659080"/>
      </dsp:txXfrm>
    </dsp:sp>
    <dsp:sp modelId="{26B27AF3-3CB4-4077-A2D8-EA8545C26890}">
      <dsp:nvSpPr>
        <dsp:cNvPr id="0" name=""/>
        <dsp:cNvSpPr/>
      </dsp:nvSpPr>
      <dsp:spPr>
        <a:xfrm>
          <a:off x="7329004" y="1255387"/>
          <a:ext cx="1488886" cy="1840563"/>
        </a:xfrm>
        <a:prstGeom prst="round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I had the information I needed in the way I needed it</a:t>
          </a:r>
          <a:endParaRPr lang="en-GB" sz="1400" kern="1200" dirty="0"/>
        </a:p>
      </dsp:txBody>
      <dsp:txXfrm>
        <a:off x="7401685" y="1328068"/>
        <a:ext cx="1343524" cy="1695201"/>
      </dsp:txXfrm>
    </dsp:sp>
    <dsp:sp modelId="{94548C78-7E5B-4E0F-877D-2F9CE429A2A5}">
      <dsp:nvSpPr>
        <dsp:cNvPr id="0" name=""/>
        <dsp:cNvSpPr/>
      </dsp:nvSpPr>
      <dsp:spPr>
        <a:xfrm>
          <a:off x="8989129" y="1255387"/>
          <a:ext cx="1519842" cy="1840563"/>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People worked together reducing risk to my safety and well-being</a:t>
          </a:r>
          <a:endParaRPr lang="en-GB" sz="1400" kern="1200" dirty="0"/>
        </a:p>
      </dsp:txBody>
      <dsp:txXfrm>
        <a:off x="9063322" y="1329580"/>
        <a:ext cx="1371456" cy="1692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9067-FAAC-4EB8-95E3-48D5274BC646}">
      <dsp:nvSpPr>
        <dsp:cNvPr id="0" name=""/>
        <dsp:cNvSpPr/>
      </dsp:nvSpPr>
      <dsp:spPr>
        <a:xfrm rot="10800000">
          <a:off x="1983253" y="3129"/>
          <a:ext cx="6992874" cy="887561"/>
        </a:xfrm>
        <a:prstGeom prst="homePlat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1390" tIns="87630" rIns="163576" bIns="87630" numCol="1" spcCol="1270" anchor="ctr" anchorCtr="0">
          <a:noAutofit/>
        </a:bodyPr>
        <a:lstStyle/>
        <a:p>
          <a:pPr lvl="0" algn="ctr" defTabSz="1022350">
            <a:lnSpc>
              <a:spcPct val="90000"/>
            </a:lnSpc>
            <a:spcBef>
              <a:spcPct val="0"/>
            </a:spcBef>
            <a:spcAft>
              <a:spcPct val="35000"/>
            </a:spcAft>
          </a:pPr>
          <a:r>
            <a:rPr lang="en-GB" sz="2300" kern="1200" dirty="0"/>
            <a:t>Ask the person what they want to achieve through safeguarding (Making Safeguarding Personal)</a:t>
          </a:r>
        </a:p>
      </dsp:txBody>
      <dsp:txXfrm rot="10800000">
        <a:off x="2205143" y="3129"/>
        <a:ext cx="6770984" cy="887561"/>
      </dsp:txXfrm>
    </dsp:sp>
    <dsp:sp modelId="{43F0C7D6-CFB8-43C8-B9AE-CF7756681263}">
      <dsp:nvSpPr>
        <dsp:cNvPr id="0" name=""/>
        <dsp:cNvSpPr/>
      </dsp:nvSpPr>
      <dsp:spPr>
        <a:xfrm>
          <a:off x="1539472" y="3129"/>
          <a:ext cx="887561" cy="8875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26E503-C1B1-47A7-B511-C3EFA9F66165}">
      <dsp:nvSpPr>
        <dsp:cNvPr id="0" name=""/>
        <dsp:cNvSpPr/>
      </dsp:nvSpPr>
      <dsp:spPr>
        <a:xfrm rot="10800000">
          <a:off x="1983253" y="1155635"/>
          <a:ext cx="6992874" cy="887561"/>
        </a:xfrm>
        <a:prstGeom prst="homePlate">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1390" tIns="87630" rIns="163576" bIns="87630" numCol="1" spcCol="1270" anchor="ctr" anchorCtr="0">
          <a:noAutofit/>
        </a:bodyPr>
        <a:lstStyle/>
        <a:p>
          <a:pPr lvl="0" algn="ctr" defTabSz="1022350">
            <a:lnSpc>
              <a:spcPct val="90000"/>
            </a:lnSpc>
            <a:spcBef>
              <a:spcPct val="0"/>
            </a:spcBef>
            <a:spcAft>
              <a:spcPct val="35000"/>
            </a:spcAft>
          </a:pPr>
          <a:r>
            <a:rPr lang="en-GB" sz="2300" kern="1200" dirty="0" smtClean="0"/>
            <a:t>Consent and Mental Capacity</a:t>
          </a:r>
          <a:endParaRPr lang="en-GB" sz="2300" kern="1200" dirty="0"/>
        </a:p>
      </dsp:txBody>
      <dsp:txXfrm rot="10800000">
        <a:off x="2205143" y="1155635"/>
        <a:ext cx="6770984" cy="887561"/>
      </dsp:txXfrm>
    </dsp:sp>
    <dsp:sp modelId="{A8EDFBBC-C8FF-4BF5-9AB6-00BC9AF7C273}">
      <dsp:nvSpPr>
        <dsp:cNvPr id="0" name=""/>
        <dsp:cNvSpPr/>
      </dsp:nvSpPr>
      <dsp:spPr>
        <a:xfrm>
          <a:off x="1539472" y="1155635"/>
          <a:ext cx="887561" cy="8875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C474682-AC08-44B3-8224-AE7DD0964B30}">
      <dsp:nvSpPr>
        <dsp:cNvPr id="0" name=""/>
        <dsp:cNvSpPr/>
      </dsp:nvSpPr>
      <dsp:spPr>
        <a:xfrm rot="10800000">
          <a:off x="1983253" y="2308140"/>
          <a:ext cx="6992874" cy="887561"/>
        </a:xfrm>
        <a:prstGeom prst="homePlate">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1390" tIns="87630" rIns="163576" bIns="87630" numCol="1" spcCol="1270" anchor="ctr" anchorCtr="0">
          <a:noAutofit/>
        </a:bodyPr>
        <a:lstStyle/>
        <a:p>
          <a:pPr lvl="0" algn="ctr" defTabSz="1022350">
            <a:lnSpc>
              <a:spcPct val="90000"/>
            </a:lnSpc>
            <a:spcBef>
              <a:spcPct val="0"/>
            </a:spcBef>
            <a:spcAft>
              <a:spcPct val="35000"/>
            </a:spcAft>
          </a:pPr>
          <a:r>
            <a:rPr lang="en-GB" sz="2300" kern="1200" dirty="0"/>
            <a:t>Record issues and actions taken to reduce risk</a:t>
          </a:r>
        </a:p>
      </dsp:txBody>
      <dsp:txXfrm rot="10800000">
        <a:off x="2205143" y="2308140"/>
        <a:ext cx="6770984" cy="887561"/>
      </dsp:txXfrm>
    </dsp:sp>
    <dsp:sp modelId="{F5963D4C-472D-4EB8-B724-6C30FAB80058}">
      <dsp:nvSpPr>
        <dsp:cNvPr id="0" name=""/>
        <dsp:cNvSpPr/>
      </dsp:nvSpPr>
      <dsp:spPr>
        <a:xfrm>
          <a:off x="1539472" y="2308140"/>
          <a:ext cx="887561" cy="88756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AB3D24-5477-4BE8-8A62-B5211909E123}">
      <dsp:nvSpPr>
        <dsp:cNvPr id="0" name=""/>
        <dsp:cNvSpPr/>
      </dsp:nvSpPr>
      <dsp:spPr>
        <a:xfrm rot="10800000">
          <a:off x="1983253" y="3460646"/>
          <a:ext cx="6992874" cy="887561"/>
        </a:xfrm>
        <a:prstGeom prst="homePlat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1390" tIns="87630" rIns="163576" bIns="87630" numCol="1" spcCol="1270" anchor="ctr" anchorCtr="0">
          <a:noAutofit/>
        </a:bodyPr>
        <a:lstStyle/>
        <a:p>
          <a:pPr lvl="0" algn="ctr" defTabSz="1022350">
            <a:lnSpc>
              <a:spcPct val="90000"/>
            </a:lnSpc>
            <a:spcBef>
              <a:spcPct val="0"/>
            </a:spcBef>
            <a:spcAft>
              <a:spcPct val="35000"/>
            </a:spcAft>
          </a:pPr>
          <a:r>
            <a:rPr lang="en-GB" sz="2300" kern="1200" dirty="0"/>
            <a:t>Raise a concern within 24 hours</a:t>
          </a:r>
        </a:p>
      </dsp:txBody>
      <dsp:txXfrm rot="10800000">
        <a:off x="2205143" y="3460646"/>
        <a:ext cx="6770984" cy="887561"/>
      </dsp:txXfrm>
    </dsp:sp>
    <dsp:sp modelId="{508B19C2-09F6-4A72-BEFE-9B130B74F24D}">
      <dsp:nvSpPr>
        <dsp:cNvPr id="0" name=""/>
        <dsp:cNvSpPr/>
      </dsp:nvSpPr>
      <dsp:spPr>
        <a:xfrm>
          <a:off x="1539472" y="3460646"/>
          <a:ext cx="887561" cy="8875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7F1EA-34B1-4A46-A0A4-EEDD67AE8A48}">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8842B-29FE-49C1-9E22-EF53285B3FC6}">
      <dsp:nvSpPr>
        <dsp:cNvPr id="0" name=""/>
        <dsp:cNvSpPr/>
      </dsp:nvSpPr>
      <dsp:spPr>
        <a:xfrm>
          <a:off x="350606" y="229141"/>
          <a:ext cx="10105268"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Stage 2 – Responding to the concern/information gathering</a:t>
          </a:r>
        </a:p>
      </dsp:txBody>
      <dsp:txXfrm>
        <a:off x="350606" y="229141"/>
        <a:ext cx="10105268" cy="458108"/>
      </dsp:txXfrm>
    </dsp:sp>
    <dsp:sp modelId="{20FCC21D-11AB-4525-A187-6409D99CD32A}">
      <dsp:nvSpPr>
        <dsp:cNvPr id="0" name=""/>
        <dsp:cNvSpPr/>
      </dsp:nvSpPr>
      <dsp:spPr>
        <a:xfrm>
          <a:off x="64288" y="171877"/>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96DD2-3A2A-4051-8D1E-718B2A863956}">
      <dsp:nvSpPr>
        <dsp:cNvPr id="0" name=""/>
        <dsp:cNvSpPr/>
      </dsp:nvSpPr>
      <dsp:spPr>
        <a:xfrm>
          <a:off x="727432" y="916217"/>
          <a:ext cx="9728442"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Stage 3 – Safeguarding response</a:t>
          </a:r>
        </a:p>
      </dsp:txBody>
      <dsp:txXfrm>
        <a:off x="727432" y="916217"/>
        <a:ext cx="9728442" cy="458108"/>
      </dsp:txXfrm>
    </dsp:sp>
    <dsp:sp modelId="{98D5D0C1-56C3-4522-A756-382AF52C5D4A}">
      <dsp:nvSpPr>
        <dsp:cNvPr id="0" name=""/>
        <dsp:cNvSpPr/>
      </dsp:nvSpPr>
      <dsp:spPr>
        <a:xfrm>
          <a:off x="441114" y="858954"/>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F94E4-4E88-4F5B-ADD1-912369E147E9}">
      <dsp:nvSpPr>
        <dsp:cNvPr id="0" name=""/>
        <dsp:cNvSpPr/>
      </dsp:nvSpPr>
      <dsp:spPr>
        <a:xfrm>
          <a:off x="899745" y="1603293"/>
          <a:ext cx="9556129"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Stage 4 – </a:t>
          </a:r>
          <a:r>
            <a:rPr lang="en-GB" sz="2400" kern="1200" dirty="0" smtClean="0"/>
            <a:t>Outcome </a:t>
          </a:r>
          <a:r>
            <a:rPr lang="en-GB" sz="2400" kern="1200" dirty="0"/>
            <a:t>and closure including plan and review</a:t>
          </a:r>
        </a:p>
      </dsp:txBody>
      <dsp:txXfrm>
        <a:off x="899745" y="1603293"/>
        <a:ext cx="9556129" cy="458108"/>
      </dsp:txXfrm>
    </dsp:sp>
    <dsp:sp modelId="{230C80DA-1F8F-45A5-90DD-2405D35CB295}">
      <dsp:nvSpPr>
        <dsp:cNvPr id="0" name=""/>
        <dsp:cNvSpPr/>
      </dsp:nvSpPr>
      <dsp:spPr>
        <a:xfrm>
          <a:off x="613427" y="1546030"/>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94154-367E-4CED-A4FF-E40925FC0940}">
      <dsp:nvSpPr>
        <dsp:cNvPr id="0" name=""/>
        <dsp:cNvSpPr/>
      </dsp:nvSpPr>
      <dsp:spPr>
        <a:xfrm>
          <a:off x="899745" y="2289935"/>
          <a:ext cx="9556129"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NYSAB Website</a:t>
          </a:r>
        </a:p>
      </dsp:txBody>
      <dsp:txXfrm>
        <a:off x="899745" y="2289935"/>
        <a:ext cx="9556129" cy="458108"/>
      </dsp:txXfrm>
    </dsp:sp>
    <dsp:sp modelId="{A868FECD-2781-4DCF-849A-6550D041A9D6}">
      <dsp:nvSpPr>
        <dsp:cNvPr id="0" name=""/>
        <dsp:cNvSpPr/>
      </dsp:nvSpPr>
      <dsp:spPr>
        <a:xfrm>
          <a:off x="613427" y="2232671"/>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F37B13-C8C3-49D6-8227-6CF5F38AFCBB}">
      <dsp:nvSpPr>
        <dsp:cNvPr id="0" name=""/>
        <dsp:cNvSpPr/>
      </dsp:nvSpPr>
      <dsp:spPr>
        <a:xfrm>
          <a:off x="727432" y="2977011"/>
          <a:ext cx="9728442"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Tool Kit</a:t>
          </a:r>
        </a:p>
      </dsp:txBody>
      <dsp:txXfrm>
        <a:off x="727432" y="2977011"/>
        <a:ext cx="9728442" cy="458108"/>
      </dsp:txXfrm>
    </dsp:sp>
    <dsp:sp modelId="{088DC478-0195-433A-A5FD-8796DCC3EC59}">
      <dsp:nvSpPr>
        <dsp:cNvPr id="0" name=""/>
        <dsp:cNvSpPr/>
      </dsp:nvSpPr>
      <dsp:spPr>
        <a:xfrm>
          <a:off x="441114" y="2919747"/>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2FAD70-7B4A-4117-A004-2C9E2E68D29B}">
      <dsp:nvSpPr>
        <dsp:cNvPr id="0" name=""/>
        <dsp:cNvSpPr/>
      </dsp:nvSpPr>
      <dsp:spPr>
        <a:xfrm>
          <a:off x="350606" y="3664087"/>
          <a:ext cx="10105268" cy="458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n-GB" sz="2400" kern="1200" dirty="0"/>
            <a:t>Questions</a:t>
          </a:r>
        </a:p>
      </dsp:txBody>
      <dsp:txXfrm>
        <a:off x="350606" y="3664087"/>
        <a:ext cx="10105268" cy="458108"/>
      </dsp:txXfrm>
    </dsp:sp>
    <dsp:sp modelId="{191ACCFD-CE87-4672-8C5F-AE4A6FE9C4D6}">
      <dsp:nvSpPr>
        <dsp:cNvPr id="0" name=""/>
        <dsp:cNvSpPr/>
      </dsp:nvSpPr>
      <dsp:spPr>
        <a:xfrm>
          <a:off x="64288" y="3606824"/>
          <a:ext cx="572636" cy="5726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04C83-C1F5-4D3C-990B-12B0E5B6DDEA}">
      <dsp:nvSpPr>
        <dsp:cNvPr id="0" name=""/>
        <dsp:cNvSpPr/>
      </dsp:nvSpPr>
      <dsp:spPr>
        <a:xfrm>
          <a:off x="1206" y="600"/>
          <a:ext cx="10513186" cy="133004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GB" sz="5500" kern="1200" dirty="0"/>
            <a:t>Specialist Advisor receives concern</a:t>
          </a:r>
        </a:p>
      </dsp:txBody>
      <dsp:txXfrm>
        <a:off x="40162" y="39556"/>
        <a:ext cx="10435274" cy="1252135"/>
      </dsp:txXfrm>
    </dsp:sp>
    <dsp:sp modelId="{3F70E6C2-2C1E-471E-8FC5-1815C2708617}">
      <dsp:nvSpPr>
        <dsp:cNvPr id="0" name=""/>
        <dsp:cNvSpPr/>
      </dsp:nvSpPr>
      <dsp:spPr>
        <a:xfrm>
          <a:off x="1206" y="1510645"/>
          <a:ext cx="6867539" cy="13300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Concern appears to meet Section 42 criteria or Safeguarding Other</a:t>
          </a:r>
        </a:p>
      </dsp:txBody>
      <dsp:txXfrm>
        <a:off x="40162" y="1549601"/>
        <a:ext cx="6789627" cy="1252135"/>
      </dsp:txXfrm>
    </dsp:sp>
    <dsp:sp modelId="{8A63405A-D23C-4EAB-88E9-1420A33A0AE7}">
      <dsp:nvSpPr>
        <dsp:cNvPr id="0" name=""/>
        <dsp:cNvSpPr/>
      </dsp:nvSpPr>
      <dsp:spPr>
        <a:xfrm>
          <a:off x="1206" y="3021290"/>
          <a:ext cx="3363143" cy="13300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Care and Support Team</a:t>
          </a:r>
        </a:p>
      </dsp:txBody>
      <dsp:txXfrm>
        <a:off x="40162" y="3060246"/>
        <a:ext cx="3285231" cy="1252135"/>
      </dsp:txXfrm>
    </dsp:sp>
    <dsp:sp modelId="{481344F0-4BD8-48B0-BC00-A024870481B3}">
      <dsp:nvSpPr>
        <dsp:cNvPr id="0" name=""/>
        <dsp:cNvSpPr/>
      </dsp:nvSpPr>
      <dsp:spPr>
        <a:xfrm>
          <a:off x="3505602" y="3020690"/>
          <a:ext cx="3363143" cy="13300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Locality Team</a:t>
          </a:r>
        </a:p>
      </dsp:txBody>
      <dsp:txXfrm>
        <a:off x="3544558" y="3059646"/>
        <a:ext cx="3285231" cy="1252135"/>
      </dsp:txXfrm>
    </dsp:sp>
    <dsp:sp modelId="{9C90196B-5A15-4884-B5CE-F15AB40B02EA}">
      <dsp:nvSpPr>
        <dsp:cNvPr id="0" name=""/>
        <dsp:cNvSpPr/>
      </dsp:nvSpPr>
      <dsp:spPr>
        <a:xfrm>
          <a:off x="7151249" y="1510645"/>
          <a:ext cx="3363143" cy="13300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Concern does not meet Section 42 or Safeguarding Other criteria</a:t>
          </a:r>
        </a:p>
      </dsp:txBody>
      <dsp:txXfrm>
        <a:off x="7190205" y="1549601"/>
        <a:ext cx="3285231" cy="1252135"/>
      </dsp:txXfrm>
    </dsp:sp>
    <dsp:sp modelId="{73DB8299-198A-41E9-AAB9-D582319C0140}">
      <dsp:nvSpPr>
        <dsp:cNvPr id="0" name=""/>
        <dsp:cNvSpPr/>
      </dsp:nvSpPr>
      <dsp:spPr>
        <a:xfrm>
          <a:off x="7151249" y="3020690"/>
          <a:ext cx="3363143" cy="13300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Case closed to safeguarding and passed for either a request for service, provision of information, advice and guidance, signpost to another agency or no further action</a:t>
          </a:r>
        </a:p>
      </dsp:txBody>
      <dsp:txXfrm>
        <a:off x="7190205" y="3059646"/>
        <a:ext cx="3285231" cy="1252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F0392-7528-4C26-8006-662FCC1CBB5B}">
      <dsp:nvSpPr>
        <dsp:cNvPr id="0" name=""/>
        <dsp:cNvSpPr/>
      </dsp:nvSpPr>
      <dsp:spPr>
        <a:xfrm>
          <a:off x="2494647" y="3125"/>
          <a:ext cx="1182904"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Concern received in locality team</a:t>
          </a:r>
        </a:p>
      </dsp:txBody>
      <dsp:txXfrm>
        <a:off x="2517744" y="26222"/>
        <a:ext cx="1136710" cy="742409"/>
      </dsp:txXfrm>
    </dsp:sp>
    <dsp:sp modelId="{BAD5CBDB-6BB4-4F00-8655-5B106B17B5EC}">
      <dsp:nvSpPr>
        <dsp:cNvPr id="0" name=""/>
        <dsp:cNvSpPr/>
      </dsp:nvSpPr>
      <dsp:spPr>
        <a:xfrm>
          <a:off x="3040380" y="791728"/>
          <a:ext cx="91440" cy="315441"/>
        </a:xfrm>
        <a:custGeom>
          <a:avLst/>
          <a:gdLst/>
          <a:ahLst/>
          <a:cxnLst/>
          <a:rect l="0" t="0" r="0" b="0"/>
          <a:pathLst>
            <a:path>
              <a:moveTo>
                <a:pt x="45720" y="0"/>
              </a:moveTo>
              <a:lnTo>
                <a:pt x="45720" y="31544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BFD657-BBB1-4C4E-B22A-04E93F73D4DD}">
      <dsp:nvSpPr>
        <dsp:cNvPr id="0" name=""/>
        <dsp:cNvSpPr/>
      </dsp:nvSpPr>
      <dsp:spPr>
        <a:xfrm>
          <a:off x="2494647" y="1107169"/>
          <a:ext cx="1182904"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Safeguarding Coordinator assigns to Enquiry Officer</a:t>
          </a:r>
        </a:p>
      </dsp:txBody>
      <dsp:txXfrm>
        <a:off x="2517744" y="1130266"/>
        <a:ext cx="1136710" cy="742409"/>
      </dsp:txXfrm>
    </dsp:sp>
    <dsp:sp modelId="{7047E0F2-9484-4374-B63C-CEDE04012629}">
      <dsp:nvSpPr>
        <dsp:cNvPr id="0" name=""/>
        <dsp:cNvSpPr/>
      </dsp:nvSpPr>
      <dsp:spPr>
        <a:xfrm>
          <a:off x="3040380" y="1895772"/>
          <a:ext cx="91440" cy="315441"/>
        </a:xfrm>
        <a:custGeom>
          <a:avLst/>
          <a:gdLst/>
          <a:ahLst/>
          <a:cxnLst/>
          <a:rect l="0" t="0" r="0" b="0"/>
          <a:pathLst>
            <a:path>
              <a:moveTo>
                <a:pt x="45720" y="0"/>
              </a:moveTo>
              <a:lnTo>
                <a:pt x="45720"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5E6817-4A67-4EDE-A619-99E52C10ADFA}">
      <dsp:nvSpPr>
        <dsp:cNvPr id="0" name=""/>
        <dsp:cNvSpPr/>
      </dsp:nvSpPr>
      <dsp:spPr>
        <a:xfrm>
          <a:off x="2078034" y="2211213"/>
          <a:ext cx="2016130"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Enquiry Officer </a:t>
          </a:r>
          <a:r>
            <a:rPr lang="en-GB" sz="1200" kern="1200" dirty="0"/>
            <a:t>gathers information and speaks to the adult at risk and/or their </a:t>
          </a:r>
          <a:r>
            <a:rPr lang="en-GB" sz="1200" kern="1200" dirty="0" smtClean="0"/>
            <a:t>representative/advocate</a:t>
          </a:r>
          <a:endParaRPr lang="en-GB" sz="1200" kern="1200" dirty="0"/>
        </a:p>
      </dsp:txBody>
      <dsp:txXfrm>
        <a:off x="2101131" y="2234310"/>
        <a:ext cx="1969936" cy="742409"/>
      </dsp:txXfrm>
    </dsp:sp>
    <dsp:sp modelId="{D820C3AF-F130-4434-85D3-BB196D632FFE}">
      <dsp:nvSpPr>
        <dsp:cNvPr id="0" name=""/>
        <dsp:cNvSpPr/>
      </dsp:nvSpPr>
      <dsp:spPr>
        <a:xfrm>
          <a:off x="3040380" y="2999816"/>
          <a:ext cx="91440" cy="315441"/>
        </a:xfrm>
        <a:custGeom>
          <a:avLst/>
          <a:gdLst/>
          <a:ahLst/>
          <a:cxnLst/>
          <a:rect l="0" t="0" r="0" b="0"/>
          <a:pathLst>
            <a:path>
              <a:moveTo>
                <a:pt x="45720" y="0"/>
              </a:moveTo>
              <a:lnTo>
                <a:pt x="45720"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A66F06-EE35-4369-B215-E80FEA398EE4}">
      <dsp:nvSpPr>
        <dsp:cNvPr id="0" name=""/>
        <dsp:cNvSpPr/>
      </dsp:nvSpPr>
      <dsp:spPr>
        <a:xfrm>
          <a:off x="2097085" y="3315258"/>
          <a:ext cx="1978029"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Enquiry Officer finalises information gathering and makes </a:t>
          </a:r>
          <a:r>
            <a:rPr lang="en-GB" sz="1200" kern="1200" dirty="0" smtClean="0"/>
            <a:t>recommendations</a:t>
          </a:r>
          <a:endParaRPr lang="en-GB" sz="1200" kern="1200" dirty="0"/>
        </a:p>
      </dsp:txBody>
      <dsp:txXfrm>
        <a:off x="2120182" y="3338355"/>
        <a:ext cx="1931835" cy="742409"/>
      </dsp:txXfrm>
    </dsp:sp>
    <dsp:sp modelId="{26A47C1D-A580-4A30-A0E4-138AD7BF74BB}">
      <dsp:nvSpPr>
        <dsp:cNvPr id="0" name=""/>
        <dsp:cNvSpPr/>
      </dsp:nvSpPr>
      <dsp:spPr>
        <a:xfrm>
          <a:off x="3040380" y="4103861"/>
          <a:ext cx="91440" cy="315441"/>
        </a:xfrm>
        <a:custGeom>
          <a:avLst/>
          <a:gdLst/>
          <a:ahLst/>
          <a:cxnLst/>
          <a:rect l="0" t="0" r="0" b="0"/>
          <a:pathLst>
            <a:path>
              <a:moveTo>
                <a:pt x="45720" y="0"/>
              </a:moveTo>
              <a:lnTo>
                <a:pt x="45720"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F62614-63DF-42DE-9BE2-6914C552DDEA}">
      <dsp:nvSpPr>
        <dsp:cNvPr id="0" name=""/>
        <dsp:cNvSpPr/>
      </dsp:nvSpPr>
      <dsp:spPr>
        <a:xfrm>
          <a:off x="2106613" y="4419302"/>
          <a:ext cx="1958972"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Recommendations agreed by the Safeguarding Coordinator</a:t>
          </a:r>
        </a:p>
      </dsp:txBody>
      <dsp:txXfrm>
        <a:off x="2129710" y="4442399"/>
        <a:ext cx="1912778" cy="742409"/>
      </dsp:txXfrm>
    </dsp:sp>
    <dsp:sp modelId="{FEE772A0-5764-411B-B870-CFDEE995A2F4}">
      <dsp:nvSpPr>
        <dsp:cNvPr id="0" name=""/>
        <dsp:cNvSpPr/>
      </dsp:nvSpPr>
      <dsp:spPr>
        <a:xfrm>
          <a:off x="1548324" y="5207905"/>
          <a:ext cx="1537775" cy="315441"/>
        </a:xfrm>
        <a:custGeom>
          <a:avLst/>
          <a:gdLst/>
          <a:ahLst/>
          <a:cxnLst/>
          <a:rect l="0" t="0" r="0" b="0"/>
          <a:pathLst>
            <a:path>
              <a:moveTo>
                <a:pt x="1537775" y="0"/>
              </a:moveTo>
              <a:lnTo>
                <a:pt x="1537775" y="157720"/>
              </a:lnTo>
              <a:lnTo>
                <a:pt x="0" y="157720"/>
              </a:lnTo>
              <a:lnTo>
                <a:pt x="0"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94A5AD-50C5-415A-9553-B294D8B14C78}">
      <dsp:nvSpPr>
        <dsp:cNvPr id="0" name=""/>
        <dsp:cNvSpPr/>
      </dsp:nvSpPr>
      <dsp:spPr>
        <a:xfrm>
          <a:off x="956871" y="5523346"/>
          <a:ext cx="1182904"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Planning Discussion</a:t>
          </a:r>
        </a:p>
      </dsp:txBody>
      <dsp:txXfrm>
        <a:off x="979968" y="5546443"/>
        <a:ext cx="1136710" cy="742409"/>
      </dsp:txXfrm>
    </dsp:sp>
    <dsp:sp modelId="{A2247576-428E-4F0B-9F7E-1419582B8504}">
      <dsp:nvSpPr>
        <dsp:cNvPr id="0" name=""/>
        <dsp:cNvSpPr/>
      </dsp:nvSpPr>
      <dsp:spPr>
        <a:xfrm>
          <a:off x="3040380" y="5207905"/>
          <a:ext cx="91440" cy="315441"/>
        </a:xfrm>
        <a:custGeom>
          <a:avLst/>
          <a:gdLst/>
          <a:ahLst/>
          <a:cxnLst/>
          <a:rect l="0" t="0" r="0" b="0"/>
          <a:pathLst>
            <a:path>
              <a:moveTo>
                <a:pt x="45720" y="0"/>
              </a:moveTo>
              <a:lnTo>
                <a:pt x="45720"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C0C354-0246-4FFC-B72A-44B95FA1BB12}">
      <dsp:nvSpPr>
        <dsp:cNvPr id="0" name=""/>
        <dsp:cNvSpPr/>
      </dsp:nvSpPr>
      <dsp:spPr>
        <a:xfrm>
          <a:off x="2494647" y="5523346"/>
          <a:ext cx="1182904"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Planning Meeting</a:t>
          </a:r>
        </a:p>
      </dsp:txBody>
      <dsp:txXfrm>
        <a:off x="2517744" y="5546443"/>
        <a:ext cx="1136710" cy="742409"/>
      </dsp:txXfrm>
    </dsp:sp>
    <dsp:sp modelId="{F25040E7-A963-44D8-A945-2A4821A52096}">
      <dsp:nvSpPr>
        <dsp:cNvPr id="0" name=""/>
        <dsp:cNvSpPr/>
      </dsp:nvSpPr>
      <dsp:spPr>
        <a:xfrm>
          <a:off x="3086100" y="5207905"/>
          <a:ext cx="1537775" cy="315441"/>
        </a:xfrm>
        <a:custGeom>
          <a:avLst/>
          <a:gdLst/>
          <a:ahLst/>
          <a:cxnLst/>
          <a:rect l="0" t="0" r="0" b="0"/>
          <a:pathLst>
            <a:path>
              <a:moveTo>
                <a:pt x="0" y="0"/>
              </a:moveTo>
              <a:lnTo>
                <a:pt x="0" y="157720"/>
              </a:lnTo>
              <a:lnTo>
                <a:pt x="1537775" y="157720"/>
              </a:lnTo>
              <a:lnTo>
                <a:pt x="1537775" y="31544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C7327F-17E7-4E32-B3EB-FF549386FA48}">
      <dsp:nvSpPr>
        <dsp:cNvPr id="0" name=""/>
        <dsp:cNvSpPr/>
      </dsp:nvSpPr>
      <dsp:spPr>
        <a:xfrm>
          <a:off x="4032423" y="5523346"/>
          <a:ext cx="1182904" cy="7886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Exit Safeguarding</a:t>
          </a:r>
        </a:p>
      </dsp:txBody>
      <dsp:txXfrm>
        <a:off x="4055520" y="5546443"/>
        <a:ext cx="1136710" cy="74240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1FBBD2B-41D6-426C-980D-B2151F5890C2}" type="datetimeFigureOut">
              <a:rPr lang="en-GB" smtClean="0"/>
              <a:t>10/09/2019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478B5F9-AB99-4FA8-8189-ED5F0FE4A265}" type="slidenum">
              <a:rPr lang="en-GB" smtClean="0"/>
              <a:t>‹#›</a:t>
            </a:fld>
            <a:endParaRPr lang="en-GB"/>
          </a:p>
        </p:txBody>
      </p:sp>
    </p:spTree>
    <p:extLst>
      <p:ext uri="{BB962C8B-B14F-4D97-AF65-F5344CB8AC3E}">
        <p14:creationId xmlns:p14="http://schemas.microsoft.com/office/powerpoint/2010/main" val="40929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a:t>
            </a:fld>
            <a:endParaRPr lang="en-GB"/>
          </a:p>
        </p:txBody>
      </p:sp>
    </p:spTree>
    <p:extLst>
      <p:ext uri="{BB962C8B-B14F-4D97-AF65-F5344CB8AC3E}">
        <p14:creationId xmlns:p14="http://schemas.microsoft.com/office/powerpoint/2010/main" val="26465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12</a:t>
            </a:fld>
            <a:endParaRPr lang="en-GB"/>
          </a:p>
        </p:txBody>
      </p:sp>
    </p:spTree>
    <p:extLst>
      <p:ext uri="{BB962C8B-B14F-4D97-AF65-F5344CB8AC3E}">
        <p14:creationId xmlns:p14="http://schemas.microsoft.com/office/powerpoint/2010/main" val="43915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Procedures were care act compliant</a:t>
            </a:r>
          </a:p>
          <a:p>
            <a:endParaRPr lang="en-GB" dirty="0"/>
          </a:p>
          <a:p>
            <a:r>
              <a:rPr lang="en-GB" dirty="0"/>
              <a:t>Procedures more aimed at professionals and language</a:t>
            </a:r>
          </a:p>
          <a:p>
            <a:endParaRPr lang="en-GB" dirty="0"/>
          </a:p>
          <a:p>
            <a:r>
              <a:rPr lang="en-GB" dirty="0"/>
              <a:t>Other Las moving away from Substantiating abuse</a:t>
            </a:r>
          </a:p>
          <a:p>
            <a:endParaRPr lang="en-GB" dirty="0"/>
          </a:p>
          <a:p>
            <a:r>
              <a:rPr lang="en-GB" dirty="0" smtClean="0"/>
              <a:t>Substantiating </a:t>
            </a:r>
            <a:r>
              <a:rPr lang="en-GB" dirty="0"/>
              <a:t>abuse rooted in No Secrets</a:t>
            </a:r>
          </a:p>
          <a:p>
            <a:endParaRPr lang="en-GB" dirty="0"/>
          </a:p>
          <a:p>
            <a:r>
              <a:rPr lang="en-GB" dirty="0"/>
              <a:t>About shift in making language more person centred</a:t>
            </a:r>
          </a:p>
        </p:txBody>
      </p:sp>
      <p:sp>
        <p:nvSpPr>
          <p:cNvPr id="4" name="Slide Number Placeholder 3"/>
          <p:cNvSpPr>
            <a:spLocks noGrp="1"/>
          </p:cNvSpPr>
          <p:nvPr>
            <p:ph type="sldNum" sz="quarter" idx="10"/>
          </p:nvPr>
        </p:nvSpPr>
        <p:spPr/>
        <p:txBody>
          <a:bodyPr/>
          <a:lstStyle/>
          <a:p>
            <a:fld id="{2FDB9CFE-F82E-433A-947A-055703B39C44}" type="slidenum">
              <a:rPr lang="en-GB" smtClean="0"/>
              <a:t>13</a:t>
            </a:fld>
            <a:endParaRPr lang="en-GB"/>
          </a:p>
        </p:txBody>
      </p:sp>
    </p:spTree>
    <p:extLst>
      <p:ext uri="{BB962C8B-B14F-4D97-AF65-F5344CB8AC3E}">
        <p14:creationId xmlns:p14="http://schemas.microsoft.com/office/powerpoint/2010/main" val="23194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completed work on customer journey</a:t>
            </a:r>
            <a:r>
              <a:rPr lang="en-GB" baseline="0" dirty="0"/>
              <a:t> mapping to understand where we link with adults</a:t>
            </a:r>
          </a:p>
          <a:p>
            <a:endParaRPr lang="en-GB" dirty="0"/>
          </a:p>
          <a:p>
            <a:r>
              <a:rPr lang="en-GB" dirty="0"/>
              <a:t>People were consulted regarding the language to be used in the new procedures</a:t>
            </a:r>
          </a:p>
          <a:p>
            <a:endParaRPr lang="en-GB" dirty="0"/>
          </a:p>
          <a:p>
            <a:r>
              <a:rPr lang="en-GB" dirty="0"/>
              <a:t>The four stage process against the customer experience</a:t>
            </a:r>
          </a:p>
          <a:p>
            <a:endParaRPr lang="en-GB" dirty="0"/>
          </a:p>
          <a:p>
            <a:r>
              <a:rPr lang="en-GB" dirty="0"/>
              <a:t>Talk about working with the person and not being </a:t>
            </a:r>
            <a:r>
              <a:rPr lang="en-GB" dirty="0" smtClean="0"/>
              <a:t>bureaucratic</a:t>
            </a:r>
            <a:endParaRPr lang="en-GB" dirty="0"/>
          </a:p>
          <a:p>
            <a:endParaRPr lang="en-GB" dirty="0"/>
          </a:p>
          <a:p>
            <a:r>
              <a:rPr lang="en-GB" dirty="0"/>
              <a:t>Checking the Outcome matched what the person wanted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14</a:t>
            </a:fld>
            <a:endParaRPr lang="en-GB"/>
          </a:p>
        </p:txBody>
      </p:sp>
    </p:spTree>
    <p:extLst>
      <p:ext uri="{BB962C8B-B14F-4D97-AF65-F5344CB8AC3E}">
        <p14:creationId xmlns:p14="http://schemas.microsoft.com/office/powerpoint/2010/main" val="1058100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strength community asset based approach – Maybe </a:t>
            </a:r>
            <a:r>
              <a:rPr lang="en-GB" baseline="0" dirty="0" smtClean="0"/>
              <a:t> </a:t>
            </a:r>
            <a:r>
              <a:rPr lang="en-GB" baseline="0" dirty="0"/>
              <a:t>can discuss this</a:t>
            </a:r>
          </a:p>
          <a:p>
            <a:r>
              <a:rPr lang="en-GB" baseline="0" dirty="0"/>
              <a:t>Ask question what are the experiences of the people you work with in safeguarding – how can you help to improve them</a:t>
            </a:r>
          </a:p>
          <a:p>
            <a:endParaRPr lang="en-GB" baseline="0" dirty="0"/>
          </a:p>
          <a:p>
            <a:r>
              <a:rPr lang="en-GB" baseline="0" dirty="0"/>
              <a:t>The balance between prevention and resilience to protection</a:t>
            </a:r>
          </a:p>
          <a:p>
            <a:endParaRPr lang="en-GB" baseline="0" dirty="0"/>
          </a:p>
          <a:p>
            <a:r>
              <a:rPr lang="en-GB" baseline="0" dirty="0"/>
              <a:t>Care act has an emphasis on prevention and resilience.  Taking a strength based model need to look at how the person can interact with family, friends and the community as well services</a:t>
            </a:r>
          </a:p>
          <a:p>
            <a:endParaRPr lang="en-GB" baseline="0" dirty="0"/>
          </a:p>
          <a:p>
            <a:r>
              <a:rPr lang="en-GB" baseline="0" dirty="0"/>
              <a:t>Acknowledging positive risk taking brings quality of life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15</a:t>
            </a:fld>
            <a:endParaRPr lang="en-GB"/>
          </a:p>
        </p:txBody>
      </p:sp>
    </p:spTree>
    <p:extLst>
      <p:ext uri="{BB962C8B-B14F-4D97-AF65-F5344CB8AC3E}">
        <p14:creationId xmlns:p14="http://schemas.microsoft.com/office/powerpoint/2010/main" val="1178089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t>People may continue with relationships</a:t>
            </a:r>
            <a:r>
              <a:rPr lang="en-US" altLang="en-US" baseline="0" dirty="0"/>
              <a:t> that are potentially abusive but they may just want to abuse to stop</a:t>
            </a:r>
          </a:p>
          <a:p>
            <a:pPr marL="171450" indent="-171450">
              <a:buFont typeface="Arial" panose="020B0604020202020204" pitchFamily="34" charset="0"/>
              <a:buChar char="•"/>
            </a:pPr>
            <a:r>
              <a:rPr lang="en-US" altLang="en-US" baseline="0" dirty="0"/>
              <a:t>Range of outcomes</a:t>
            </a:r>
          </a:p>
          <a:p>
            <a:pPr marL="171450" indent="-171450">
              <a:buFont typeface="Arial" panose="020B0604020202020204" pitchFamily="34" charset="0"/>
              <a:buChar char="•"/>
            </a:pPr>
            <a:r>
              <a:rPr lang="en-US" altLang="en-US" baseline="0" dirty="0"/>
              <a:t>Enquiry has been proportionate to support the outcomes</a:t>
            </a:r>
          </a:p>
          <a:p>
            <a:pPr marL="171450" indent="-171450">
              <a:buFont typeface="Arial" panose="020B0604020202020204" pitchFamily="34" charset="0"/>
              <a:buChar char="•"/>
            </a:pPr>
            <a:r>
              <a:rPr lang="en-US" altLang="en-US" baseline="0" dirty="0"/>
              <a:t>Having difficult conversation</a:t>
            </a:r>
          </a:p>
          <a:p>
            <a:pPr marL="171450" indent="-171450">
              <a:buFont typeface="Arial" panose="020B0604020202020204" pitchFamily="34" charset="0"/>
              <a:buChar char="•"/>
            </a:pPr>
            <a:r>
              <a:rPr lang="en-US" altLang="en-US" baseline="0" dirty="0"/>
              <a:t>May cause anxiety to professionals</a:t>
            </a:r>
          </a:p>
          <a:p>
            <a:pPr marL="171450" indent="-171450">
              <a:buFont typeface="Arial" panose="020B0604020202020204" pitchFamily="34" charset="0"/>
              <a:buChar char="•"/>
            </a:pPr>
            <a:r>
              <a:rPr lang="en-US" altLang="en-US" baseline="0" dirty="0"/>
              <a:t>Defensible recording</a:t>
            </a:r>
          </a:p>
          <a:p>
            <a:pPr marL="171450" indent="-171450">
              <a:buFont typeface="Arial" panose="020B0604020202020204" pitchFamily="34" charset="0"/>
              <a:buChar char="•"/>
            </a:pPr>
            <a:r>
              <a:rPr lang="en-US" altLang="en-US" baseline="0" dirty="0"/>
              <a:t>Professional judgement</a:t>
            </a:r>
          </a:p>
          <a:p>
            <a:pPr marL="171450" indent="-171450">
              <a:buFont typeface="Arial" panose="020B0604020202020204" pitchFamily="34" charset="0"/>
              <a:buChar char="•"/>
            </a:pPr>
            <a:r>
              <a:rPr lang="en-US" altLang="en-US" baseline="0" dirty="0"/>
              <a:t>Being Proportionate</a:t>
            </a:r>
          </a:p>
          <a:p>
            <a:pPr marL="171450" indent="-171450">
              <a:buFont typeface="Arial" panose="020B0604020202020204" pitchFamily="34" charset="0"/>
              <a:buChar cha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indent="0">
              <a:buFont typeface="Arial" panose="020B0604020202020204" pitchFamily="34" charset="0"/>
              <a:buNone/>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D55B2E-11DC-41EC-BED3-C424A55AD450}" type="slidenum">
              <a:rPr lang="en-GB" altLang="en-US">
                <a:solidFill>
                  <a:srgbClr val="000000"/>
                </a:solidFill>
                <a:latin typeface="Calibri" panose="020F0502020204030204" pitchFamily="34" charset="0"/>
              </a:rPr>
              <a:pPr eaLnBrk="1" hangingPunct="1"/>
              <a:t>16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5432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78B5F9-AB99-4FA8-8189-ED5F0FE4A265}" type="slidenum">
              <a:rPr lang="en-GB" smtClean="0"/>
              <a:t>17</a:t>
            </a:fld>
            <a:endParaRPr lang="en-GB"/>
          </a:p>
        </p:txBody>
      </p:sp>
    </p:spTree>
    <p:extLst>
      <p:ext uri="{BB962C8B-B14F-4D97-AF65-F5344CB8AC3E}">
        <p14:creationId xmlns:p14="http://schemas.microsoft.com/office/powerpoint/2010/main" val="263876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Previously encouraged everything to be reported through safeguarding</a:t>
            </a:r>
          </a:p>
        </p:txBody>
      </p:sp>
      <p:sp>
        <p:nvSpPr>
          <p:cNvPr id="4" name="Slide Number Placeholder 3"/>
          <p:cNvSpPr>
            <a:spLocks noGrp="1"/>
          </p:cNvSpPr>
          <p:nvPr>
            <p:ph type="sldNum" sz="quarter" idx="10"/>
          </p:nvPr>
        </p:nvSpPr>
        <p:spPr/>
        <p:txBody>
          <a:bodyPr/>
          <a:lstStyle/>
          <a:p>
            <a:fld id="{4478B5F9-AB99-4FA8-8189-ED5F0FE4A265}" type="slidenum">
              <a:rPr lang="en-GB" smtClean="0"/>
              <a:t>18</a:t>
            </a:fld>
            <a:endParaRPr lang="en-GB"/>
          </a:p>
        </p:txBody>
      </p:sp>
    </p:spTree>
    <p:extLst>
      <p:ext uri="{BB962C8B-B14F-4D97-AF65-F5344CB8AC3E}">
        <p14:creationId xmlns:p14="http://schemas.microsoft.com/office/powerpoint/2010/main" val="162263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Change from historic as send in everything as this needs to be more considered what is proportionate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19</a:t>
            </a:fld>
            <a:endParaRPr lang="en-GB"/>
          </a:p>
        </p:txBody>
      </p:sp>
    </p:spTree>
    <p:extLst>
      <p:ext uri="{BB962C8B-B14F-4D97-AF65-F5344CB8AC3E}">
        <p14:creationId xmlns:p14="http://schemas.microsoft.com/office/powerpoint/2010/main" val="349960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20</a:t>
            </a:fld>
            <a:endParaRPr lang="en-GB" dirty="0"/>
          </a:p>
        </p:txBody>
      </p:sp>
    </p:spTree>
    <p:extLst>
      <p:ext uri="{BB962C8B-B14F-4D97-AF65-F5344CB8AC3E}">
        <p14:creationId xmlns:p14="http://schemas.microsoft.com/office/powerpoint/2010/main" val="895208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Guidance</a:t>
            </a:r>
            <a:r>
              <a:rPr lang="en-GB" baseline="0" dirty="0"/>
              <a:t> for Safeguarding Issues as follows</a:t>
            </a:r>
          </a:p>
          <a:p>
            <a:r>
              <a:rPr lang="en-GB" baseline="0" dirty="0"/>
              <a:t>The benefit of this document for managers is that this will support proportionate decision making</a:t>
            </a:r>
          </a:p>
          <a:p>
            <a:r>
              <a:rPr lang="en-GB" baseline="0" dirty="0"/>
              <a:t>A Safeguarding concern can be reported, if the adult wants it to be reported as safeguarding.</a:t>
            </a:r>
          </a:p>
          <a:p>
            <a:r>
              <a:rPr lang="en-GB" dirty="0"/>
              <a:t>Do we want to illustrate with some examples?</a:t>
            </a:r>
          </a:p>
          <a:p>
            <a:endParaRPr lang="en-GB" dirty="0"/>
          </a:p>
          <a:p>
            <a:r>
              <a:rPr lang="en-GB" dirty="0"/>
              <a:t>Plans not followed or advice not been taken</a:t>
            </a:r>
          </a:p>
          <a:p>
            <a:r>
              <a:rPr lang="en-GB" dirty="0"/>
              <a:t>Frequency </a:t>
            </a:r>
          </a:p>
          <a:p>
            <a:r>
              <a:rPr lang="en-GB" dirty="0"/>
              <a:t>Professional judgement</a:t>
            </a:r>
          </a:p>
          <a:p>
            <a:endParaRPr lang="en-GB" dirty="0"/>
          </a:p>
          <a:p>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22</a:t>
            </a:fld>
            <a:endParaRPr lang="en-GB" dirty="0"/>
          </a:p>
        </p:txBody>
      </p:sp>
    </p:spTree>
    <p:extLst>
      <p:ext uri="{BB962C8B-B14F-4D97-AF65-F5344CB8AC3E}">
        <p14:creationId xmlns:p14="http://schemas.microsoft.com/office/powerpoint/2010/main" val="164913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a:t>
            </a:fld>
            <a:endParaRPr lang="en-GB"/>
          </a:p>
        </p:txBody>
      </p:sp>
    </p:spTree>
    <p:extLst>
      <p:ext uri="{BB962C8B-B14F-4D97-AF65-F5344CB8AC3E}">
        <p14:creationId xmlns:p14="http://schemas.microsoft.com/office/powerpoint/2010/main" val="346938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project</a:t>
            </a:r>
            <a:r>
              <a:rPr lang="en-GB" baseline="0" dirty="0"/>
              <a:t> completed within HAS and in-house providers</a:t>
            </a:r>
          </a:p>
          <a:p>
            <a:r>
              <a:rPr lang="en-GB" baseline="0" dirty="0"/>
              <a:t>Decision to extend to external providers</a:t>
            </a:r>
          </a:p>
          <a:p>
            <a:r>
              <a:rPr lang="en-GB" baseline="0" dirty="0"/>
              <a:t>Benefits</a:t>
            </a:r>
          </a:p>
          <a:p>
            <a:r>
              <a:rPr lang="en-GB" baseline="0" dirty="0"/>
              <a:t>Impact on other organisations – e.g. YAS and doctors not having to raise concerns</a:t>
            </a:r>
          </a:p>
          <a:p>
            <a:r>
              <a:rPr lang="en-GB" baseline="0" dirty="0"/>
              <a:t>Need to state if the adults wants it to be safeguarding it still has to be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23</a:t>
            </a:fld>
            <a:endParaRPr lang="en-GB"/>
          </a:p>
        </p:txBody>
      </p:sp>
    </p:spTree>
    <p:extLst>
      <p:ext uri="{BB962C8B-B14F-4D97-AF65-F5344CB8AC3E}">
        <p14:creationId xmlns:p14="http://schemas.microsoft.com/office/powerpoint/2010/main" val="38909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has been agreed in the consortium in the policies and procedures</a:t>
            </a:r>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24</a:t>
            </a:fld>
            <a:endParaRPr lang="en-GB"/>
          </a:p>
        </p:txBody>
      </p:sp>
    </p:spTree>
    <p:extLst>
      <p:ext uri="{BB962C8B-B14F-4D97-AF65-F5344CB8AC3E}">
        <p14:creationId xmlns:p14="http://schemas.microsoft.com/office/powerpoint/2010/main" val="67200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25</a:t>
            </a:fld>
            <a:endParaRPr lang="en-GB"/>
          </a:p>
        </p:txBody>
      </p:sp>
    </p:spTree>
    <p:extLst>
      <p:ext uri="{BB962C8B-B14F-4D97-AF65-F5344CB8AC3E}">
        <p14:creationId xmlns:p14="http://schemas.microsoft.com/office/powerpoint/2010/main" val="3678945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78B5F9-AB99-4FA8-8189-ED5F0FE4A265}" type="slidenum">
              <a:rPr lang="en-GB" smtClean="0"/>
              <a:t>27</a:t>
            </a:fld>
            <a:endParaRPr lang="en-GB"/>
          </a:p>
        </p:txBody>
      </p:sp>
    </p:spTree>
    <p:extLst>
      <p:ext uri="{BB962C8B-B14F-4D97-AF65-F5344CB8AC3E}">
        <p14:creationId xmlns:p14="http://schemas.microsoft.com/office/powerpoint/2010/main" val="2273639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p>
          <a:p>
            <a:pPr marL="171450" indent="-171450">
              <a:buFont typeface="Arial" panose="020B0604020202020204" pitchFamily="34" charset="0"/>
              <a:buChar char="•"/>
            </a:pPr>
            <a:r>
              <a:rPr lang="en-GB" dirty="0"/>
              <a:t>How many agencies have safeguarding </a:t>
            </a:r>
            <a:r>
              <a:rPr lang="en-GB" dirty="0" smtClean="0"/>
              <a:t>policies?</a:t>
            </a:r>
            <a:endParaRPr lang="en-GB" dirty="0"/>
          </a:p>
          <a:p>
            <a:pPr marL="171450" indent="-171450">
              <a:buFont typeface="Arial" panose="020B0604020202020204" pitchFamily="34" charset="0"/>
              <a:buChar char="•"/>
            </a:pPr>
            <a:r>
              <a:rPr lang="en-GB" dirty="0"/>
              <a:t>When were they last </a:t>
            </a:r>
            <a:r>
              <a:rPr lang="en-GB" dirty="0" smtClean="0"/>
              <a:t>reviewed</a:t>
            </a:r>
            <a:r>
              <a:rPr lang="en-GB" baseline="0" dirty="0" smtClean="0"/>
              <a:t>?</a:t>
            </a:r>
            <a:endParaRPr lang="en-GB" baseline="0" dirty="0"/>
          </a:p>
          <a:p>
            <a:pPr marL="171450" indent="-171450">
              <a:buFont typeface="Arial" panose="020B0604020202020204" pitchFamily="34" charset="0"/>
              <a:buChar char="•"/>
            </a:pPr>
            <a:r>
              <a:rPr lang="en-GB" baseline="0" dirty="0"/>
              <a:t>Have they been reviewed to take into account the changes and how they may impact on their </a:t>
            </a:r>
            <a:r>
              <a:rPr lang="en-GB" baseline="0" dirty="0" smtClean="0"/>
              <a:t>agencies?</a:t>
            </a:r>
            <a:endParaRPr lang="en-GB" baseline="0" dirty="0"/>
          </a:p>
          <a:p>
            <a:pPr marL="171450" indent="-171450">
              <a:buFont typeface="Arial" panose="020B0604020202020204" pitchFamily="34" charset="0"/>
              <a:buChar cha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28</a:t>
            </a:fld>
            <a:endParaRPr lang="en-GB"/>
          </a:p>
        </p:txBody>
      </p:sp>
    </p:spTree>
    <p:extLst>
      <p:ext uri="{BB962C8B-B14F-4D97-AF65-F5344CB8AC3E}">
        <p14:creationId xmlns:p14="http://schemas.microsoft.com/office/powerpoint/2010/main" val="3300143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Categories of abuse – not going into these in this presentation</a:t>
            </a:r>
          </a:p>
          <a:p>
            <a:endParaRPr lang="en-GB" dirty="0"/>
          </a:p>
          <a:p>
            <a:r>
              <a:rPr lang="en-GB" dirty="0"/>
              <a:t>Need to refer to the Policy and Procedures where it is covered extensively</a:t>
            </a:r>
          </a:p>
          <a:p>
            <a:r>
              <a:rPr lang="en-GB" dirty="0"/>
              <a:t>SCIE guidance 69 – also referenced in the policy and procedures with link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29</a:t>
            </a:fld>
            <a:endParaRPr lang="en-GB"/>
          </a:p>
        </p:txBody>
      </p:sp>
    </p:spTree>
    <p:extLst>
      <p:ext uri="{BB962C8B-B14F-4D97-AF65-F5344CB8AC3E}">
        <p14:creationId xmlns:p14="http://schemas.microsoft.com/office/powerpoint/2010/main" val="3530271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developing a one minute guide which will be available on the </a:t>
            </a:r>
            <a:r>
              <a:rPr lang="en-GB" dirty="0" smtClean="0"/>
              <a:t>NYSAB </a:t>
            </a:r>
            <a:r>
              <a:rPr lang="en-GB" dirty="0"/>
              <a:t>website</a:t>
            </a:r>
          </a:p>
        </p:txBody>
      </p:sp>
      <p:sp>
        <p:nvSpPr>
          <p:cNvPr id="4" name="Slide Number Placeholder 3"/>
          <p:cNvSpPr>
            <a:spLocks noGrp="1"/>
          </p:cNvSpPr>
          <p:nvPr>
            <p:ph type="sldNum" sz="quarter" idx="5"/>
          </p:nvPr>
        </p:nvSpPr>
        <p:spPr/>
        <p:txBody>
          <a:bodyPr/>
          <a:lstStyle/>
          <a:p>
            <a:fld id="{4478B5F9-AB99-4FA8-8189-ED5F0FE4A265}" type="slidenum">
              <a:rPr lang="en-GB" smtClean="0"/>
              <a:t>32</a:t>
            </a:fld>
            <a:endParaRPr lang="en-GB"/>
          </a:p>
        </p:txBody>
      </p:sp>
    </p:spTree>
    <p:extLst>
      <p:ext uri="{BB962C8B-B14F-4D97-AF65-F5344CB8AC3E}">
        <p14:creationId xmlns:p14="http://schemas.microsoft.com/office/powerpoint/2010/main" val="781608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33</a:t>
            </a:fld>
            <a:endParaRPr lang="en-GB"/>
          </a:p>
        </p:txBody>
      </p:sp>
    </p:spTree>
    <p:extLst>
      <p:ext uri="{BB962C8B-B14F-4D97-AF65-F5344CB8AC3E}">
        <p14:creationId xmlns:p14="http://schemas.microsoft.com/office/powerpoint/2010/main" val="2035604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things</a:t>
            </a:r>
            <a:r>
              <a:rPr lang="en-GB" baseline="0" dirty="0"/>
              <a:t> to think about in addition to the flowchart</a:t>
            </a:r>
          </a:p>
          <a:p>
            <a:r>
              <a:rPr lang="en-GB" dirty="0"/>
              <a:t>•	Establish the need for advocacy</a:t>
            </a:r>
          </a:p>
          <a:p>
            <a:r>
              <a:rPr lang="en-GB" dirty="0"/>
              <a:t>•	Establish consent and capacity to make relevant decisions by understanding the management of risk, what a safeguarding enquiry is, how the adult might protect themselves</a:t>
            </a:r>
          </a:p>
          <a:p>
            <a:r>
              <a:rPr lang="en-GB" dirty="0"/>
              <a:t>•	Ascertain if the adult aware of the safeguarding concern and do they perceive it as a concern and want action/support</a:t>
            </a:r>
          </a:p>
          <a:p>
            <a:r>
              <a:rPr lang="en-GB" dirty="0"/>
              <a:t>•	Provide feedback to the person making the referral (the </a:t>
            </a:r>
            <a:r>
              <a:rPr lang="en-GB" dirty="0" err="1"/>
              <a:t>alerter</a:t>
            </a:r>
            <a:r>
              <a:rPr lang="en-GB" dirty="0"/>
              <a:t>)</a:t>
            </a:r>
          </a:p>
          <a:p>
            <a:r>
              <a:rPr lang="en-GB" dirty="0"/>
              <a:t>•	Record all actions and conversations</a:t>
            </a:r>
          </a:p>
          <a:p>
            <a:r>
              <a:rPr lang="en-GB" dirty="0" smtClean="0"/>
              <a:t>This </a:t>
            </a:r>
            <a:r>
              <a:rPr lang="en-GB" dirty="0"/>
              <a:t>flowchart is in the procedures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58FC04F-4591-4FD1-A60B-E5E0DD0B0CDF}" type="slidenum">
              <a:rPr lang="en-GB" smtClean="0"/>
              <a:t>34</a:t>
            </a:fld>
            <a:endParaRPr lang="en-GB"/>
          </a:p>
        </p:txBody>
      </p:sp>
    </p:spTree>
    <p:extLst>
      <p:ext uri="{BB962C8B-B14F-4D97-AF65-F5344CB8AC3E}">
        <p14:creationId xmlns:p14="http://schemas.microsoft.com/office/powerpoint/2010/main" val="1230664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a:p>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35</a:t>
            </a:fld>
            <a:endParaRPr lang="en-GB"/>
          </a:p>
        </p:txBody>
      </p:sp>
    </p:spTree>
    <p:extLst>
      <p:ext uri="{BB962C8B-B14F-4D97-AF65-F5344CB8AC3E}">
        <p14:creationId xmlns:p14="http://schemas.microsoft.com/office/powerpoint/2010/main" val="228844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3</a:t>
            </a:fld>
            <a:endParaRPr lang="en-GB"/>
          </a:p>
        </p:txBody>
      </p:sp>
    </p:spTree>
    <p:extLst>
      <p:ext uri="{BB962C8B-B14F-4D97-AF65-F5344CB8AC3E}">
        <p14:creationId xmlns:p14="http://schemas.microsoft.com/office/powerpoint/2010/main" val="2863093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your organisation help put people first</a:t>
            </a:r>
            <a:r>
              <a:rPr lang="en-GB" baseline="0" dirty="0"/>
              <a:t> and make safeguarding personal?</a:t>
            </a:r>
          </a:p>
          <a:p>
            <a:r>
              <a:rPr lang="en-GB" baseline="0" dirty="0"/>
              <a:t>Are there any specific questions your organisation </a:t>
            </a:r>
            <a:r>
              <a:rPr lang="en-GB" baseline="0" dirty="0" smtClean="0"/>
              <a:t>asks?</a:t>
            </a:r>
            <a:endParaRPr lang="en-GB" baseline="0" dirty="0"/>
          </a:p>
          <a:p>
            <a:r>
              <a:rPr lang="en-GB" baseline="0" dirty="0"/>
              <a:t>Do you train staff in knowing what to </a:t>
            </a:r>
            <a:r>
              <a:rPr lang="en-GB" baseline="0" dirty="0" smtClean="0"/>
              <a:t>say?</a:t>
            </a:r>
            <a:endParaRPr lang="en-GB" baseline="0" dirty="0"/>
          </a:p>
          <a:p>
            <a:r>
              <a:rPr lang="en-GB" baseline="0" dirty="0"/>
              <a:t>In what ways can you improve so your understand what is wrong </a:t>
            </a:r>
            <a:r>
              <a:rPr lang="en-GB" baseline="0" dirty="0" smtClean="0"/>
              <a:t>?</a:t>
            </a: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36</a:t>
            </a:fld>
            <a:endParaRPr lang="en-GB"/>
          </a:p>
        </p:txBody>
      </p:sp>
    </p:spTree>
    <p:extLst>
      <p:ext uri="{BB962C8B-B14F-4D97-AF65-F5344CB8AC3E}">
        <p14:creationId xmlns:p14="http://schemas.microsoft.com/office/powerpoint/2010/main" val="1361064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78B5F9-AB99-4FA8-8189-ED5F0FE4A265}" type="slidenum">
              <a:rPr lang="en-GB" smtClean="0"/>
              <a:t>37</a:t>
            </a:fld>
            <a:endParaRPr lang="en-GB"/>
          </a:p>
        </p:txBody>
      </p:sp>
    </p:spTree>
    <p:extLst>
      <p:ext uri="{BB962C8B-B14F-4D97-AF65-F5344CB8AC3E}">
        <p14:creationId xmlns:p14="http://schemas.microsoft.com/office/powerpoint/2010/main" val="2008655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38</a:t>
            </a:fld>
            <a:endParaRPr lang="en-GB"/>
          </a:p>
        </p:txBody>
      </p:sp>
    </p:spTree>
    <p:extLst>
      <p:ext uri="{BB962C8B-B14F-4D97-AF65-F5344CB8AC3E}">
        <p14:creationId xmlns:p14="http://schemas.microsoft.com/office/powerpoint/2010/main" val="743269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in the procedures</a:t>
            </a:r>
          </a:p>
          <a:p>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39</a:t>
            </a:fld>
            <a:endParaRPr lang="en-GB"/>
          </a:p>
        </p:txBody>
      </p:sp>
    </p:spTree>
    <p:extLst>
      <p:ext uri="{BB962C8B-B14F-4D97-AF65-F5344CB8AC3E}">
        <p14:creationId xmlns:p14="http://schemas.microsoft.com/office/powerpoint/2010/main" val="3398447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organisational policies do you </a:t>
            </a:r>
            <a:r>
              <a:rPr lang="en-GB" dirty="0" smtClean="0"/>
              <a:t>have?</a:t>
            </a:r>
            <a:endParaRPr lang="en-GB" dirty="0"/>
          </a:p>
          <a:p>
            <a:r>
              <a:rPr lang="en-GB" dirty="0"/>
              <a:t>When were they last </a:t>
            </a:r>
            <a:r>
              <a:rPr lang="en-GB" dirty="0" smtClean="0"/>
              <a:t>updated?</a:t>
            </a:r>
            <a:endParaRPr lang="en-GB" dirty="0"/>
          </a:p>
          <a:p>
            <a:r>
              <a:rPr lang="en-GB" dirty="0"/>
              <a:t>Do you know where to find </a:t>
            </a:r>
            <a:r>
              <a:rPr lang="en-GB" dirty="0" smtClean="0"/>
              <a:t>them?</a:t>
            </a:r>
            <a:endParaRPr lang="en-GB" dirty="0"/>
          </a:p>
          <a:p>
            <a:r>
              <a:rPr lang="en-GB" dirty="0"/>
              <a:t>Do all managers in your organisation </a:t>
            </a:r>
            <a:r>
              <a:rPr lang="en-GB" dirty="0" smtClean="0"/>
              <a:t>know?</a:t>
            </a:r>
            <a:endParaRPr lang="en-GB" dirty="0"/>
          </a:p>
          <a:p>
            <a:endParaRPr lang="en-GB" dirty="0"/>
          </a:p>
          <a:p>
            <a:r>
              <a:rPr lang="en-GB" dirty="0"/>
              <a:t>Emphasis on care act is the employer must deal with disciplinary issues</a:t>
            </a:r>
          </a:p>
          <a:p>
            <a:endParaRPr lang="en-GB" dirty="0"/>
          </a:p>
          <a:p>
            <a:r>
              <a:rPr lang="en-GB" dirty="0"/>
              <a:t>We would want to know the risk assessment</a:t>
            </a:r>
          </a:p>
          <a:p>
            <a:endParaRPr lang="en-GB" dirty="0"/>
          </a:p>
          <a:p>
            <a:r>
              <a:rPr lang="en-GB" dirty="0"/>
              <a:t>Person alleged to have caused harm may also have care and support needs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40</a:t>
            </a:fld>
            <a:endParaRPr lang="en-GB"/>
          </a:p>
        </p:txBody>
      </p:sp>
    </p:spTree>
    <p:extLst>
      <p:ext uri="{BB962C8B-B14F-4D97-AF65-F5344CB8AC3E}">
        <p14:creationId xmlns:p14="http://schemas.microsoft.com/office/powerpoint/2010/main" val="182283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Ensure all actions and decisions are fully recorded.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possible that your case records may be required as part of a Police investigation or Enquiry.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Be as clear and accurate as you can. Record the information about the concern/allegations, your decisions and any advice given to, or by, you in making these decisions.</a:t>
            </a:r>
          </a:p>
          <a:p>
            <a:endParaRPr lang="en-GB" dirty="0"/>
          </a:p>
          <a:p>
            <a:r>
              <a:rPr lang="en-GB" dirty="0"/>
              <a:t>How does</a:t>
            </a:r>
            <a:r>
              <a:rPr lang="en-GB" baseline="0" dirty="0"/>
              <a:t> your organisation record concerns</a:t>
            </a:r>
          </a:p>
          <a:p>
            <a:r>
              <a:rPr lang="en-GB" baseline="0" dirty="0"/>
              <a:t>Do you use defensible recording?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2B3FD80B-992B-47E1-9CDA-F44BCBE9017D}" type="slidenum">
              <a:rPr lang="en-GB" smtClean="0"/>
              <a:t>41</a:t>
            </a:fld>
            <a:endParaRPr lang="en-GB"/>
          </a:p>
        </p:txBody>
      </p:sp>
    </p:spTree>
    <p:extLst>
      <p:ext uri="{BB962C8B-B14F-4D97-AF65-F5344CB8AC3E}">
        <p14:creationId xmlns:p14="http://schemas.microsoft.com/office/powerpoint/2010/main" val="43859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42</a:t>
            </a:fld>
            <a:endParaRPr lang="en-GB"/>
          </a:p>
        </p:txBody>
      </p:sp>
    </p:spTree>
    <p:extLst>
      <p:ext uri="{BB962C8B-B14F-4D97-AF65-F5344CB8AC3E}">
        <p14:creationId xmlns:p14="http://schemas.microsoft.com/office/powerpoint/2010/main" val="3589801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78B5F9-AB99-4FA8-8189-ED5F0FE4A265}" type="slidenum">
              <a:rPr lang="en-GB" smtClean="0"/>
              <a:t>43</a:t>
            </a:fld>
            <a:endParaRPr lang="en-GB"/>
          </a:p>
        </p:txBody>
      </p:sp>
    </p:spTree>
    <p:extLst>
      <p:ext uri="{BB962C8B-B14F-4D97-AF65-F5344CB8AC3E}">
        <p14:creationId xmlns:p14="http://schemas.microsoft.com/office/powerpoint/2010/main" val="1196945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44</a:t>
            </a:fld>
            <a:endParaRPr lang="en-GB"/>
          </a:p>
        </p:txBody>
      </p:sp>
    </p:spTree>
    <p:extLst>
      <p:ext uri="{BB962C8B-B14F-4D97-AF65-F5344CB8AC3E}">
        <p14:creationId xmlns:p14="http://schemas.microsoft.com/office/powerpoint/2010/main" val="1247865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Responding to the concern is by the 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45</a:t>
            </a:fld>
            <a:endParaRPr lang="en-GB"/>
          </a:p>
        </p:txBody>
      </p:sp>
    </p:spTree>
    <p:extLst>
      <p:ext uri="{BB962C8B-B14F-4D97-AF65-F5344CB8AC3E}">
        <p14:creationId xmlns:p14="http://schemas.microsoft.com/office/powerpoint/2010/main" val="242238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a:t>
            </a:fld>
            <a:endParaRPr lang="en-GB"/>
          </a:p>
        </p:txBody>
      </p:sp>
    </p:spTree>
    <p:extLst>
      <p:ext uri="{BB962C8B-B14F-4D97-AF65-F5344CB8AC3E}">
        <p14:creationId xmlns:p14="http://schemas.microsoft.com/office/powerpoint/2010/main" val="2745687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46</a:t>
            </a:fld>
            <a:endParaRPr lang="en-GB"/>
          </a:p>
        </p:txBody>
      </p:sp>
    </p:spTree>
    <p:extLst>
      <p:ext uri="{BB962C8B-B14F-4D97-AF65-F5344CB8AC3E}">
        <p14:creationId xmlns:p14="http://schemas.microsoft.com/office/powerpoint/2010/main" val="2252995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47</a:t>
            </a:fld>
            <a:endParaRPr lang="en-GB"/>
          </a:p>
        </p:txBody>
      </p:sp>
    </p:spTree>
    <p:extLst>
      <p:ext uri="{BB962C8B-B14F-4D97-AF65-F5344CB8AC3E}">
        <p14:creationId xmlns:p14="http://schemas.microsoft.com/office/powerpoint/2010/main" val="364984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it is prevent there is a prevent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information about prevent in the concern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Local authority has a wellbeing duty under the care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48</a:t>
            </a:fld>
            <a:endParaRPr lang="en-GB"/>
          </a:p>
        </p:txBody>
      </p:sp>
    </p:spTree>
    <p:extLst>
      <p:ext uri="{BB962C8B-B14F-4D97-AF65-F5344CB8AC3E}">
        <p14:creationId xmlns:p14="http://schemas.microsoft.com/office/powerpoint/2010/main" val="3166131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49</a:t>
            </a:fld>
            <a:endParaRPr lang="en-GB"/>
          </a:p>
        </p:txBody>
      </p:sp>
    </p:spTree>
    <p:extLst>
      <p:ext uri="{BB962C8B-B14F-4D97-AF65-F5344CB8AC3E}">
        <p14:creationId xmlns:p14="http://schemas.microsoft.com/office/powerpoint/2010/main" val="4068878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50</a:t>
            </a:fld>
            <a:endParaRPr lang="en-GB"/>
          </a:p>
        </p:txBody>
      </p:sp>
    </p:spTree>
    <p:extLst>
      <p:ext uri="{BB962C8B-B14F-4D97-AF65-F5344CB8AC3E}">
        <p14:creationId xmlns:p14="http://schemas.microsoft.com/office/powerpoint/2010/main" val="1668661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part we need to express the need for</a:t>
            </a:r>
            <a:r>
              <a:rPr lang="en-GB" baseline="0" dirty="0"/>
              <a:t> those raising concerns to obtain and report on the views and wishes of the adult at risk which they obtained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51</a:t>
            </a:fld>
            <a:endParaRPr lang="en-GB"/>
          </a:p>
        </p:txBody>
      </p:sp>
    </p:spTree>
    <p:extLst>
      <p:ext uri="{BB962C8B-B14F-4D97-AF65-F5344CB8AC3E}">
        <p14:creationId xmlns:p14="http://schemas.microsoft.com/office/powerpoint/2010/main" val="3555433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52</a:t>
            </a:fld>
            <a:endParaRPr lang="en-GB"/>
          </a:p>
        </p:txBody>
      </p:sp>
    </p:spTree>
    <p:extLst>
      <p:ext uri="{BB962C8B-B14F-4D97-AF65-F5344CB8AC3E}">
        <p14:creationId xmlns:p14="http://schemas.microsoft.com/office/powerpoint/2010/main" val="2367356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a care</a:t>
            </a:r>
            <a:r>
              <a:rPr lang="en-GB" baseline="0" dirty="0"/>
              <a:t> and support plan</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53</a:t>
            </a:fld>
            <a:endParaRPr lang="en-GB"/>
          </a:p>
        </p:txBody>
      </p:sp>
    </p:spTree>
    <p:extLst>
      <p:ext uri="{BB962C8B-B14F-4D97-AF65-F5344CB8AC3E}">
        <p14:creationId xmlns:p14="http://schemas.microsoft.com/office/powerpoint/2010/main" val="271657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54</a:t>
            </a:fld>
            <a:endParaRPr lang="en-GB"/>
          </a:p>
        </p:txBody>
      </p:sp>
    </p:spTree>
    <p:extLst>
      <p:ext uri="{BB962C8B-B14F-4D97-AF65-F5344CB8AC3E}">
        <p14:creationId xmlns:p14="http://schemas.microsoft.com/office/powerpoint/2010/main" val="144091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55</a:t>
            </a:fld>
            <a:endParaRPr lang="en-GB"/>
          </a:p>
        </p:txBody>
      </p:sp>
    </p:spTree>
    <p:extLst>
      <p:ext uri="{BB962C8B-B14F-4D97-AF65-F5344CB8AC3E}">
        <p14:creationId xmlns:p14="http://schemas.microsoft.com/office/powerpoint/2010/main" val="234362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a:t>
            </a:r>
            <a:r>
              <a:rPr lang="en-GB" baseline="0" dirty="0"/>
              <a:t>  Care and Support Statutory Guidance</a:t>
            </a:r>
            <a:endParaRPr lang="en-GB" dirty="0"/>
          </a:p>
        </p:txBody>
      </p:sp>
      <p:sp>
        <p:nvSpPr>
          <p:cNvPr id="4" name="Slide Number Placeholder 3"/>
          <p:cNvSpPr>
            <a:spLocks noGrp="1"/>
          </p:cNvSpPr>
          <p:nvPr>
            <p:ph type="sldNum" sz="quarter" idx="10"/>
          </p:nvPr>
        </p:nvSpPr>
        <p:spPr/>
        <p:txBody>
          <a:bodyPr/>
          <a:lstStyle/>
          <a:p>
            <a:fld id="{2B3FD80B-992B-47E1-9CDA-F44BCBE9017D}" type="slidenum">
              <a:rPr lang="en-GB" smtClean="0"/>
              <a:t>5</a:t>
            </a:fld>
            <a:endParaRPr lang="en-GB"/>
          </a:p>
        </p:txBody>
      </p:sp>
    </p:spTree>
    <p:extLst>
      <p:ext uri="{BB962C8B-B14F-4D97-AF65-F5344CB8AC3E}">
        <p14:creationId xmlns:p14="http://schemas.microsoft.com/office/powerpoint/2010/main" val="4261813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56</a:t>
            </a:fld>
            <a:endParaRPr lang="en-GB"/>
          </a:p>
        </p:txBody>
      </p:sp>
    </p:spTree>
    <p:extLst>
      <p:ext uri="{BB962C8B-B14F-4D97-AF65-F5344CB8AC3E}">
        <p14:creationId xmlns:p14="http://schemas.microsoft.com/office/powerpoint/2010/main" val="3991002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57</a:t>
            </a:fld>
            <a:endParaRPr lang="en-GB"/>
          </a:p>
        </p:txBody>
      </p:sp>
    </p:spTree>
    <p:extLst>
      <p:ext uri="{BB962C8B-B14F-4D97-AF65-F5344CB8AC3E}">
        <p14:creationId xmlns:p14="http://schemas.microsoft.com/office/powerpoint/2010/main" val="3218340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58</a:t>
            </a:fld>
            <a:endParaRPr lang="en-GB"/>
          </a:p>
        </p:txBody>
      </p:sp>
    </p:spTree>
    <p:extLst>
      <p:ext uri="{BB962C8B-B14F-4D97-AF65-F5344CB8AC3E}">
        <p14:creationId xmlns:p14="http://schemas.microsoft.com/office/powerpoint/2010/main" val="1753737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59</a:t>
            </a:fld>
            <a:endParaRPr lang="en-GB"/>
          </a:p>
        </p:txBody>
      </p:sp>
    </p:spTree>
    <p:extLst>
      <p:ext uri="{BB962C8B-B14F-4D97-AF65-F5344CB8AC3E}">
        <p14:creationId xmlns:p14="http://schemas.microsoft.com/office/powerpoint/2010/main" val="3106352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60</a:t>
            </a:fld>
            <a:endParaRPr lang="en-GB"/>
          </a:p>
        </p:txBody>
      </p:sp>
    </p:spTree>
    <p:extLst>
      <p:ext uri="{BB962C8B-B14F-4D97-AF65-F5344CB8AC3E}">
        <p14:creationId xmlns:p14="http://schemas.microsoft.com/office/powerpoint/2010/main" val="3559406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61</a:t>
            </a:fld>
            <a:endParaRPr lang="en-GB"/>
          </a:p>
        </p:txBody>
      </p:sp>
    </p:spTree>
    <p:extLst>
      <p:ext uri="{BB962C8B-B14F-4D97-AF65-F5344CB8AC3E}">
        <p14:creationId xmlns:p14="http://schemas.microsoft.com/office/powerpoint/2010/main" val="2532230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62</a:t>
            </a:fld>
            <a:endParaRPr lang="en-GB"/>
          </a:p>
        </p:txBody>
      </p:sp>
    </p:spTree>
    <p:extLst>
      <p:ext uri="{BB962C8B-B14F-4D97-AF65-F5344CB8AC3E}">
        <p14:creationId xmlns:p14="http://schemas.microsoft.com/office/powerpoint/2010/main" val="46443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Local Authority</a:t>
            </a:r>
            <a:r>
              <a:rPr lang="en-GB" sz="1200" kern="1200" baseline="0" dirty="0">
                <a:solidFill>
                  <a:schemeClr val="tx1"/>
                </a:solidFill>
                <a:effectLst/>
                <a:latin typeface="+mn-lt"/>
                <a:ea typeface="+mn-ea"/>
                <a:cs typeface="+mn-cs"/>
              </a:rPr>
              <a:t> will have its own Operational Guidance for staff to follow.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FDB9CFE-F82E-433A-947A-055703B39C44}" type="slidenum">
              <a:rPr lang="en-GB" smtClean="0"/>
              <a:t>63</a:t>
            </a:fld>
            <a:endParaRPr lang="en-GB"/>
          </a:p>
        </p:txBody>
      </p:sp>
    </p:spTree>
    <p:extLst>
      <p:ext uri="{BB962C8B-B14F-4D97-AF65-F5344CB8AC3E}">
        <p14:creationId xmlns:p14="http://schemas.microsoft.com/office/powerpoint/2010/main" val="2241903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64</a:t>
            </a:fld>
            <a:endParaRPr lang="en-GB"/>
          </a:p>
        </p:txBody>
      </p:sp>
    </p:spTree>
    <p:extLst>
      <p:ext uri="{BB962C8B-B14F-4D97-AF65-F5344CB8AC3E}">
        <p14:creationId xmlns:p14="http://schemas.microsoft.com/office/powerpoint/2010/main" val="3683914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65</a:t>
            </a:fld>
            <a:endParaRPr lang="en-GB"/>
          </a:p>
        </p:txBody>
      </p:sp>
    </p:spTree>
    <p:extLst>
      <p:ext uri="{BB962C8B-B14F-4D97-AF65-F5344CB8AC3E}">
        <p14:creationId xmlns:p14="http://schemas.microsoft.com/office/powerpoint/2010/main" val="402563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
            </a:r>
            <a:br>
              <a:rPr lang="en-GB" sz="1200" b="0" dirty="0"/>
            </a:br>
            <a:endParaRPr lang="en-GB" b="0" dirty="0"/>
          </a:p>
        </p:txBody>
      </p:sp>
      <p:sp>
        <p:nvSpPr>
          <p:cNvPr id="4" name="Slide Number Placeholder 3"/>
          <p:cNvSpPr>
            <a:spLocks noGrp="1"/>
          </p:cNvSpPr>
          <p:nvPr>
            <p:ph type="sldNum" sz="quarter" idx="10"/>
          </p:nvPr>
        </p:nvSpPr>
        <p:spPr/>
        <p:txBody>
          <a:bodyPr/>
          <a:lstStyle/>
          <a:p>
            <a:fld id="{2FDB9CFE-F82E-433A-947A-055703B39C44}" type="slidenum">
              <a:rPr lang="en-GB" smtClean="0"/>
              <a:t>6</a:t>
            </a:fld>
            <a:endParaRPr lang="en-GB"/>
          </a:p>
        </p:txBody>
      </p:sp>
    </p:spTree>
    <p:extLst>
      <p:ext uri="{BB962C8B-B14F-4D97-AF65-F5344CB8AC3E}">
        <p14:creationId xmlns:p14="http://schemas.microsoft.com/office/powerpoint/2010/main" val="3966721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D55B2E-11DC-41EC-BED3-C424A55AD450}" type="slidenum">
              <a:rPr lang="en-GB" altLang="en-US">
                <a:solidFill>
                  <a:srgbClr val="000000"/>
                </a:solidFill>
                <a:latin typeface="Calibri" panose="020F0502020204030204" pitchFamily="34" charset="0"/>
              </a:rPr>
              <a:pPr eaLnBrk="1" hangingPunct="1"/>
              <a:t>66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34183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D55B2E-11DC-41EC-BED3-C424A55AD450}" type="slidenum">
              <a:rPr lang="en-GB" altLang="en-US">
                <a:solidFill>
                  <a:srgbClr val="000000"/>
                </a:solidFill>
                <a:latin typeface="Calibri" panose="020F0502020204030204" pitchFamily="34" charset="0"/>
              </a:rPr>
              <a:pPr eaLnBrk="1" hangingPunct="1"/>
              <a:t>67</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85578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68</a:t>
            </a:fld>
            <a:endParaRPr lang="en-GB"/>
          </a:p>
        </p:txBody>
      </p:sp>
    </p:spTree>
    <p:extLst>
      <p:ext uri="{BB962C8B-B14F-4D97-AF65-F5344CB8AC3E}">
        <p14:creationId xmlns:p14="http://schemas.microsoft.com/office/powerpoint/2010/main" val="2069565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69</a:t>
            </a:fld>
            <a:endParaRPr lang="en-GB"/>
          </a:p>
        </p:txBody>
      </p:sp>
    </p:spTree>
    <p:extLst>
      <p:ext uri="{BB962C8B-B14F-4D97-AF65-F5344CB8AC3E}">
        <p14:creationId xmlns:p14="http://schemas.microsoft.com/office/powerpoint/2010/main" val="3538670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70</a:t>
            </a:fld>
            <a:endParaRPr lang="en-GB"/>
          </a:p>
        </p:txBody>
      </p:sp>
    </p:spTree>
    <p:extLst>
      <p:ext uri="{BB962C8B-B14F-4D97-AF65-F5344CB8AC3E}">
        <p14:creationId xmlns:p14="http://schemas.microsoft.com/office/powerpoint/2010/main" val="33568353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Multi-agency development</a:t>
            </a:r>
          </a:p>
          <a:p>
            <a:r>
              <a:rPr lang="en-GB" dirty="0" smtClean="0"/>
              <a:t>Ask question when did you last review</a:t>
            </a:r>
            <a:r>
              <a:rPr lang="en-GB" baseline="0" dirty="0" smtClean="0"/>
              <a:t> your safeguarding policies</a:t>
            </a:r>
          </a:p>
          <a:p>
            <a:r>
              <a:rPr lang="en-GB" baseline="0" dirty="0" smtClean="0"/>
              <a:t>Do </a:t>
            </a:r>
            <a:r>
              <a:rPr lang="en-GB" baseline="0" dirty="0"/>
              <a:t>you ask staff to sign to say they have read them</a:t>
            </a:r>
          </a:p>
          <a:p>
            <a:r>
              <a:rPr lang="en-GB" baseline="0" dirty="0"/>
              <a:t>Do staff know who is the lead for safeguarding</a:t>
            </a:r>
          </a:p>
          <a:p>
            <a:r>
              <a:rPr lang="en-GB" baseline="0" dirty="0"/>
              <a:t>Do you include safeguarding on induction and throughout employment</a:t>
            </a:r>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71</a:t>
            </a:fld>
            <a:endParaRPr lang="en-GB"/>
          </a:p>
        </p:txBody>
      </p:sp>
    </p:spTree>
    <p:extLst>
      <p:ext uri="{BB962C8B-B14F-4D97-AF65-F5344CB8AC3E}">
        <p14:creationId xmlns:p14="http://schemas.microsoft.com/office/powerpoint/2010/main" val="2142331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F71BDD3-13F0-44B9-8897-B59696EFE38A}" type="slidenum">
              <a:rPr lang="en-GB" smtClean="0"/>
              <a:t>72</a:t>
            </a:fld>
            <a:endParaRPr lang="en-GB"/>
          </a:p>
        </p:txBody>
      </p:sp>
    </p:spTree>
    <p:extLst>
      <p:ext uri="{BB962C8B-B14F-4D97-AF65-F5344CB8AC3E}">
        <p14:creationId xmlns:p14="http://schemas.microsoft.com/office/powerpoint/2010/main" val="2222165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74</a:t>
            </a:fld>
            <a:endParaRPr lang="en-GB"/>
          </a:p>
        </p:txBody>
      </p:sp>
    </p:spTree>
    <p:extLst>
      <p:ext uri="{BB962C8B-B14F-4D97-AF65-F5344CB8AC3E}">
        <p14:creationId xmlns:p14="http://schemas.microsoft.com/office/powerpoint/2010/main" val="103639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9</a:t>
            </a:fld>
            <a:endParaRPr lang="en-GB"/>
          </a:p>
        </p:txBody>
      </p:sp>
    </p:spTree>
    <p:extLst>
      <p:ext uri="{BB962C8B-B14F-4D97-AF65-F5344CB8AC3E}">
        <p14:creationId xmlns:p14="http://schemas.microsoft.com/office/powerpoint/2010/main" val="76484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Each</a:t>
            </a:r>
            <a:r>
              <a:rPr lang="en-GB" sz="1200" b="0" kern="1200" baseline="0" dirty="0">
                <a:solidFill>
                  <a:schemeClr val="tx1"/>
                </a:solidFill>
                <a:effectLst/>
                <a:latin typeface="+mn-lt"/>
                <a:ea typeface="+mn-ea"/>
                <a:cs typeface="+mn-cs"/>
              </a:rPr>
              <a:t> Local Authority has its own operational guidance</a:t>
            </a:r>
          </a:p>
          <a:p>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dirty="0"/>
              <a:t/>
            </a:r>
            <a:br>
              <a:rPr lang="en-GB" sz="1200" b="0" dirty="0"/>
            </a:br>
            <a:endParaRPr lang="en-GB" b="0" dirty="0"/>
          </a:p>
        </p:txBody>
      </p:sp>
      <p:sp>
        <p:nvSpPr>
          <p:cNvPr id="4" name="Slide Number Placeholder 3"/>
          <p:cNvSpPr>
            <a:spLocks noGrp="1"/>
          </p:cNvSpPr>
          <p:nvPr>
            <p:ph type="sldNum" sz="quarter" idx="10"/>
          </p:nvPr>
        </p:nvSpPr>
        <p:spPr/>
        <p:txBody>
          <a:bodyPr/>
          <a:lstStyle/>
          <a:p>
            <a:fld id="{2FDB9CFE-F82E-433A-947A-055703B39C44}" type="slidenum">
              <a:rPr lang="en-GB" smtClean="0"/>
              <a:t>10</a:t>
            </a:fld>
            <a:endParaRPr lang="en-GB"/>
          </a:p>
        </p:txBody>
      </p:sp>
    </p:spTree>
    <p:extLst>
      <p:ext uri="{BB962C8B-B14F-4D97-AF65-F5344CB8AC3E}">
        <p14:creationId xmlns:p14="http://schemas.microsoft.com/office/powerpoint/2010/main" val="30560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a:t>
            </a:r>
            <a:r>
              <a:rPr lang="en-GB" baseline="0" dirty="0"/>
              <a:t> working with Partners across LA areas.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478B5F9-AB99-4FA8-8189-ED5F0FE4A265}" type="slidenum">
              <a:rPr lang="en-GB" smtClean="0"/>
              <a:t>11</a:t>
            </a:fld>
            <a:endParaRPr lang="en-GB"/>
          </a:p>
        </p:txBody>
      </p:sp>
    </p:spTree>
    <p:extLst>
      <p:ext uri="{BB962C8B-B14F-4D97-AF65-F5344CB8AC3E}">
        <p14:creationId xmlns:p14="http://schemas.microsoft.com/office/powerpoint/2010/main" val="352059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656520"/>
            <a:ext cx="12192000" cy="191659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3555087"/>
            <a:ext cx="12192000" cy="15296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524000" y="3747810"/>
            <a:ext cx="9144000" cy="103811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10/09/2019</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226" y="4906926"/>
            <a:ext cx="4863548" cy="1003207"/>
          </a:xfrm>
          <a:prstGeom prst="rect">
            <a:avLst/>
          </a:prstGeom>
        </p:spPr>
      </p:pic>
    </p:spTree>
    <p:extLst>
      <p:ext uri="{BB962C8B-B14F-4D97-AF65-F5344CB8AC3E}">
        <p14:creationId xmlns:p14="http://schemas.microsoft.com/office/powerpoint/2010/main" val="17152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680171"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50647" y="246742"/>
            <a:ext cx="1280087" cy="1544638"/>
          </a:xfrm>
          <a:prstGeom prst="rect">
            <a:avLst/>
          </a:prstGeom>
        </p:spPr>
      </p:pic>
    </p:spTree>
    <p:extLst>
      <p:ext uri="{BB962C8B-B14F-4D97-AF65-F5344CB8AC3E}">
        <p14:creationId xmlns:p14="http://schemas.microsoft.com/office/powerpoint/2010/main" val="145695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292" y="0"/>
            <a:ext cx="861989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5257798" y="3353163"/>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7025166" y="1699733"/>
            <a:ext cx="6858000" cy="3458533"/>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p:nvPr>
        </p:nvSpPr>
        <p:spPr>
          <a:xfrm>
            <a:off x="8724900" y="365125"/>
            <a:ext cx="2628900" cy="4711134"/>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7396BA-BF5B-4393-A867-C830A579A30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494803" y="4943986"/>
            <a:ext cx="1280087" cy="1544638"/>
          </a:xfrm>
          <a:prstGeom prst="rect">
            <a:avLst/>
          </a:prstGeom>
        </p:spPr>
      </p:pic>
    </p:spTree>
    <p:extLst>
      <p:ext uri="{BB962C8B-B14F-4D97-AF65-F5344CB8AC3E}">
        <p14:creationId xmlns:p14="http://schemas.microsoft.com/office/powerpoint/2010/main" val="148465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838200" y="1861837"/>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7396BA-BF5B-4393-A867-C830A579A308}" type="datetimeFigureOut">
              <a:rPr lang="en-GB" smtClean="0"/>
              <a:t>10/09/2019</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59188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6350" y="1480457"/>
            <a:ext cx="12192000" cy="2394857"/>
          </a:xfrm>
          <a:prstGeom prst="rect">
            <a:avLst/>
          </a:prstGeom>
          <a:solidFill>
            <a:srgbClr val="196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237491"/>
            <a:ext cx="10515600" cy="2641215"/>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037927"/>
            <a:ext cx="10515600" cy="130163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1266372" cy="365125"/>
          </a:xfrm>
        </p:spPr>
        <p:txBody>
          <a:bodyPr/>
          <a:lstStyle/>
          <a:p>
            <a:fld id="{647396BA-BF5B-4393-A867-C830A579A308}" type="datetimeFigureOut">
              <a:rPr lang="en-GB" smtClean="0"/>
              <a:t>10/09/2019</a:t>
            </a:fld>
            <a:endParaRPr lang="en-GB"/>
          </a:p>
        </p:txBody>
      </p:sp>
      <p:sp>
        <p:nvSpPr>
          <p:cNvPr id="6" name="Slide Number Placeholder 5"/>
          <p:cNvSpPr>
            <a:spLocks noGrp="1"/>
          </p:cNvSpPr>
          <p:nvPr>
            <p:ph type="sldNum" sz="quarter" idx="12"/>
          </p:nvPr>
        </p:nvSpPr>
        <p:spPr>
          <a:xfrm>
            <a:off x="10160000" y="6356350"/>
            <a:ext cx="1193800" cy="365125"/>
          </a:xfrm>
        </p:spPr>
        <p:txBody>
          <a:bodyPr/>
          <a:lstStyle/>
          <a:p>
            <a:fld id="{12643564-30D9-45D3-AA00-167BD763A062}" type="slidenum">
              <a:rPr lang="en-GB" smtClean="0"/>
              <a:t>‹#›</a:t>
            </a:fld>
            <a:endParaRPr lang="en-GB"/>
          </a:p>
        </p:txBody>
      </p:sp>
      <p:sp>
        <p:nvSpPr>
          <p:cNvPr id="11" name="Rectangle 10"/>
          <p:cNvSpPr/>
          <p:nvPr/>
        </p:nvSpPr>
        <p:spPr>
          <a:xfrm>
            <a:off x="0" y="3891195"/>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p:cNvSpPr>
            <a:spLocks noGrp="1"/>
          </p:cNvSpPr>
          <p:nvPr>
            <p:ph type="ftr" sz="quarter" idx="11"/>
          </p:nvPr>
        </p:nvSpPr>
        <p:spPr>
          <a:xfrm>
            <a:off x="4038600" y="6356350"/>
            <a:ext cx="4114800" cy="365125"/>
          </a:xfrm>
        </p:spPr>
        <p:txBody>
          <a:bodyPr/>
          <a:lstStyle/>
          <a:p>
            <a:endParaRPr lang="en-GB"/>
          </a:p>
        </p:txBody>
      </p:sp>
      <p:sp>
        <p:nvSpPr>
          <p:cNvPr id="15" name="Rectangle 14"/>
          <p:cNvSpPr/>
          <p:nvPr/>
        </p:nvSpPr>
        <p:spPr>
          <a:xfrm>
            <a:off x="3846286" y="6226629"/>
            <a:ext cx="4572000" cy="63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7876" y="5383852"/>
            <a:ext cx="5128819" cy="1057924"/>
          </a:xfrm>
          <a:prstGeom prst="rect">
            <a:avLst/>
          </a:prstGeom>
        </p:spPr>
      </p:pic>
    </p:spTree>
    <p:extLst>
      <p:ext uri="{BB962C8B-B14F-4D97-AF65-F5344CB8AC3E}">
        <p14:creationId xmlns:p14="http://schemas.microsoft.com/office/powerpoint/2010/main" val="26944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838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889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47396BA-BF5B-4393-A867-C830A579A30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75612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043096"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7396BA-BF5B-4393-A867-C830A579A308}"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643564-30D9-45D3-AA00-167BD763A062}"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13687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4684" cy="1325563"/>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47396BA-BF5B-4393-A867-C830A579A308}"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643564-30D9-45D3-AA00-167BD763A062}" type="slidenum">
              <a:rPr lang="en-GB" smtClean="0"/>
              <a:t>‹#›</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3880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396BA-BF5B-4393-A867-C830A579A308}"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643564-30D9-45D3-AA00-167BD763A062}" type="slidenum">
              <a:rPr lang="en-GB" smtClean="0"/>
              <a:t>‹#›</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33067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876800" y="0"/>
            <a:ext cx="7315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6200000">
            <a:off x="-1046559" y="1046559"/>
            <a:ext cx="6858000" cy="4764882"/>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1411719" y="3353165"/>
            <a:ext cx="6858002" cy="151675"/>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22823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92" y="4609306"/>
            <a:ext cx="1280087" cy="1544638"/>
          </a:xfrm>
          <a:prstGeom prst="rect">
            <a:avLst/>
          </a:prstGeom>
        </p:spPr>
      </p:pic>
    </p:spTree>
    <p:extLst>
      <p:ext uri="{BB962C8B-B14F-4D97-AF65-F5344CB8AC3E}">
        <p14:creationId xmlns:p14="http://schemas.microsoft.com/office/powerpoint/2010/main" val="328618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043096" cy="1112838"/>
          </a:xfrm>
        </p:spPr>
        <p:txBody>
          <a:bodyPr anchor="ctr">
            <a:normAutofit/>
          </a:bodyPr>
          <a:lstStyle>
            <a:lvl1pPr algn="l">
              <a:defRPr sz="4400"/>
            </a:lvl1pPr>
          </a:lstStyle>
          <a:p>
            <a:r>
              <a:rPr lang="en-US"/>
              <a:t>Click to edit Master title style</a:t>
            </a:r>
            <a:endParaRPr lang="en-GB" dirty="0"/>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7396BA-BF5B-4393-A867-C830A579A30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643564-30D9-45D3-AA00-167BD763A062}"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884" y="101601"/>
            <a:ext cx="1280087" cy="1544638"/>
          </a:xfrm>
          <a:prstGeom prst="rect">
            <a:avLst/>
          </a:prstGeom>
        </p:spPr>
      </p:pic>
    </p:spTree>
    <p:extLst>
      <p:ext uri="{BB962C8B-B14F-4D97-AF65-F5344CB8AC3E}">
        <p14:creationId xmlns:p14="http://schemas.microsoft.com/office/powerpoint/2010/main" val="268714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12192000" cy="1690688"/>
          </a:xfrm>
          <a:prstGeom prst="rect">
            <a:avLst/>
          </a:prstGeom>
          <a:solidFill>
            <a:srgbClr val="19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7396BA-BF5B-4393-A867-C830A579A308}" type="datetimeFigureOut">
              <a:rPr lang="en-GB" smtClean="0"/>
              <a:t>10/09/2019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2643564-30D9-45D3-AA00-167BD763A062}" type="slidenum">
              <a:rPr lang="en-GB" smtClean="0"/>
              <a:t>‹#›</a:t>
            </a:fld>
            <a:endParaRPr lang="en-GB"/>
          </a:p>
        </p:txBody>
      </p:sp>
      <p:sp>
        <p:nvSpPr>
          <p:cNvPr id="8" name="Rectangle 7"/>
          <p:cNvSpPr/>
          <p:nvPr/>
        </p:nvSpPr>
        <p:spPr>
          <a:xfrm>
            <a:off x="0" y="1690688"/>
            <a:ext cx="12192000" cy="134937"/>
          </a:xfrm>
          <a:prstGeom prst="rect">
            <a:avLst/>
          </a:prstGeom>
          <a:solidFill>
            <a:srgbClr val="00A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395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2.jpg"/><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afeguardingadults.co.uk/working-with-adults/raising-a-concer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commons.wikimedia.org/wiki/File:Vector_cup_of_coffee.svg"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safeguardingadults.co.uk/news/is-your-organisation-ready/"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afeguardingadults.co.uk/"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hyperlink" Target="http://safeguardingadults.co.uk/"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twitter.com/@nysab1"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4AD1B-36AF-45DE-B192-AEF4B741CA80}"/>
              </a:ext>
            </a:extLst>
          </p:cNvPr>
          <p:cNvSpPr>
            <a:spLocks noGrp="1"/>
          </p:cNvSpPr>
          <p:nvPr>
            <p:ph type="ctrTitle"/>
          </p:nvPr>
        </p:nvSpPr>
        <p:spPr/>
        <p:txBody>
          <a:bodyPr>
            <a:normAutofit/>
          </a:bodyPr>
          <a:lstStyle/>
          <a:p>
            <a:r>
              <a:rPr lang="en-GB" sz="4000" dirty="0"/>
              <a:t>Changes to Joint Multi-Agency Safeguarding Adults Policy and Procedures (West Yorkshire, North Yorkshire and City of York)</a:t>
            </a:r>
          </a:p>
        </p:txBody>
      </p:sp>
      <p:sp>
        <p:nvSpPr>
          <p:cNvPr id="3" name="Subtitle 2">
            <a:extLst>
              <a:ext uri="{FF2B5EF4-FFF2-40B4-BE49-F238E27FC236}">
                <a16:creationId xmlns="" xmlns:a16="http://schemas.microsoft.com/office/drawing/2014/main" id="{F3B8FDAE-41D0-4B96-A606-F92E1C4D2B6F}"/>
              </a:ext>
            </a:extLst>
          </p:cNvPr>
          <p:cNvSpPr>
            <a:spLocks noGrp="1"/>
          </p:cNvSpPr>
          <p:nvPr>
            <p:ph type="subTitle" idx="1"/>
          </p:nvPr>
        </p:nvSpPr>
        <p:spPr/>
        <p:txBody>
          <a:bodyPr>
            <a:noAutofit/>
          </a:bodyPr>
          <a:lstStyle/>
          <a:p>
            <a:pPr>
              <a:spcBef>
                <a:spcPts val="0"/>
              </a:spcBef>
            </a:pPr>
            <a:r>
              <a:rPr lang="en-GB" sz="2000" b="1" dirty="0" smtClean="0"/>
              <a:t>Nicola </a:t>
            </a:r>
            <a:r>
              <a:rPr lang="en-GB" sz="2000" b="1" dirty="0"/>
              <a:t>Webb </a:t>
            </a:r>
          </a:p>
          <a:p>
            <a:pPr>
              <a:spcBef>
                <a:spcPts val="0"/>
              </a:spcBef>
            </a:pPr>
            <a:r>
              <a:rPr lang="en-GB" sz="2000" b="1" dirty="0"/>
              <a:t>(Safeguarding Policy and Development Officer, Health and Adult Services) </a:t>
            </a:r>
          </a:p>
          <a:p>
            <a:pPr>
              <a:spcBef>
                <a:spcPts val="0"/>
              </a:spcBef>
            </a:pPr>
            <a:r>
              <a:rPr lang="en-GB" sz="2000" b="1" dirty="0"/>
              <a:t> &amp; </a:t>
            </a:r>
            <a:r>
              <a:rPr lang="en-GB" sz="2000" b="1" dirty="0" smtClean="0"/>
              <a:t> Haydn Rees </a:t>
            </a:r>
            <a:r>
              <a:rPr lang="en-GB" sz="2000" b="1" dirty="0"/>
              <a:t>Jones</a:t>
            </a:r>
          </a:p>
          <a:p>
            <a:pPr>
              <a:spcBef>
                <a:spcPts val="0"/>
              </a:spcBef>
            </a:pPr>
            <a:r>
              <a:rPr lang="en-GB" sz="2000" b="1" dirty="0"/>
              <a:t> (Safeguarding Policy Implementation Officer, Health and Adult Services)</a:t>
            </a:r>
          </a:p>
        </p:txBody>
      </p:sp>
    </p:spTree>
    <p:extLst>
      <p:ext uri="{BB962C8B-B14F-4D97-AF65-F5344CB8AC3E}">
        <p14:creationId xmlns:p14="http://schemas.microsoft.com/office/powerpoint/2010/main" val="170101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Seven Safeguarding Adults Boards worked together to review the Multi-Agency Safeguarding Adults Policy and Procedure, this included:</a:t>
            </a:r>
          </a:p>
          <a:p>
            <a:pPr lvl="1"/>
            <a:r>
              <a:rPr lang="en-GB" dirty="0"/>
              <a:t>Bradford, </a:t>
            </a:r>
          </a:p>
          <a:p>
            <a:pPr lvl="1"/>
            <a:r>
              <a:rPr lang="en-GB" dirty="0"/>
              <a:t>Calderdale, </a:t>
            </a:r>
          </a:p>
          <a:p>
            <a:pPr lvl="1"/>
            <a:r>
              <a:rPr lang="en-GB" dirty="0"/>
              <a:t>Kirklees, </a:t>
            </a:r>
          </a:p>
          <a:p>
            <a:pPr lvl="1"/>
            <a:r>
              <a:rPr lang="en-GB" dirty="0"/>
              <a:t>Leeds,</a:t>
            </a:r>
          </a:p>
          <a:p>
            <a:pPr lvl="1"/>
            <a:r>
              <a:rPr lang="en-GB" dirty="0"/>
              <a:t>York, </a:t>
            </a:r>
          </a:p>
          <a:p>
            <a:pPr lvl="1"/>
            <a:r>
              <a:rPr lang="en-GB" dirty="0"/>
              <a:t>Wakefield and </a:t>
            </a:r>
          </a:p>
          <a:p>
            <a:pPr lvl="1"/>
            <a:r>
              <a:rPr lang="en-GB" dirty="0"/>
              <a:t>North Yorkshire</a:t>
            </a:r>
          </a:p>
          <a:p>
            <a:pPr marL="0" indent="0">
              <a:buNone/>
            </a:pPr>
            <a:endParaRPr lang="en-GB" dirty="0"/>
          </a:p>
        </p:txBody>
      </p:sp>
      <p:sp>
        <p:nvSpPr>
          <p:cNvPr id="4" name="Title 3"/>
          <p:cNvSpPr>
            <a:spLocks noGrp="1"/>
          </p:cNvSpPr>
          <p:nvPr>
            <p:ph type="title"/>
          </p:nvPr>
        </p:nvSpPr>
        <p:spPr/>
        <p:txBody>
          <a:bodyPr/>
          <a:lstStyle/>
          <a:p>
            <a:r>
              <a:rPr lang="en-GB" dirty="0"/>
              <a:t>Review of agreed Multi-Agency Policy and Procedures</a:t>
            </a:r>
          </a:p>
        </p:txBody>
      </p:sp>
    </p:spTree>
    <p:extLst>
      <p:ext uri="{BB962C8B-B14F-4D97-AF65-F5344CB8AC3E}">
        <p14:creationId xmlns:p14="http://schemas.microsoft.com/office/powerpoint/2010/main" val="397753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Review of Safeguarding Policy and Procedures</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current version of the Policy and Procedures was launched when the Care Act was implemented</a:t>
            </a:r>
          </a:p>
          <a:p>
            <a:r>
              <a:rPr lang="en-GB" dirty="0"/>
              <a:t>New statutory guidance in 2016 highlighted the need for </a:t>
            </a:r>
            <a:r>
              <a:rPr lang="en-GB" b="1" dirty="0"/>
              <a:t>Making Safeguarding Personal</a:t>
            </a:r>
            <a:r>
              <a:rPr lang="en-GB" dirty="0"/>
              <a:t> and changes to </a:t>
            </a:r>
            <a:r>
              <a:rPr lang="en-GB" b="1" dirty="0"/>
              <a:t>responding to self-neglect</a:t>
            </a:r>
          </a:p>
          <a:p>
            <a:r>
              <a:rPr lang="en-GB" dirty="0"/>
              <a:t>There was also the need to </a:t>
            </a:r>
            <a:r>
              <a:rPr lang="en-GB" b="1" dirty="0"/>
              <a:t>strengthen the Community Safety Partnership Agenda</a:t>
            </a:r>
            <a:r>
              <a:rPr lang="en-GB" dirty="0"/>
              <a:t>, including </a:t>
            </a:r>
            <a:r>
              <a:rPr lang="en-GB" b="1" dirty="0"/>
              <a:t>Prevent, Modern Slavery and Domestic Abuse </a:t>
            </a:r>
          </a:p>
          <a:p>
            <a:r>
              <a:rPr lang="en-GB" dirty="0"/>
              <a:t>There was an increased need to examine and reduce the number of non-safeguarding referrals received through the safeguarding process</a:t>
            </a:r>
          </a:p>
          <a:p>
            <a:r>
              <a:rPr lang="en-GB" dirty="0"/>
              <a:t>A further review has taken place to ensure the procedures deliver an effective, proportionate, person centred approach that supports people to be safe and promotes their wellbeing</a:t>
            </a:r>
          </a:p>
          <a:p>
            <a:endParaRPr lang="en-GB" dirty="0"/>
          </a:p>
        </p:txBody>
      </p:sp>
    </p:spTree>
    <p:extLst>
      <p:ext uri="{BB962C8B-B14F-4D97-AF65-F5344CB8AC3E}">
        <p14:creationId xmlns:p14="http://schemas.microsoft.com/office/powerpoint/2010/main" val="320433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Key changes</a:t>
            </a:r>
          </a:p>
        </p:txBody>
      </p:sp>
      <p:sp>
        <p:nvSpPr>
          <p:cNvPr id="3" name="Content Placeholder 2"/>
          <p:cNvSpPr>
            <a:spLocks noGrp="1"/>
          </p:cNvSpPr>
          <p:nvPr>
            <p:ph idx="1"/>
          </p:nvPr>
        </p:nvSpPr>
        <p:spPr/>
        <p:txBody>
          <a:bodyPr>
            <a:normAutofit fontScale="92500"/>
          </a:bodyPr>
          <a:lstStyle/>
          <a:p>
            <a:pPr lvl="0">
              <a:buFont typeface="Wingdings" panose="05000000000000000000" pitchFamily="2" charset="2"/>
              <a:buChar char="ü"/>
            </a:pPr>
            <a:r>
              <a:rPr lang="en-GB" sz="2400" dirty="0"/>
              <a:t> Focusing on </a:t>
            </a:r>
            <a:r>
              <a:rPr lang="en-GB" sz="2400" b="1" dirty="0">
                <a:solidFill>
                  <a:srgbClr val="00B0F0"/>
                </a:solidFill>
              </a:rPr>
              <a:t>the adult and their desired outcomes </a:t>
            </a:r>
            <a:r>
              <a:rPr lang="en-GB" sz="2400" dirty="0"/>
              <a:t>in relation to involving and supporting the adult at risk in the context of </a:t>
            </a:r>
            <a:r>
              <a:rPr lang="en-GB" sz="2400" b="1" i="1" dirty="0">
                <a:solidFill>
                  <a:srgbClr val="00B0F0"/>
                </a:solidFill>
              </a:rPr>
              <a:t>Making Safeguarding Personal (MSP)</a:t>
            </a:r>
          </a:p>
          <a:p>
            <a:pPr>
              <a:buFont typeface="Wingdings" panose="05000000000000000000" pitchFamily="2" charset="2"/>
              <a:buChar char="ü"/>
            </a:pPr>
            <a:r>
              <a:rPr lang="en-GB" sz="2400" b="1" dirty="0"/>
              <a:t> </a:t>
            </a:r>
            <a:r>
              <a:rPr lang="en-GB" sz="2400" b="1" dirty="0">
                <a:solidFill>
                  <a:srgbClr val="00B0F0"/>
                </a:solidFill>
              </a:rPr>
              <a:t>Ensure risk is assessed</a:t>
            </a:r>
          </a:p>
          <a:p>
            <a:pPr>
              <a:buFont typeface="Wingdings" panose="05000000000000000000" pitchFamily="2" charset="2"/>
              <a:buChar char="ü"/>
            </a:pPr>
            <a:r>
              <a:rPr lang="en-US" sz="2400" dirty="0"/>
              <a:t>Introducing role of </a:t>
            </a:r>
            <a:r>
              <a:rPr lang="en-US" sz="2400" b="1" dirty="0">
                <a:solidFill>
                  <a:srgbClr val="00B0F0"/>
                </a:solidFill>
              </a:rPr>
              <a:t>Safeguarding Concerns Manager </a:t>
            </a:r>
            <a:r>
              <a:rPr lang="en-US" sz="2400" dirty="0"/>
              <a:t>(formerly Responder, for provider </a:t>
            </a:r>
            <a:r>
              <a:rPr lang="en-US" sz="2400" dirty="0" err="1"/>
              <a:t>organisations</a:t>
            </a:r>
            <a:r>
              <a:rPr lang="en-US" sz="2400" dirty="0"/>
              <a:t>)</a:t>
            </a:r>
          </a:p>
          <a:p>
            <a:pPr>
              <a:buFont typeface="Wingdings" panose="05000000000000000000" pitchFamily="2" charset="2"/>
              <a:buChar char="ü"/>
            </a:pPr>
            <a:r>
              <a:rPr lang="en-GB" sz="2400" dirty="0"/>
              <a:t>Its </a:t>
            </a:r>
            <a:r>
              <a:rPr lang="en-GB" sz="2400" b="1" i="1" dirty="0">
                <a:solidFill>
                  <a:srgbClr val="00B0F0"/>
                </a:solidFill>
              </a:rPr>
              <a:t>not about an investigation to substantiate  abuse on the balance of probability</a:t>
            </a:r>
          </a:p>
          <a:p>
            <a:pPr>
              <a:buFont typeface="Wingdings" panose="05000000000000000000" pitchFamily="2" charset="2"/>
              <a:buChar char="ü"/>
            </a:pPr>
            <a:r>
              <a:rPr lang="en-GB" sz="2400" dirty="0"/>
              <a:t>Making it a more </a:t>
            </a:r>
            <a:r>
              <a:rPr lang="en-GB" sz="2400" b="1" dirty="0">
                <a:solidFill>
                  <a:srgbClr val="00B0F0"/>
                </a:solidFill>
              </a:rPr>
              <a:t>simple process which is less bureaucratic</a:t>
            </a:r>
            <a:endParaRPr lang="en-GB" sz="2400" dirty="0">
              <a:solidFill>
                <a:srgbClr val="00B0F0"/>
              </a:solidFill>
            </a:endParaRPr>
          </a:p>
          <a:p>
            <a:pPr lvl="0">
              <a:buFont typeface="Wingdings" panose="05000000000000000000" pitchFamily="2" charset="2"/>
              <a:buChar char="ü"/>
            </a:pPr>
            <a:r>
              <a:rPr lang="en-GB" sz="2400" dirty="0"/>
              <a:t>Having a </a:t>
            </a:r>
            <a:r>
              <a:rPr lang="en-GB" sz="2400" b="1" dirty="0">
                <a:solidFill>
                  <a:srgbClr val="00B0F0"/>
                </a:solidFill>
              </a:rPr>
              <a:t>single pathway with flexible person centred responses</a:t>
            </a:r>
            <a:r>
              <a:rPr lang="en-GB" sz="2400" dirty="0">
                <a:solidFill>
                  <a:srgbClr val="00B0F0"/>
                </a:solidFill>
              </a:rPr>
              <a:t> </a:t>
            </a:r>
            <a:r>
              <a:rPr lang="en-GB" sz="2400" dirty="0"/>
              <a:t>providing a clearer process for practitioners to follow, and make it easier for members of the public to understand what will happen in relation to their concerns.</a:t>
            </a:r>
            <a:endParaRPr lang="en-GB" dirty="0"/>
          </a:p>
        </p:txBody>
      </p:sp>
    </p:spTree>
    <p:extLst>
      <p:ext uri="{BB962C8B-B14F-4D97-AF65-F5344CB8AC3E}">
        <p14:creationId xmlns:p14="http://schemas.microsoft.com/office/powerpoint/2010/main" val="143269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old and the new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2586674"/>
              </p:ext>
            </p:extLst>
          </p:nvPr>
        </p:nvGraphicFramePr>
        <p:xfrm>
          <a:off x="838200" y="1825625"/>
          <a:ext cx="10515090" cy="4947016"/>
        </p:xfrm>
        <a:graphic>
          <a:graphicData uri="http://schemas.openxmlformats.org/drawingml/2006/table">
            <a:tbl>
              <a:tblPr firstRow="1" bandRow="1">
                <a:tableStyleId>{5C22544A-7EE6-4342-B048-85BDC9FD1C3A}</a:tableStyleId>
              </a:tblPr>
              <a:tblGrid>
                <a:gridCol w="5257545">
                  <a:extLst>
                    <a:ext uri="{9D8B030D-6E8A-4147-A177-3AD203B41FA5}">
                      <a16:colId xmlns="" xmlns:a16="http://schemas.microsoft.com/office/drawing/2014/main" val="20000"/>
                    </a:ext>
                  </a:extLst>
                </a:gridCol>
                <a:gridCol w="5257545">
                  <a:extLst>
                    <a:ext uri="{9D8B030D-6E8A-4147-A177-3AD203B41FA5}">
                      <a16:colId xmlns="" xmlns:a16="http://schemas.microsoft.com/office/drawing/2014/main" val="20001"/>
                    </a:ext>
                  </a:extLst>
                </a:gridCol>
              </a:tblGrid>
              <a:tr h="537719">
                <a:tc>
                  <a:txBody>
                    <a:bodyPr/>
                    <a:lstStyle/>
                    <a:p>
                      <a:r>
                        <a:rPr lang="en-GB" sz="2400" dirty="0">
                          <a:solidFill>
                            <a:schemeClr val="tx1"/>
                          </a:solidFill>
                        </a:rPr>
                        <a:t>Process up to 30 September 2019</a:t>
                      </a:r>
                    </a:p>
                  </a:txBody>
                  <a:tcPr marL="86171" marR="8617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GB" sz="2400" dirty="0">
                          <a:solidFill>
                            <a:schemeClr val="tx1"/>
                          </a:solidFill>
                        </a:rPr>
                        <a:t>Process from 1 October</a:t>
                      </a:r>
                      <a:r>
                        <a:rPr lang="en-GB" sz="2400" baseline="0" dirty="0">
                          <a:solidFill>
                            <a:schemeClr val="tx1"/>
                          </a:solidFill>
                        </a:rPr>
                        <a:t> 2019</a:t>
                      </a:r>
                      <a:endParaRPr lang="en-GB" sz="2400" dirty="0">
                        <a:solidFill>
                          <a:schemeClr val="tx1"/>
                        </a:solidFill>
                      </a:endParaRPr>
                    </a:p>
                  </a:txBody>
                  <a:tcPr marL="86171" marR="8617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 xmlns:a16="http://schemas.microsoft.com/office/drawing/2014/main" val="10000"/>
                  </a:ext>
                </a:extLst>
              </a:tr>
              <a:tr h="537719">
                <a:tc>
                  <a:txBody>
                    <a:bodyPr/>
                    <a:lstStyle/>
                    <a:p>
                      <a:pPr marL="342900" indent="-342900">
                        <a:buFont typeface="+mj-lt"/>
                        <a:buAutoNum type="arabicPeriod"/>
                      </a:pPr>
                      <a:r>
                        <a:rPr lang="en-GB" sz="2400" dirty="0"/>
                        <a:t>Raising</a:t>
                      </a:r>
                      <a:r>
                        <a:rPr lang="en-GB" sz="2400" baseline="0" dirty="0"/>
                        <a:t> a Concern</a:t>
                      </a:r>
                      <a:endParaRPr lang="en-GB" sz="2400" dirty="0"/>
                    </a:p>
                  </a:txBody>
                  <a:tcPr marL="86171" marR="86171"/>
                </a:tc>
                <a:tc>
                  <a:txBody>
                    <a:bodyPr/>
                    <a:lstStyle/>
                    <a:p>
                      <a:pPr marL="342900" indent="-342900">
                        <a:buFont typeface="+mj-lt"/>
                        <a:buAutoNum type="arabicPeriod"/>
                      </a:pPr>
                      <a:r>
                        <a:rPr lang="en-GB" sz="2400" b="1" baseline="0" dirty="0"/>
                        <a:t> </a:t>
                      </a:r>
                      <a:r>
                        <a:rPr lang="en-GB" sz="2400" b="1" dirty="0"/>
                        <a:t>Reporting a Concern</a:t>
                      </a:r>
                    </a:p>
                  </a:txBody>
                  <a:tcPr marL="86171" marR="86171"/>
                </a:tc>
                <a:extLst>
                  <a:ext uri="{0D108BD9-81ED-4DB2-BD59-A6C34878D82A}">
                    <a16:rowId xmlns="" xmlns:a16="http://schemas.microsoft.com/office/drawing/2014/main" val="10001"/>
                  </a:ext>
                </a:extLst>
              </a:tr>
              <a:tr h="967895">
                <a:tc>
                  <a:txBody>
                    <a:bodyPr/>
                    <a:lstStyle/>
                    <a:p>
                      <a:pPr marL="342900" indent="-342900">
                        <a:buFont typeface="+mj-lt"/>
                        <a:buAutoNum type="arabicPeriod" startAt="2"/>
                      </a:pPr>
                      <a:r>
                        <a:rPr lang="en-GB" sz="2400" dirty="0"/>
                        <a:t>Initial</a:t>
                      </a:r>
                      <a:r>
                        <a:rPr lang="en-GB" sz="2400" baseline="0" dirty="0"/>
                        <a:t> enquiries </a:t>
                      </a:r>
                      <a:endParaRPr lang="en-GB" sz="2400" dirty="0"/>
                    </a:p>
                  </a:txBody>
                  <a:tcPr marL="86171" marR="86171"/>
                </a:tc>
                <a:tc>
                  <a:txBody>
                    <a:bodyPr/>
                    <a:lstStyle/>
                    <a:p>
                      <a:pPr marL="342900" lvl="0" indent="-342900">
                        <a:buFont typeface="+mj-lt"/>
                        <a:buAutoNum type="arabicPeriod" startAt="2"/>
                      </a:pPr>
                      <a:r>
                        <a:rPr lang="en-GB" sz="2400" b="1" dirty="0"/>
                        <a:t>Responding</a:t>
                      </a:r>
                      <a:r>
                        <a:rPr lang="en-GB" sz="2400" b="1" baseline="0" dirty="0"/>
                        <a:t> to a concern / Information Gathering</a:t>
                      </a:r>
                      <a:endParaRPr lang="en-GB" sz="2400" b="1" dirty="0"/>
                    </a:p>
                  </a:txBody>
                  <a:tcPr marL="86171" marR="86171"/>
                </a:tc>
                <a:extLst>
                  <a:ext uri="{0D108BD9-81ED-4DB2-BD59-A6C34878D82A}">
                    <a16:rowId xmlns="" xmlns:a16="http://schemas.microsoft.com/office/drawing/2014/main" val="10002"/>
                  </a:ext>
                </a:extLst>
              </a:tr>
              <a:tr h="537719">
                <a:tc>
                  <a:txBody>
                    <a:bodyPr/>
                    <a:lstStyle/>
                    <a:p>
                      <a:pPr marL="342900" indent="-342900">
                        <a:buFont typeface="+mj-lt"/>
                        <a:buAutoNum type="arabicPeriod" startAt="3"/>
                      </a:pPr>
                      <a:r>
                        <a:rPr lang="en-GB" sz="2400" dirty="0"/>
                        <a:t>Risk</a:t>
                      </a:r>
                      <a:r>
                        <a:rPr lang="en-GB" sz="2400" baseline="0" dirty="0"/>
                        <a:t> Management Response</a:t>
                      </a:r>
                      <a:endParaRPr lang="en-GB" sz="2400" dirty="0"/>
                    </a:p>
                  </a:txBody>
                  <a:tcPr marL="86171" marR="86171"/>
                </a:tc>
                <a:tc rowSpan="3">
                  <a:txBody>
                    <a:bodyPr/>
                    <a:lstStyle/>
                    <a:p>
                      <a:r>
                        <a:rPr lang="en-GB" sz="2400" b="1" baseline="0" dirty="0"/>
                        <a:t> </a:t>
                      </a:r>
                      <a:endParaRPr lang="en-GB" sz="2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b="1" dirty="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2400" b="1" dirty="0"/>
                        <a:t>Safeguarding</a:t>
                      </a:r>
                      <a:r>
                        <a:rPr lang="en-GB" sz="2400" b="1" baseline="0" dirty="0"/>
                        <a:t> Response</a:t>
                      </a:r>
                      <a:endParaRPr lang="en-GB" sz="2400" b="1" dirty="0"/>
                    </a:p>
                    <a:p>
                      <a:endParaRPr lang="en-GB" sz="2400" b="1" dirty="0"/>
                    </a:p>
                  </a:txBody>
                  <a:tcPr marL="86171" marR="86171"/>
                </a:tc>
                <a:extLst>
                  <a:ext uri="{0D108BD9-81ED-4DB2-BD59-A6C34878D82A}">
                    <a16:rowId xmlns="" xmlns:a16="http://schemas.microsoft.com/office/drawing/2014/main" val="10003"/>
                  </a:ext>
                </a:extLst>
              </a:tr>
              <a:tr h="537719">
                <a:tc>
                  <a:txBody>
                    <a:bodyPr/>
                    <a:lstStyle/>
                    <a:p>
                      <a:pPr marL="342900" indent="-342900">
                        <a:buFont typeface="+mj-lt"/>
                        <a:buAutoNum type="arabicPeriod" startAt="4"/>
                      </a:pPr>
                      <a:r>
                        <a:rPr lang="en-GB" sz="2400" dirty="0"/>
                        <a:t>Strategy</a:t>
                      </a:r>
                      <a:r>
                        <a:rPr lang="en-GB" sz="2400" baseline="0" dirty="0"/>
                        <a:t> Meeting</a:t>
                      </a:r>
                      <a:endParaRPr lang="en-GB" sz="2400" dirty="0"/>
                    </a:p>
                  </a:txBody>
                  <a:tcPr marL="86171" marR="86171"/>
                </a:tc>
                <a:tc vMerge="1">
                  <a:txBody>
                    <a:bodyPr/>
                    <a:lstStyle/>
                    <a:p>
                      <a:endParaRPr lang="en-GB" dirty="0"/>
                    </a:p>
                  </a:txBody>
                  <a:tcPr/>
                </a:tc>
                <a:extLst>
                  <a:ext uri="{0D108BD9-81ED-4DB2-BD59-A6C34878D82A}">
                    <a16:rowId xmlns="" xmlns:a16="http://schemas.microsoft.com/office/drawing/2014/main" val="10004"/>
                  </a:ext>
                </a:extLst>
              </a:tr>
              <a:tr h="752807">
                <a:tc>
                  <a:txBody>
                    <a:bodyPr/>
                    <a:lstStyle/>
                    <a:p>
                      <a:pPr marL="342900" indent="-342900">
                        <a:buFont typeface="+mj-lt"/>
                        <a:buAutoNum type="arabicPeriod" startAt="5"/>
                      </a:pPr>
                      <a:r>
                        <a:rPr lang="en-GB" sz="2400" dirty="0"/>
                        <a:t>Formal Enquiry</a:t>
                      </a:r>
                    </a:p>
                  </a:txBody>
                  <a:tcPr marL="86171" marR="86171"/>
                </a:tc>
                <a:tc vMerge="1">
                  <a:txBody>
                    <a:bodyPr/>
                    <a:lstStyle/>
                    <a:p>
                      <a:endParaRPr lang="en-GB" dirty="0"/>
                    </a:p>
                  </a:txBody>
                  <a:tcPr/>
                </a:tc>
                <a:extLst>
                  <a:ext uri="{0D108BD9-81ED-4DB2-BD59-A6C34878D82A}">
                    <a16:rowId xmlns="" xmlns:a16="http://schemas.microsoft.com/office/drawing/2014/main" val="10005"/>
                  </a:ext>
                </a:extLst>
              </a:tr>
              <a:tr h="537719">
                <a:tc>
                  <a:txBody>
                    <a:bodyPr/>
                    <a:lstStyle/>
                    <a:p>
                      <a:pPr marL="342900" indent="-342900">
                        <a:buFont typeface="+mj-lt"/>
                        <a:buAutoNum type="arabicPeriod" startAt="6"/>
                      </a:pPr>
                      <a:r>
                        <a:rPr lang="en-GB" sz="2400" dirty="0"/>
                        <a:t>Case conference</a:t>
                      </a:r>
                    </a:p>
                  </a:txBody>
                  <a:tcPr marL="86171" marR="86171"/>
                </a:tc>
                <a:tc rowSpan="2">
                  <a:txBody>
                    <a:bodyPr/>
                    <a:lstStyle/>
                    <a:p>
                      <a:endParaRPr lang="en-GB" sz="2400" b="1" dirty="0"/>
                    </a:p>
                    <a:p>
                      <a:pPr marL="342900" indent="-342900">
                        <a:buFont typeface="+mj-lt"/>
                        <a:buAutoNum type="arabicPeriod" startAt="4"/>
                      </a:pPr>
                      <a:r>
                        <a:rPr lang="en-GB" sz="2400" b="1" dirty="0"/>
                        <a:t>Outcomes</a:t>
                      </a:r>
                      <a:r>
                        <a:rPr lang="en-GB" sz="2400" b="1" baseline="0" dirty="0"/>
                        <a:t> </a:t>
                      </a:r>
                      <a:r>
                        <a:rPr lang="en-GB" sz="2400" b="1" dirty="0"/>
                        <a:t>and Closure</a:t>
                      </a:r>
                    </a:p>
                  </a:txBody>
                  <a:tcPr marL="86171" marR="86171"/>
                </a:tc>
                <a:extLst>
                  <a:ext uri="{0D108BD9-81ED-4DB2-BD59-A6C34878D82A}">
                    <a16:rowId xmlns="" xmlns:a16="http://schemas.microsoft.com/office/drawing/2014/main" val="10006"/>
                  </a:ext>
                </a:extLst>
              </a:tr>
              <a:tr h="537719">
                <a:tc>
                  <a:txBody>
                    <a:bodyPr/>
                    <a:lstStyle/>
                    <a:p>
                      <a:pPr marL="342900" indent="-342900">
                        <a:buFont typeface="+mj-lt"/>
                        <a:buAutoNum type="arabicPeriod" startAt="7"/>
                      </a:pPr>
                      <a:r>
                        <a:rPr lang="en-GB" sz="2400" dirty="0"/>
                        <a:t>Review</a:t>
                      </a:r>
                    </a:p>
                  </a:txBody>
                  <a:tcPr marL="86171" marR="86171"/>
                </a:tc>
                <a:tc vMerge="1">
                  <a:txBody>
                    <a:bodyPr/>
                    <a:lstStyle/>
                    <a:p>
                      <a:endParaRPr lang="en-GB"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6894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Experience of the Adult at Risk and procedures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033565"/>
              </p:ext>
            </p:extLst>
          </p:nvPr>
        </p:nvGraphicFramePr>
        <p:xfrm>
          <a:off x="3015420" y="1457540"/>
          <a:ext cx="8596312" cy="2352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019724" y="4094581"/>
            <a:ext cx="8592007" cy="2623130"/>
            <a:chOff x="681638" y="4001984"/>
            <a:chExt cx="8592007" cy="2623130"/>
          </a:xfrm>
        </p:grpSpPr>
        <p:sp>
          <p:nvSpPr>
            <p:cNvPr id="8" name="Right Arrow 7"/>
            <p:cNvSpPr/>
            <p:nvPr/>
          </p:nvSpPr>
          <p:spPr>
            <a:xfrm>
              <a:off x="1254164" y="4001984"/>
              <a:ext cx="7272319" cy="2623130"/>
            </a:xfrm>
            <a:prstGeom prst="rightArrow">
              <a:avLst>
                <a:gd name="adj1" fmla="val 50000"/>
                <a:gd name="adj2" fmla="val 40608"/>
              </a:avLst>
            </a:prstGeom>
            <a:solidFill>
              <a:srgbClr val="B7C8FF"/>
            </a:solidFill>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681638" y="4773877"/>
              <a:ext cx="2069412" cy="1055583"/>
            </a:xfrm>
            <a:custGeom>
              <a:avLst/>
              <a:gdLst>
                <a:gd name="connsiteX0" fmla="*/ 0 w 2069412"/>
                <a:gd name="connsiteY0" fmla="*/ 187809 h 1126832"/>
                <a:gd name="connsiteX1" fmla="*/ 187809 w 2069412"/>
                <a:gd name="connsiteY1" fmla="*/ 0 h 1126832"/>
                <a:gd name="connsiteX2" fmla="*/ 1881603 w 2069412"/>
                <a:gd name="connsiteY2" fmla="*/ 0 h 1126832"/>
                <a:gd name="connsiteX3" fmla="*/ 2069412 w 2069412"/>
                <a:gd name="connsiteY3" fmla="*/ 187809 h 1126832"/>
                <a:gd name="connsiteX4" fmla="*/ 2069412 w 2069412"/>
                <a:gd name="connsiteY4" fmla="*/ 939023 h 1126832"/>
                <a:gd name="connsiteX5" fmla="*/ 1881603 w 2069412"/>
                <a:gd name="connsiteY5" fmla="*/ 1126832 h 1126832"/>
                <a:gd name="connsiteX6" fmla="*/ 187809 w 2069412"/>
                <a:gd name="connsiteY6" fmla="*/ 1126832 h 1126832"/>
                <a:gd name="connsiteX7" fmla="*/ 0 w 2069412"/>
                <a:gd name="connsiteY7" fmla="*/ 939023 h 1126832"/>
                <a:gd name="connsiteX8" fmla="*/ 0 w 2069412"/>
                <a:gd name="connsiteY8" fmla="*/ 187809 h 11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412" h="1126832">
                  <a:moveTo>
                    <a:pt x="0" y="187809"/>
                  </a:moveTo>
                  <a:cubicBezTo>
                    <a:pt x="0" y="84085"/>
                    <a:pt x="84085" y="0"/>
                    <a:pt x="187809" y="0"/>
                  </a:cubicBezTo>
                  <a:lnTo>
                    <a:pt x="1881603" y="0"/>
                  </a:lnTo>
                  <a:cubicBezTo>
                    <a:pt x="1985327" y="0"/>
                    <a:pt x="2069412" y="84085"/>
                    <a:pt x="2069412" y="187809"/>
                  </a:cubicBezTo>
                  <a:lnTo>
                    <a:pt x="2069412" y="939023"/>
                  </a:lnTo>
                  <a:cubicBezTo>
                    <a:pt x="2069412" y="1042747"/>
                    <a:pt x="1985327" y="1126832"/>
                    <a:pt x="1881603" y="1126832"/>
                  </a:cubicBezTo>
                  <a:lnTo>
                    <a:pt x="187809" y="1126832"/>
                  </a:lnTo>
                  <a:cubicBezTo>
                    <a:pt x="84085" y="1126832"/>
                    <a:pt x="0" y="1042747"/>
                    <a:pt x="0" y="939023"/>
                  </a:cubicBezTo>
                  <a:lnTo>
                    <a:pt x="0" y="187809"/>
                  </a:lnTo>
                  <a:close/>
                </a:path>
              </a:pathLst>
            </a:custGeom>
            <a:solidFill>
              <a:srgbClr val="3366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157" tIns="112157" rIns="112157" bIns="112157" numCol="1" spcCol="1270" anchor="ctr" anchorCtr="0">
              <a:noAutofit/>
            </a:bodyPr>
            <a:lstStyle/>
            <a:p>
              <a:pPr lvl="0" algn="ctr" defTabSz="666750">
                <a:lnSpc>
                  <a:spcPct val="90000"/>
                </a:lnSpc>
                <a:spcBef>
                  <a:spcPct val="0"/>
                </a:spcBef>
                <a:spcAft>
                  <a:spcPct val="35000"/>
                </a:spcAft>
              </a:pPr>
              <a:r>
                <a:rPr lang="en-GB" sz="1500" kern="1200"/>
                <a:t>Reporting a Concerns</a:t>
              </a:r>
              <a:endParaRPr lang="en-GB" sz="1500" kern="1200" dirty="0"/>
            </a:p>
          </p:txBody>
        </p:sp>
        <p:sp>
          <p:nvSpPr>
            <p:cNvPr id="10" name="Freeform 9"/>
            <p:cNvSpPr/>
            <p:nvPr/>
          </p:nvSpPr>
          <p:spPr>
            <a:xfrm>
              <a:off x="2854521" y="4773877"/>
              <a:ext cx="2069412" cy="1055583"/>
            </a:xfrm>
            <a:custGeom>
              <a:avLst/>
              <a:gdLst>
                <a:gd name="connsiteX0" fmla="*/ 0 w 2069412"/>
                <a:gd name="connsiteY0" fmla="*/ 187809 h 1126832"/>
                <a:gd name="connsiteX1" fmla="*/ 187809 w 2069412"/>
                <a:gd name="connsiteY1" fmla="*/ 0 h 1126832"/>
                <a:gd name="connsiteX2" fmla="*/ 1881603 w 2069412"/>
                <a:gd name="connsiteY2" fmla="*/ 0 h 1126832"/>
                <a:gd name="connsiteX3" fmla="*/ 2069412 w 2069412"/>
                <a:gd name="connsiteY3" fmla="*/ 187809 h 1126832"/>
                <a:gd name="connsiteX4" fmla="*/ 2069412 w 2069412"/>
                <a:gd name="connsiteY4" fmla="*/ 939023 h 1126832"/>
                <a:gd name="connsiteX5" fmla="*/ 1881603 w 2069412"/>
                <a:gd name="connsiteY5" fmla="*/ 1126832 h 1126832"/>
                <a:gd name="connsiteX6" fmla="*/ 187809 w 2069412"/>
                <a:gd name="connsiteY6" fmla="*/ 1126832 h 1126832"/>
                <a:gd name="connsiteX7" fmla="*/ 0 w 2069412"/>
                <a:gd name="connsiteY7" fmla="*/ 939023 h 1126832"/>
                <a:gd name="connsiteX8" fmla="*/ 0 w 2069412"/>
                <a:gd name="connsiteY8" fmla="*/ 187809 h 11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412" h="1126832">
                  <a:moveTo>
                    <a:pt x="0" y="187809"/>
                  </a:moveTo>
                  <a:cubicBezTo>
                    <a:pt x="0" y="84085"/>
                    <a:pt x="84085" y="0"/>
                    <a:pt x="187809" y="0"/>
                  </a:cubicBezTo>
                  <a:lnTo>
                    <a:pt x="1881603" y="0"/>
                  </a:lnTo>
                  <a:cubicBezTo>
                    <a:pt x="1985327" y="0"/>
                    <a:pt x="2069412" y="84085"/>
                    <a:pt x="2069412" y="187809"/>
                  </a:cubicBezTo>
                  <a:lnTo>
                    <a:pt x="2069412" y="939023"/>
                  </a:lnTo>
                  <a:cubicBezTo>
                    <a:pt x="2069412" y="1042747"/>
                    <a:pt x="1985327" y="1126832"/>
                    <a:pt x="1881603" y="1126832"/>
                  </a:cubicBezTo>
                  <a:lnTo>
                    <a:pt x="187809" y="1126832"/>
                  </a:lnTo>
                  <a:cubicBezTo>
                    <a:pt x="84085" y="1126832"/>
                    <a:pt x="0" y="1042747"/>
                    <a:pt x="0" y="939023"/>
                  </a:cubicBezTo>
                  <a:lnTo>
                    <a:pt x="0" y="187809"/>
                  </a:lnTo>
                  <a:close/>
                </a:path>
              </a:pathLst>
            </a:custGeom>
            <a:solidFill>
              <a:srgbClr val="3366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157" tIns="112157" rIns="112157" bIns="112157" numCol="1" spcCol="1270" anchor="ctr" anchorCtr="0">
              <a:noAutofit/>
            </a:bodyPr>
            <a:lstStyle/>
            <a:p>
              <a:pPr lvl="0" algn="ctr" defTabSz="666750">
                <a:lnSpc>
                  <a:spcPct val="90000"/>
                </a:lnSpc>
                <a:spcBef>
                  <a:spcPct val="0"/>
                </a:spcBef>
                <a:spcAft>
                  <a:spcPct val="35000"/>
                </a:spcAft>
              </a:pPr>
              <a:r>
                <a:rPr lang="en-GB" sz="1500" kern="1200"/>
                <a:t>Responding to the Concern/Information Gathering</a:t>
              </a:r>
              <a:endParaRPr lang="en-GB" sz="1500" kern="1200" dirty="0"/>
            </a:p>
          </p:txBody>
        </p:sp>
        <p:sp>
          <p:nvSpPr>
            <p:cNvPr id="11" name="Freeform 10"/>
            <p:cNvSpPr/>
            <p:nvPr/>
          </p:nvSpPr>
          <p:spPr>
            <a:xfrm>
              <a:off x="5027405" y="4773877"/>
              <a:ext cx="2069412" cy="1055583"/>
            </a:xfrm>
            <a:custGeom>
              <a:avLst/>
              <a:gdLst>
                <a:gd name="connsiteX0" fmla="*/ 0 w 2069412"/>
                <a:gd name="connsiteY0" fmla="*/ 187809 h 1126832"/>
                <a:gd name="connsiteX1" fmla="*/ 187809 w 2069412"/>
                <a:gd name="connsiteY1" fmla="*/ 0 h 1126832"/>
                <a:gd name="connsiteX2" fmla="*/ 1881603 w 2069412"/>
                <a:gd name="connsiteY2" fmla="*/ 0 h 1126832"/>
                <a:gd name="connsiteX3" fmla="*/ 2069412 w 2069412"/>
                <a:gd name="connsiteY3" fmla="*/ 187809 h 1126832"/>
                <a:gd name="connsiteX4" fmla="*/ 2069412 w 2069412"/>
                <a:gd name="connsiteY4" fmla="*/ 939023 h 1126832"/>
                <a:gd name="connsiteX5" fmla="*/ 1881603 w 2069412"/>
                <a:gd name="connsiteY5" fmla="*/ 1126832 h 1126832"/>
                <a:gd name="connsiteX6" fmla="*/ 187809 w 2069412"/>
                <a:gd name="connsiteY6" fmla="*/ 1126832 h 1126832"/>
                <a:gd name="connsiteX7" fmla="*/ 0 w 2069412"/>
                <a:gd name="connsiteY7" fmla="*/ 939023 h 1126832"/>
                <a:gd name="connsiteX8" fmla="*/ 0 w 2069412"/>
                <a:gd name="connsiteY8" fmla="*/ 187809 h 11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412" h="1126832">
                  <a:moveTo>
                    <a:pt x="0" y="187809"/>
                  </a:moveTo>
                  <a:cubicBezTo>
                    <a:pt x="0" y="84085"/>
                    <a:pt x="84085" y="0"/>
                    <a:pt x="187809" y="0"/>
                  </a:cubicBezTo>
                  <a:lnTo>
                    <a:pt x="1881603" y="0"/>
                  </a:lnTo>
                  <a:cubicBezTo>
                    <a:pt x="1985327" y="0"/>
                    <a:pt x="2069412" y="84085"/>
                    <a:pt x="2069412" y="187809"/>
                  </a:cubicBezTo>
                  <a:lnTo>
                    <a:pt x="2069412" y="939023"/>
                  </a:lnTo>
                  <a:cubicBezTo>
                    <a:pt x="2069412" y="1042747"/>
                    <a:pt x="1985327" y="1126832"/>
                    <a:pt x="1881603" y="1126832"/>
                  </a:cubicBezTo>
                  <a:lnTo>
                    <a:pt x="187809" y="1126832"/>
                  </a:lnTo>
                  <a:cubicBezTo>
                    <a:pt x="84085" y="1126832"/>
                    <a:pt x="0" y="1042747"/>
                    <a:pt x="0" y="939023"/>
                  </a:cubicBezTo>
                  <a:lnTo>
                    <a:pt x="0" y="187809"/>
                  </a:lnTo>
                  <a:close/>
                </a:path>
              </a:pathLst>
            </a:custGeom>
            <a:solidFill>
              <a:srgbClr val="3366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157" tIns="112157" rIns="112157" bIns="112157" numCol="1" spcCol="1270" anchor="ctr" anchorCtr="0">
              <a:noAutofit/>
            </a:bodyPr>
            <a:lstStyle/>
            <a:p>
              <a:pPr lvl="0" algn="ctr" defTabSz="666750">
                <a:lnSpc>
                  <a:spcPct val="90000"/>
                </a:lnSpc>
                <a:spcBef>
                  <a:spcPct val="0"/>
                </a:spcBef>
                <a:spcAft>
                  <a:spcPct val="35000"/>
                </a:spcAft>
              </a:pPr>
              <a:r>
                <a:rPr lang="en-GB" sz="1500" kern="1200"/>
                <a:t>Safeguarding Response</a:t>
              </a:r>
              <a:endParaRPr lang="en-GB" sz="1500" kern="1200" dirty="0"/>
            </a:p>
          </p:txBody>
        </p:sp>
        <p:sp>
          <p:nvSpPr>
            <p:cNvPr id="12" name="Freeform 11"/>
            <p:cNvSpPr/>
            <p:nvPr/>
          </p:nvSpPr>
          <p:spPr>
            <a:xfrm>
              <a:off x="7204233" y="4773877"/>
              <a:ext cx="2069412" cy="1055583"/>
            </a:xfrm>
            <a:custGeom>
              <a:avLst/>
              <a:gdLst>
                <a:gd name="connsiteX0" fmla="*/ 0 w 2069412"/>
                <a:gd name="connsiteY0" fmla="*/ 187809 h 1126832"/>
                <a:gd name="connsiteX1" fmla="*/ 187809 w 2069412"/>
                <a:gd name="connsiteY1" fmla="*/ 0 h 1126832"/>
                <a:gd name="connsiteX2" fmla="*/ 1881603 w 2069412"/>
                <a:gd name="connsiteY2" fmla="*/ 0 h 1126832"/>
                <a:gd name="connsiteX3" fmla="*/ 2069412 w 2069412"/>
                <a:gd name="connsiteY3" fmla="*/ 187809 h 1126832"/>
                <a:gd name="connsiteX4" fmla="*/ 2069412 w 2069412"/>
                <a:gd name="connsiteY4" fmla="*/ 939023 h 1126832"/>
                <a:gd name="connsiteX5" fmla="*/ 1881603 w 2069412"/>
                <a:gd name="connsiteY5" fmla="*/ 1126832 h 1126832"/>
                <a:gd name="connsiteX6" fmla="*/ 187809 w 2069412"/>
                <a:gd name="connsiteY6" fmla="*/ 1126832 h 1126832"/>
                <a:gd name="connsiteX7" fmla="*/ 0 w 2069412"/>
                <a:gd name="connsiteY7" fmla="*/ 939023 h 1126832"/>
                <a:gd name="connsiteX8" fmla="*/ 0 w 2069412"/>
                <a:gd name="connsiteY8" fmla="*/ 187809 h 11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412" h="1126832">
                  <a:moveTo>
                    <a:pt x="0" y="187809"/>
                  </a:moveTo>
                  <a:cubicBezTo>
                    <a:pt x="0" y="84085"/>
                    <a:pt x="84085" y="0"/>
                    <a:pt x="187809" y="0"/>
                  </a:cubicBezTo>
                  <a:lnTo>
                    <a:pt x="1881603" y="0"/>
                  </a:lnTo>
                  <a:cubicBezTo>
                    <a:pt x="1985327" y="0"/>
                    <a:pt x="2069412" y="84085"/>
                    <a:pt x="2069412" y="187809"/>
                  </a:cubicBezTo>
                  <a:lnTo>
                    <a:pt x="2069412" y="939023"/>
                  </a:lnTo>
                  <a:cubicBezTo>
                    <a:pt x="2069412" y="1042747"/>
                    <a:pt x="1985327" y="1126832"/>
                    <a:pt x="1881603" y="1126832"/>
                  </a:cubicBezTo>
                  <a:lnTo>
                    <a:pt x="187809" y="1126832"/>
                  </a:lnTo>
                  <a:cubicBezTo>
                    <a:pt x="84085" y="1126832"/>
                    <a:pt x="0" y="1042747"/>
                    <a:pt x="0" y="939023"/>
                  </a:cubicBezTo>
                  <a:lnTo>
                    <a:pt x="0" y="187809"/>
                  </a:lnTo>
                  <a:close/>
                </a:path>
              </a:pathLst>
            </a:custGeom>
            <a:solidFill>
              <a:srgbClr val="3366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2157" tIns="112157" rIns="112157" bIns="112157" numCol="1" spcCol="1270" anchor="ctr" anchorCtr="0">
              <a:noAutofit/>
            </a:bodyPr>
            <a:lstStyle/>
            <a:p>
              <a:pPr lvl="0" algn="ctr" defTabSz="666750">
                <a:lnSpc>
                  <a:spcPct val="90000"/>
                </a:lnSpc>
                <a:spcBef>
                  <a:spcPct val="0"/>
                </a:spcBef>
                <a:spcAft>
                  <a:spcPct val="35000"/>
                </a:spcAft>
              </a:pPr>
              <a:r>
                <a:rPr lang="en-GB" sz="1500" kern="1200" dirty="0"/>
                <a:t>Outcomes and Closure (Including Plan and Review)</a:t>
              </a:r>
            </a:p>
          </p:txBody>
        </p:sp>
      </p:grpSp>
      <p:sp>
        <p:nvSpPr>
          <p:cNvPr id="3" name="TextBox 2"/>
          <p:cNvSpPr txBox="1"/>
          <p:nvPr/>
        </p:nvSpPr>
        <p:spPr>
          <a:xfrm>
            <a:off x="228839" y="2833057"/>
            <a:ext cx="3143492" cy="338554"/>
          </a:xfrm>
          <a:prstGeom prst="rect">
            <a:avLst/>
          </a:prstGeom>
          <a:noFill/>
        </p:spPr>
        <p:txBody>
          <a:bodyPr wrap="square" rtlCol="0">
            <a:spAutoFit/>
          </a:bodyPr>
          <a:lstStyle/>
          <a:p>
            <a:r>
              <a:rPr lang="en-GB" sz="1600" b="1" dirty="0"/>
              <a:t>Experience of the Adult at Risk</a:t>
            </a:r>
          </a:p>
        </p:txBody>
      </p:sp>
      <p:sp>
        <p:nvSpPr>
          <p:cNvPr id="5" name="TextBox 4"/>
          <p:cNvSpPr txBox="1"/>
          <p:nvPr/>
        </p:nvSpPr>
        <p:spPr>
          <a:xfrm>
            <a:off x="169598" y="5868510"/>
            <a:ext cx="3607245" cy="338554"/>
          </a:xfrm>
          <a:prstGeom prst="rect">
            <a:avLst/>
          </a:prstGeom>
          <a:noFill/>
        </p:spPr>
        <p:txBody>
          <a:bodyPr wrap="square" rtlCol="0">
            <a:spAutoFit/>
          </a:bodyPr>
          <a:lstStyle/>
          <a:p>
            <a:r>
              <a:rPr lang="en-GB" sz="1600" b="1" dirty="0"/>
              <a:t>Procedures to deliver Safeguarding</a:t>
            </a: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41154"/>
          <a:stretch/>
        </p:blipFill>
        <p:spPr>
          <a:xfrm>
            <a:off x="1471271" y="2005739"/>
            <a:ext cx="1003901" cy="827318"/>
          </a:xfrm>
          <a:prstGeom prst="rect">
            <a:avLst/>
          </a:prstGeom>
        </p:spPr>
      </p:pic>
      <p:pic>
        <p:nvPicPr>
          <p:cNvPr id="13" name="Picture 1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305" b="38745" l="46031" r="94003">
                        <a14:foregroundMark x1="51204" y1="17813" x2="51204" y2="17813"/>
                        <a14:foregroundMark x1="54048" y1="33750" x2="54048" y2="33750"/>
                        <a14:foregroundMark x1="74617" y1="33125" x2="74617" y2="33125"/>
                      </a14:backgroundRemoval>
                    </a14:imgEffect>
                  </a14:imgLayer>
                </a14:imgProps>
              </a:ext>
              <a:ext uri="{28A0092B-C50C-407E-A947-70E740481C1C}">
                <a14:useLocalDpi xmlns:a14="http://schemas.microsoft.com/office/drawing/2010/main" val="0"/>
              </a:ext>
            </a:extLst>
          </a:blip>
          <a:srcRect l="40034" b="56950"/>
          <a:stretch/>
        </p:blipFill>
        <p:spPr>
          <a:xfrm>
            <a:off x="912448" y="2119867"/>
            <a:ext cx="709371" cy="71319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710" y="4710787"/>
            <a:ext cx="1787442" cy="1211270"/>
          </a:xfrm>
          <a:prstGeom prst="rect">
            <a:avLst/>
          </a:prstGeom>
        </p:spPr>
      </p:pic>
    </p:spTree>
    <p:extLst>
      <p:ext uri="{BB962C8B-B14F-4D97-AF65-F5344CB8AC3E}">
        <p14:creationId xmlns:p14="http://schemas.microsoft.com/office/powerpoint/2010/main" val="148621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Making Safeguarding Personal (MSP)</a:t>
            </a:r>
          </a:p>
        </p:txBody>
      </p:sp>
      <p:graphicFrame>
        <p:nvGraphicFramePr>
          <p:cNvPr id="4" name="Content Placeholder 5"/>
          <p:cNvGraphicFramePr>
            <a:graphicFrameLocks/>
          </p:cNvGraphicFramePr>
          <p:nvPr>
            <p:extLst>
              <p:ext uri="{D42A27DB-BD31-4B8C-83A1-F6EECF244321}">
                <p14:modId xmlns:p14="http://schemas.microsoft.com/office/powerpoint/2010/main" val="741750413"/>
              </p:ext>
            </p:extLst>
          </p:nvPr>
        </p:nvGraphicFramePr>
        <p:xfrm>
          <a:off x="-2581275" y="20137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029200" y="1825624"/>
            <a:ext cx="6838950" cy="4727575"/>
          </a:xfrm>
        </p:spPr>
        <p:txBody>
          <a:bodyPr>
            <a:normAutofit fontScale="85000" lnSpcReduction="20000"/>
          </a:bodyPr>
          <a:lstStyle/>
          <a:p>
            <a:r>
              <a:rPr lang="en-GB" dirty="0"/>
              <a:t>Keeping the person and their wishes and desired outcome at the centre of any safeguarding enquiry</a:t>
            </a:r>
          </a:p>
          <a:p>
            <a:r>
              <a:rPr lang="en-GB" dirty="0"/>
              <a:t>When raising a concern, ask the person what outcome they would like to achieve through safeguarding or what would help them feel ‘safer’</a:t>
            </a:r>
          </a:p>
          <a:p>
            <a:r>
              <a:rPr lang="en-GB" dirty="0"/>
              <a:t>Promoting positive risk taking and supporting people’s choice and control</a:t>
            </a:r>
          </a:p>
          <a:p>
            <a:r>
              <a:rPr lang="en-GB" dirty="0"/>
              <a:t>Support people who lack capacity to make their own decisions with the least restrictive option</a:t>
            </a:r>
          </a:p>
          <a:p>
            <a:r>
              <a:rPr lang="en-GB" dirty="0"/>
              <a:t>Seeking to enable people to resolve their circumstances, recover from abuse or neglect and realise the outcomes that matter to them in their life</a:t>
            </a:r>
          </a:p>
        </p:txBody>
      </p:sp>
    </p:spTree>
    <p:extLst>
      <p:ext uri="{BB962C8B-B14F-4D97-AF65-F5344CB8AC3E}">
        <p14:creationId xmlns:p14="http://schemas.microsoft.com/office/powerpoint/2010/main" val="263927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GB" altLang="en-US" dirty="0"/>
              <a:t>Making Safeguarding Personal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7635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5032" y="2043604"/>
            <a:ext cx="8527394" cy="400110"/>
          </a:xfrm>
          <a:prstGeom prst="rect">
            <a:avLst/>
          </a:prstGeom>
          <a:noFill/>
        </p:spPr>
        <p:txBody>
          <a:bodyPr wrap="square">
            <a:spAutoFit/>
          </a:bodyPr>
          <a:lstStyle/>
          <a:p>
            <a:pPr>
              <a:defRPr/>
            </a:pPr>
            <a:r>
              <a:rPr lang="en-GB" sz="2000" b="1" cap="all" dirty="0">
                <a:ln w="9000" cmpd="sng">
                  <a:solidFill>
                    <a:srgbClr val="848058">
                      <a:shade val="50000"/>
                      <a:satMod val="120000"/>
                    </a:srgbClr>
                  </a:solidFill>
                  <a:prstDash val="solid"/>
                </a:ln>
                <a:solidFill>
                  <a:schemeClr val="accent5">
                    <a:lumMod val="75000"/>
                  </a:schemeClr>
                </a:solidFill>
                <a:effectLst>
                  <a:reflection blurRad="12700" stA="28000" endPos="45000" dist="1000" dir="5400000" sy="-100000" algn="bl" rotWithShape="0"/>
                </a:effectLst>
                <a:cs typeface="Arial" charset="0"/>
              </a:rPr>
              <a:t>At the end of the ENQUIRY the person should be able to say….</a:t>
            </a:r>
          </a:p>
        </p:txBody>
      </p:sp>
    </p:spTree>
    <p:extLst>
      <p:ext uri="{BB962C8B-B14F-4D97-AF65-F5344CB8AC3E}">
        <p14:creationId xmlns:p14="http://schemas.microsoft.com/office/powerpoint/2010/main" val="35171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New Procedures</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88035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 new approach</a:t>
            </a:r>
          </a:p>
        </p:txBody>
      </p:sp>
      <p:sp>
        <p:nvSpPr>
          <p:cNvPr id="5" name="Content Placeholder 4"/>
          <p:cNvSpPr>
            <a:spLocks noGrp="1"/>
          </p:cNvSpPr>
          <p:nvPr>
            <p:ph idx="1"/>
          </p:nvPr>
        </p:nvSpPr>
        <p:spPr/>
        <p:txBody>
          <a:bodyPr>
            <a:normAutofit/>
          </a:bodyPr>
          <a:lstStyle/>
          <a:p>
            <a:r>
              <a:rPr lang="en-GB" sz="3200" dirty="0"/>
              <a:t>We have reviewed and improved pathways through the Customer Service Centre including:</a:t>
            </a:r>
          </a:p>
          <a:p>
            <a:pPr lvl="2"/>
            <a:r>
              <a:rPr lang="en-GB" sz="2800" dirty="0"/>
              <a:t>Reporting safeguarding concerns</a:t>
            </a:r>
          </a:p>
          <a:p>
            <a:pPr lvl="2"/>
            <a:r>
              <a:rPr lang="en-GB" sz="2800" dirty="0"/>
              <a:t>Requests for assessment/services and </a:t>
            </a:r>
          </a:p>
          <a:p>
            <a:pPr lvl="2"/>
            <a:r>
              <a:rPr lang="en-GB" sz="2800" dirty="0"/>
              <a:t>Reporting Risk Notifications Returns</a:t>
            </a:r>
          </a:p>
          <a:p>
            <a:r>
              <a:rPr lang="en-GB" sz="3200" dirty="0"/>
              <a:t>Professionals following the correct pathway will ensure a timely response from Health and Adult Services</a:t>
            </a:r>
          </a:p>
          <a:p>
            <a:endParaRPr lang="en-GB" sz="3600" dirty="0"/>
          </a:p>
        </p:txBody>
      </p:sp>
    </p:spTree>
    <p:extLst>
      <p:ext uri="{BB962C8B-B14F-4D97-AF65-F5344CB8AC3E}">
        <p14:creationId xmlns:p14="http://schemas.microsoft.com/office/powerpoint/2010/main" val="166753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Request for assessment of need</a:t>
            </a:r>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GB" dirty="0"/>
              <a:t>Where an adult may have needs for care and support, the authority must assess—</a:t>
            </a:r>
          </a:p>
          <a:p>
            <a:pPr lvl="1">
              <a:lnSpc>
                <a:spcPct val="100000"/>
              </a:lnSpc>
              <a:spcBef>
                <a:spcPts val="0"/>
              </a:spcBef>
              <a:spcAft>
                <a:spcPts val="600"/>
              </a:spcAft>
            </a:pPr>
            <a:r>
              <a:rPr lang="en-GB" dirty="0"/>
              <a:t>whether the adult does have needs for care and support, and</a:t>
            </a:r>
          </a:p>
          <a:p>
            <a:pPr lvl="1">
              <a:lnSpc>
                <a:spcPct val="100000"/>
              </a:lnSpc>
              <a:spcBef>
                <a:spcPts val="0"/>
              </a:spcBef>
              <a:spcAft>
                <a:spcPts val="600"/>
              </a:spcAft>
            </a:pPr>
            <a:r>
              <a:rPr lang="en-GB" dirty="0"/>
              <a:t>if the adult does, what those needs are.</a:t>
            </a:r>
          </a:p>
          <a:p>
            <a:pPr>
              <a:lnSpc>
                <a:spcPct val="100000"/>
              </a:lnSpc>
              <a:spcBef>
                <a:spcPts val="0"/>
              </a:spcBef>
              <a:spcAft>
                <a:spcPts val="600"/>
              </a:spcAft>
            </a:pPr>
            <a:r>
              <a:rPr lang="en-GB" dirty="0"/>
              <a:t>Any requests for assessment of need will require:</a:t>
            </a:r>
          </a:p>
          <a:p>
            <a:pPr lvl="1">
              <a:lnSpc>
                <a:spcPct val="100000"/>
              </a:lnSpc>
              <a:spcBef>
                <a:spcPts val="0"/>
              </a:spcBef>
              <a:spcAft>
                <a:spcPts val="600"/>
              </a:spcAft>
            </a:pPr>
            <a:r>
              <a:rPr lang="en-GB" dirty="0"/>
              <a:t>Personal details including name, date of birth, age, full address, GP</a:t>
            </a:r>
          </a:p>
          <a:p>
            <a:pPr lvl="1">
              <a:lnSpc>
                <a:spcPct val="100000"/>
              </a:lnSpc>
              <a:spcBef>
                <a:spcPts val="0"/>
              </a:spcBef>
              <a:spcAft>
                <a:spcPts val="600"/>
              </a:spcAft>
            </a:pPr>
            <a:r>
              <a:rPr lang="en-GB" dirty="0"/>
              <a:t>The person’s consent</a:t>
            </a:r>
          </a:p>
          <a:p>
            <a:pPr lvl="1">
              <a:lnSpc>
                <a:spcPct val="100000"/>
              </a:lnSpc>
              <a:spcBef>
                <a:spcPts val="0"/>
              </a:spcBef>
              <a:spcAft>
                <a:spcPts val="600"/>
              </a:spcAft>
            </a:pPr>
            <a:endParaRPr lang="en-GB" dirty="0"/>
          </a:p>
        </p:txBody>
      </p:sp>
    </p:spTree>
    <p:extLst>
      <p:ext uri="{BB962C8B-B14F-4D97-AF65-F5344CB8AC3E}">
        <p14:creationId xmlns:p14="http://schemas.microsoft.com/office/powerpoint/2010/main" val="153956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E129AB-EEAB-4CBD-897C-AFDA4AC740DA}"/>
              </a:ext>
            </a:extLst>
          </p:cNvPr>
          <p:cNvSpPr>
            <a:spLocks noGrp="1"/>
          </p:cNvSpPr>
          <p:nvPr>
            <p:ph type="title"/>
          </p:nvPr>
        </p:nvSpPr>
        <p:spPr/>
        <p:txBody>
          <a:bodyPr/>
          <a:lstStyle/>
          <a:p>
            <a:r>
              <a:rPr lang="en-GB" dirty="0"/>
              <a:t>Housekeeping </a:t>
            </a:r>
          </a:p>
        </p:txBody>
      </p:sp>
      <p:graphicFrame>
        <p:nvGraphicFramePr>
          <p:cNvPr id="4" name="Content Placeholder 3">
            <a:extLst>
              <a:ext uri="{FF2B5EF4-FFF2-40B4-BE49-F238E27FC236}">
                <a16:creationId xmlns="" xmlns:a16="http://schemas.microsoft.com/office/drawing/2014/main" id="{AD0FA22D-ADA4-4220-B0CA-6B520CEE2159}"/>
              </a:ext>
            </a:extLst>
          </p:cNvPr>
          <p:cNvGraphicFramePr>
            <a:graphicFrameLocks noGrp="1"/>
          </p:cNvGraphicFramePr>
          <p:nvPr>
            <p:ph idx="1"/>
            <p:extLst>
              <p:ext uri="{D42A27DB-BD31-4B8C-83A1-F6EECF244321}">
                <p14:modId xmlns:p14="http://schemas.microsoft.com/office/powerpoint/2010/main" val="4178069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8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Risk Notification Return – For Care Providers ONLY</a:t>
            </a:r>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GB" dirty="0"/>
              <a:t>The Safeguarding Decision Support Guidance </a:t>
            </a:r>
            <a:r>
              <a:rPr lang="en-US" dirty="0"/>
              <a:t>assist Providers in identifying situations that may occur whilst carrying out a Regulated service/activity that requires notification to the Quality &amp; Market Improvement  team via completion of the Risk Notification Return; or this may be within an unregulated activity such as day support service. </a:t>
            </a:r>
          </a:p>
          <a:p>
            <a:pPr>
              <a:lnSpc>
                <a:spcPct val="100000"/>
              </a:lnSpc>
              <a:spcBef>
                <a:spcPts val="0"/>
              </a:spcBef>
              <a:spcAft>
                <a:spcPts val="600"/>
              </a:spcAft>
            </a:pPr>
            <a:r>
              <a:rPr lang="en-US" dirty="0"/>
              <a:t>This is to encourage a culture of openness and transparency within health and social care services at all levels within </a:t>
            </a:r>
            <a:r>
              <a:rPr lang="en-US" dirty="0" err="1"/>
              <a:t>organisations</a:t>
            </a:r>
            <a:r>
              <a:rPr lang="en-US" dirty="0"/>
              <a:t>.  </a:t>
            </a:r>
          </a:p>
        </p:txBody>
      </p:sp>
    </p:spTree>
    <p:extLst>
      <p:ext uri="{BB962C8B-B14F-4D97-AF65-F5344CB8AC3E}">
        <p14:creationId xmlns:p14="http://schemas.microsoft.com/office/powerpoint/2010/main" val="94544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937FF3-BDDB-4E68-9833-293EF43C6507}"/>
              </a:ext>
            </a:extLst>
          </p:cNvPr>
          <p:cNvSpPr>
            <a:spLocks noGrp="1"/>
          </p:cNvSpPr>
          <p:nvPr>
            <p:ph type="title"/>
          </p:nvPr>
        </p:nvSpPr>
        <p:spPr/>
        <p:txBody>
          <a:bodyPr/>
          <a:lstStyle/>
          <a:p>
            <a:r>
              <a:rPr lang="en-GB" dirty="0"/>
              <a:t>Risk Notification Return – For Care Providers ONLY</a:t>
            </a:r>
          </a:p>
        </p:txBody>
      </p:sp>
      <p:sp>
        <p:nvSpPr>
          <p:cNvPr id="3" name="Content Placeholder 2">
            <a:extLst>
              <a:ext uri="{FF2B5EF4-FFF2-40B4-BE49-F238E27FC236}">
                <a16:creationId xmlns="" xmlns:a16="http://schemas.microsoft.com/office/drawing/2014/main" id="{BADC00FF-A07C-414C-BF29-812166C96611}"/>
              </a:ext>
            </a:extLst>
          </p:cNvPr>
          <p:cNvSpPr>
            <a:spLocks noGrp="1"/>
          </p:cNvSpPr>
          <p:nvPr>
            <p:ph idx="1"/>
          </p:nvPr>
        </p:nvSpPr>
        <p:spPr/>
        <p:txBody>
          <a:bodyPr>
            <a:normAutofit fontScale="92500" lnSpcReduction="10000"/>
          </a:bodyPr>
          <a:lstStyle/>
          <a:p>
            <a:r>
              <a:rPr lang="en-US" dirty="0"/>
              <a:t>The Risk Notification Return will ensure that the situation is reported, internal learning is captured and shared, to prevent recurrence and escalation.  </a:t>
            </a:r>
          </a:p>
          <a:p>
            <a:r>
              <a:rPr lang="en-US" dirty="0"/>
              <a:t>There is a tool to support decision making, it helps to:</a:t>
            </a:r>
          </a:p>
          <a:p>
            <a:pPr lvl="1"/>
            <a:r>
              <a:rPr lang="en-US" dirty="0"/>
              <a:t>Support proportionate reporting of safeguarding concerns</a:t>
            </a:r>
          </a:p>
          <a:p>
            <a:pPr lvl="1"/>
            <a:r>
              <a:rPr lang="en-US" dirty="0"/>
              <a:t>Support reporting of ‘Risk Notification Returns’ to the Quality and Market Improvement Team  i.e. issues that are not safeguarding</a:t>
            </a:r>
          </a:p>
          <a:p>
            <a:r>
              <a:rPr lang="en-US" dirty="0"/>
              <a:t> It does not replace professional judgment or statutory notifications (CQC)</a:t>
            </a:r>
          </a:p>
          <a:p>
            <a:r>
              <a:rPr lang="en-US" dirty="0"/>
              <a:t>The Risk Notification Return does not need to be completed if a CQC notification form has been completed. </a:t>
            </a:r>
          </a:p>
          <a:p>
            <a:endParaRPr lang="en-GB" dirty="0"/>
          </a:p>
        </p:txBody>
      </p:sp>
    </p:spTree>
    <p:extLst>
      <p:ext uri="{BB962C8B-B14F-4D97-AF65-F5344CB8AC3E}">
        <p14:creationId xmlns:p14="http://schemas.microsoft.com/office/powerpoint/2010/main" val="354379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Safeguarding Adults Decision Support Guidance</a:t>
            </a:r>
          </a:p>
        </p:txBody>
      </p:sp>
      <p:sp>
        <p:nvSpPr>
          <p:cNvPr id="3" name="Content Placeholder 2"/>
          <p:cNvSpPr>
            <a:spLocks noGrp="1"/>
          </p:cNvSpPr>
          <p:nvPr>
            <p:ph idx="1"/>
          </p:nvPr>
        </p:nvSpPr>
        <p:spPr/>
        <p:txBody>
          <a:bodyPr>
            <a:normAutofit lnSpcReduction="10000"/>
          </a:bodyPr>
          <a:lstStyle/>
          <a:p>
            <a:r>
              <a:rPr lang="en-GB" dirty="0"/>
              <a:t>The guidance covers:</a:t>
            </a:r>
          </a:p>
          <a:p>
            <a:pPr lvl="1"/>
            <a:r>
              <a:rPr lang="en-GB" sz="1800" dirty="0"/>
              <a:t>Falls</a:t>
            </a:r>
          </a:p>
          <a:p>
            <a:pPr lvl="1"/>
            <a:r>
              <a:rPr lang="en-GB" sz="1800" dirty="0"/>
              <a:t>Incidents between adults at risk</a:t>
            </a:r>
          </a:p>
          <a:p>
            <a:pPr lvl="1"/>
            <a:r>
              <a:rPr lang="en-GB" sz="1800" dirty="0"/>
              <a:t>Nutrition and hydration</a:t>
            </a:r>
          </a:p>
          <a:p>
            <a:pPr lvl="1"/>
            <a:r>
              <a:rPr lang="en-GB" sz="1800" dirty="0"/>
              <a:t>Pressure area care</a:t>
            </a:r>
          </a:p>
          <a:p>
            <a:pPr lvl="1"/>
            <a:r>
              <a:rPr lang="en-GB" sz="1800" dirty="0"/>
              <a:t>Missed home care visit</a:t>
            </a:r>
          </a:p>
          <a:p>
            <a:pPr lvl="1"/>
            <a:r>
              <a:rPr lang="en-GB" sz="1800" dirty="0"/>
              <a:t>Medication errors</a:t>
            </a:r>
          </a:p>
          <a:p>
            <a:pPr lvl="1"/>
            <a:r>
              <a:rPr lang="en-GB" sz="1800" dirty="0"/>
              <a:t>Moving and handling</a:t>
            </a:r>
          </a:p>
          <a:p>
            <a:pPr lvl="1"/>
            <a:r>
              <a:rPr lang="en-GB" sz="1800" dirty="0"/>
              <a:t>Poor discharge</a:t>
            </a:r>
          </a:p>
          <a:p>
            <a:pPr lvl="1"/>
            <a:r>
              <a:rPr lang="en-GB" sz="1800" dirty="0"/>
              <a:t>Financial concerns</a:t>
            </a:r>
          </a:p>
          <a:p>
            <a:pPr lvl="1"/>
            <a:r>
              <a:rPr lang="en-GB" sz="1800" dirty="0"/>
              <a:t>Environmental issues</a:t>
            </a:r>
          </a:p>
          <a:p>
            <a:r>
              <a:rPr lang="en-GB" dirty="0"/>
              <a:t>A number of these may be more appropriately reported as a “Risk Notification Returns”</a:t>
            </a:r>
          </a:p>
          <a:p>
            <a:endParaRPr lang="en-GB" dirty="0"/>
          </a:p>
        </p:txBody>
      </p:sp>
    </p:spTree>
    <p:extLst>
      <p:ext uri="{BB962C8B-B14F-4D97-AF65-F5344CB8AC3E}">
        <p14:creationId xmlns:p14="http://schemas.microsoft.com/office/powerpoint/2010/main" val="384106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Notification Returns</a:t>
            </a:r>
          </a:p>
        </p:txBody>
      </p:sp>
      <p:sp>
        <p:nvSpPr>
          <p:cNvPr id="3" name="Content Placeholder 2"/>
          <p:cNvSpPr>
            <a:spLocks noGrp="1"/>
          </p:cNvSpPr>
          <p:nvPr>
            <p:ph idx="1"/>
          </p:nvPr>
        </p:nvSpPr>
        <p:spPr/>
        <p:txBody>
          <a:bodyPr>
            <a:normAutofit/>
          </a:bodyPr>
          <a:lstStyle/>
          <a:p>
            <a:r>
              <a:rPr lang="en-GB" dirty="0"/>
              <a:t>Pilot was completed within Health and Adult Services with in-house Provider Services and a pilot with independent and private providers was undertaken</a:t>
            </a:r>
          </a:p>
          <a:p>
            <a:r>
              <a:rPr lang="en-GB" dirty="0"/>
              <a:t>It has been agreed to roll this out to </a:t>
            </a:r>
            <a:r>
              <a:rPr lang="en-US" dirty="0"/>
              <a:t>those organisation carrying out a regulated service/activity or an unregulated activity such as day support service</a:t>
            </a:r>
            <a:r>
              <a:rPr lang="en-GB" dirty="0"/>
              <a:t> </a:t>
            </a:r>
          </a:p>
          <a:p>
            <a:r>
              <a:rPr lang="en-GB" dirty="0"/>
              <a:t>Extended county wide from 1 October 2019</a:t>
            </a:r>
          </a:p>
          <a:p>
            <a:endParaRPr lang="en-GB" dirty="0"/>
          </a:p>
          <a:p>
            <a:endParaRPr lang="en-GB" dirty="0"/>
          </a:p>
        </p:txBody>
      </p:sp>
    </p:spTree>
    <p:extLst>
      <p:ext uri="{BB962C8B-B14F-4D97-AF65-F5344CB8AC3E}">
        <p14:creationId xmlns:p14="http://schemas.microsoft.com/office/powerpoint/2010/main" val="184784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t>Terminology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957648"/>
              </p:ext>
            </p:extLst>
          </p:nvPr>
        </p:nvGraphicFramePr>
        <p:xfrm>
          <a:off x="838200" y="1876926"/>
          <a:ext cx="10515600" cy="475488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0">
                <a:tc>
                  <a:txBody>
                    <a:bodyPr/>
                    <a:lstStyle/>
                    <a:p>
                      <a:r>
                        <a:rPr lang="en-GB" dirty="0"/>
                        <a:t>Terminology</a:t>
                      </a:r>
                    </a:p>
                  </a:txBody>
                  <a:tcPr/>
                </a:tc>
                <a:tc>
                  <a:txBody>
                    <a:bodyPr/>
                    <a:lstStyle/>
                    <a:p>
                      <a:r>
                        <a:rPr lang="en-GB" dirty="0"/>
                        <a:t>Meaning</a:t>
                      </a:r>
                    </a:p>
                  </a:txBody>
                  <a:tcPr/>
                </a:tc>
                <a:extLst>
                  <a:ext uri="{0D108BD9-81ED-4DB2-BD59-A6C34878D82A}">
                    <a16:rowId xmlns="" xmlns:a16="http://schemas.microsoft.com/office/drawing/2014/main" val="10000"/>
                  </a:ext>
                </a:extLst>
              </a:tr>
              <a:tr h="370840">
                <a:tc>
                  <a:txBody>
                    <a:bodyPr/>
                    <a:lstStyle/>
                    <a:p>
                      <a:r>
                        <a:rPr lang="en-GB" dirty="0"/>
                        <a:t>Safeguarding concern</a:t>
                      </a:r>
                    </a:p>
                  </a:txBody>
                  <a:tcPr/>
                </a:tc>
                <a:tc>
                  <a:txBody>
                    <a:bodyPr/>
                    <a:lstStyle/>
                    <a:p>
                      <a:r>
                        <a:rPr lang="en-GB" dirty="0"/>
                        <a:t>Concerns relating to an adult at risk of abuse or neglect</a:t>
                      </a:r>
                    </a:p>
                  </a:txBody>
                  <a:tcPr/>
                </a:tc>
                <a:extLst>
                  <a:ext uri="{0D108BD9-81ED-4DB2-BD59-A6C34878D82A}">
                    <a16:rowId xmlns="" xmlns:a16="http://schemas.microsoft.com/office/drawing/2014/main" val="1770777901"/>
                  </a:ext>
                </a:extLst>
              </a:tr>
              <a:tr h="370840">
                <a:tc>
                  <a:txBody>
                    <a:bodyPr/>
                    <a:lstStyle/>
                    <a:p>
                      <a:r>
                        <a:rPr lang="en-GB" dirty="0"/>
                        <a:t>Adult at risk</a:t>
                      </a:r>
                    </a:p>
                  </a:txBody>
                  <a:tcPr/>
                </a:tc>
                <a:tc>
                  <a:txBody>
                    <a:bodyPr/>
                    <a:lstStyle/>
                    <a:p>
                      <a:r>
                        <a:rPr lang="en-GB" dirty="0"/>
                        <a:t>This</a:t>
                      </a:r>
                      <a:r>
                        <a:rPr lang="en-GB" baseline="0" dirty="0"/>
                        <a:t> is the adult at risk and the centre of the safeguarding enquiry</a:t>
                      </a:r>
                      <a:endParaRPr lang="en-GB" dirty="0"/>
                    </a:p>
                  </a:txBody>
                  <a:tcPr/>
                </a:tc>
                <a:extLst>
                  <a:ext uri="{0D108BD9-81ED-4DB2-BD59-A6C34878D82A}">
                    <a16:rowId xmlns="" xmlns:a16="http://schemas.microsoft.com/office/drawing/2014/main" val="10001"/>
                  </a:ext>
                </a:extLst>
              </a:tr>
              <a:tr h="370840">
                <a:tc>
                  <a:txBody>
                    <a:bodyPr/>
                    <a:lstStyle/>
                    <a:p>
                      <a:r>
                        <a:rPr lang="en-GB" dirty="0"/>
                        <a:t>Person Alleged to have Caused Harm (PATCH)</a:t>
                      </a:r>
                    </a:p>
                  </a:txBody>
                  <a:tcPr/>
                </a:tc>
                <a:tc>
                  <a:txBody>
                    <a:bodyPr/>
                    <a:lstStyle/>
                    <a:p>
                      <a:r>
                        <a:rPr lang="en-GB" dirty="0"/>
                        <a:t>The person who</a:t>
                      </a:r>
                      <a:r>
                        <a:rPr lang="en-GB" baseline="0" dirty="0"/>
                        <a:t> is reported to have caused harm to an individual – this may also be an organisation</a:t>
                      </a:r>
                      <a:endParaRPr lang="en-GB" dirty="0"/>
                    </a:p>
                  </a:txBody>
                  <a:tcPr/>
                </a:tc>
                <a:extLst>
                  <a:ext uri="{0D108BD9-81ED-4DB2-BD59-A6C34878D82A}">
                    <a16:rowId xmlns="" xmlns:a16="http://schemas.microsoft.com/office/drawing/2014/main" val="10002"/>
                  </a:ext>
                </a:extLst>
              </a:tr>
              <a:tr h="370840">
                <a:tc>
                  <a:txBody>
                    <a:bodyPr/>
                    <a:lstStyle/>
                    <a:p>
                      <a:r>
                        <a:rPr lang="en-GB" dirty="0"/>
                        <a:t>Safeguarding Concerns Manager</a:t>
                      </a:r>
                    </a:p>
                  </a:txBody>
                  <a:tcPr/>
                </a:tc>
                <a:tc>
                  <a:txBody>
                    <a:bodyPr/>
                    <a:lstStyle/>
                    <a:p>
                      <a:r>
                        <a:rPr lang="en-GB" dirty="0"/>
                        <a:t>The person with safeguarding responsibilities within an organisation who raised a safeguarding concern to the Local Authority (formerly Responder)</a:t>
                      </a:r>
                    </a:p>
                  </a:txBody>
                  <a:tcPr/>
                </a:tc>
                <a:extLst>
                  <a:ext uri="{0D108BD9-81ED-4DB2-BD59-A6C34878D82A}">
                    <a16:rowId xmlns="" xmlns:a16="http://schemas.microsoft.com/office/drawing/2014/main" val="10003"/>
                  </a:ext>
                </a:extLst>
              </a:tr>
              <a:tr h="370840">
                <a:tc>
                  <a:txBody>
                    <a:bodyPr/>
                    <a:lstStyle/>
                    <a:p>
                      <a:r>
                        <a:rPr lang="en-GB" dirty="0"/>
                        <a:t>Safeguarding Coordinator</a:t>
                      </a:r>
                    </a:p>
                  </a:txBody>
                  <a:tcPr/>
                </a:tc>
                <a:tc>
                  <a:txBody>
                    <a:bodyPr/>
                    <a:lstStyle/>
                    <a:p>
                      <a:r>
                        <a:rPr lang="en-GB" dirty="0"/>
                        <a:t>The Safeguarding Coordinator manages the overall safeguarding function within Local Authority</a:t>
                      </a:r>
                    </a:p>
                  </a:txBody>
                  <a:tcPr/>
                </a:tc>
                <a:extLst>
                  <a:ext uri="{0D108BD9-81ED-4DB2-BD59-A6C34878D82A}">
                    <a16:rowId xmlns="" xmlns:a16="http://schemas.microsoft.com/office/drawing/2014/main" val="2523691272"/>
                  </a:ext>
                </a:extLst>
              </a:tr>
              <a:tr h="370840">
                <a:tc>
                  <a:txBody>
                    <a:bodyPr/>
                    <a:lstStyle/>
                    <a:p>
                      <a:r>
                        <a:rPr lang="en-GB" dirty="0"/>
                        <a:t>Enquiry</a:t>
                      </a:r>
                      <a:r>
                        <a:rPr lang="en-GB" baseline="0" dirty="0"/>
                        <a:t> Officer</a:t>
                      </a:r>
                      <a:endParaRPr lang="en-GB" dirty="0"/>
                    </a:p>
                  </a:txBody>
                  <a:tcPr/>
                </a:tc>
                <a:tc>
                  <a:txBody>
                    <a:bodyPr/>
                    <a:lstStyle/>
                    <a:p>
                      <a:r>
                        <a:rPr lang="en-GB" sz="1800" kern="1200" dirty="0">
                          <a:solidFill>
                            <a:schemeClr val="dk1"/>
                          </a:solidFill>
                          <a:effectLst/>
                          <a:latin typeface="+mn-lt"/>
                          <a:ea typeface="+mn-ea"/>
                          <a:cs typeface="+mn-cs"/>
                        </a:rPr>
                        <a:t>Is either a Social worker or Occupational Therapist who</a:t>
                      </a:r>
                      <a:r>
                        <a:rPr lang="en-GB" sz="1800" kern="1200" baseline="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is responsible for undertaking enquiries on the behalf of the Local Authority</a:t>
                      </a:r>
                      <a:endParaRPr lang="en-GB" dirty="0"/>
                    </a:p>
                  </a:txBody>
                  <a:tcPr/>
                </a:tc>
                <a:extLst>
                  <a:ext uri="{0D108BD9-81ED-4DB2-BD59-A6C34878D82A}">
                    <a16:rowId xmlns="" xmlns:a16="http://schemas.microsoft.com/office/drawing/2014/main" val="845128445"/>
                  </a:ext>
                </a:extLst>
              </a:tr>
            </a:tbl>
          </a:graphicData>
        </a:graphic>
      </p:graphicFrame>
    </p:spTree>
    <p:extLst>
      <p:ext uri="{BB962C8B-B14F-4D97-AF65-F5344CB8AC3E}">
        <p14:creationId xmlns:p14="http://schemas.microsoft.com/office/powerpoint/2010/main" val="209921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t>Terminology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6099765"/>
              </p:ext>
            </p:extLst>
          </p:nvPr>
        </p:nvGraphicFramePr>
        <p:xfrm>
          <a:off x="838200" y="1933909"/>
          <a:ext cx="10515600" cy="366268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370840">
                <a:tc>
                  <a:txBody>
                    <a:bodyPr/>
                    <a:lstStyle/>
                    <a:p>
                      <a:r>
                        <a:rPr lang="en-GB" dirty="0"/>
                        <a:t>Terminology</a:t>
                      </a:r>
                    </a:p>
                  </a:txBody>
                  <a:tcPr/>
                </a:tc>
                <a:tc>
                  <a:txBody>
                    <a:bodyPr/>
                    <a:lstStyle/>
                    <a:p>
                      <a:r>
                        <a:rPr lang="en-GB" dirty="0"/>
                        <a:t>Meaning</a:t>
                      </a:r>
                    </a:p>
                  </a:txBody>
                  <a:tcPr/>
                </a:tc>
                <a:extLst>
                  <a:ext uri="{0D108BD9-81ED-4DB2-BD59-A6C34878D82A}">
                    <a16:rowId xmlns="" xmlns:a16="http://schemas.microsoft.com/office/drawing/2014/main" val="10000"/>
                  </a:ext>
                </a:extLst>
              </a:tr>
              <a:tr h="370840">
                <a:tc>
                  <a:txBody>
                    <a:bodyPr/>
                    <a:lstStyle/>
                    <a:p>
                      <a:r>
                        <a:rPr lang="en-GB" dirty="0"/>
                        <a:t>Enquiry</a:t>
                      </a:r>
                    </a:p>
                  </a:txBody>
                  <a:tcPr/>
                </a:tc>
                <a:tc>
                  <a:txBody>
                    <a:bodyPr/>
                    <a:lstStyle/>
                    <a:p>
                      <a:r>
                        <a:rPr lang="en-GB" dirty="0"/>
                        <a:t>There are two types of safeguarding enquiry,</a:t>
                      </a:r>
                      <a:r>
                        <a:rPr lang="en-GB" baseline="0" dirty="0"/>
                        <a:t> either:</a:t>
                      </a:r>
                    </a:p>
                    <a:p>
                      <a:pPr marL="285750" indent="-285750">
                        <a:buFont typeface="Arial" panose="020B0604020202020204" pitchFamily="34" charset="0"/>
                        <a:buChar char="•"/>
                      </a:pPr>
                      <a:r>
                        <a:rPr lang="en-GB" baseline="0" dirty="0"/>
                        <a:t>Section 42 criteria</a:t>
                      </a:r>
                    </a:p>
                    <a:p>
                      <a:pPr marL="285750" indent="-285750">
                        <a:buFont typeface="Arial" panose="020B0604020202020204" pitchFamily="34" charset="0"/>
                        <a:buChar char="•"/>
                      </a:pPr>
                      <a:r>
                        <a:rPr lang="en-GB" baseline="0" dirty="0"/>
                        <a:t>Safeguarding Other - Non-statutory enquiry</a:t>
                      </a:r>
                      <a:endParaRPr lang="en-GB" dirty="0"/>
                    </a:p>
                  </a:txBody>
                  <a:tcPr/>
                </a:tc>
                <a:extLst>
                  <a:ext uri="{0D108BD9-81ED-4DB2-BD59-A6C34878D82A}">
                    <a16:rowId xmlns="" xmlns:a16="http://schemas.microsoft.com/office/drawing/2014/main" val="1207440963"/>
                  </a:ext>
                </a:extLst>
              </a:tr>
              <a:tr h="370840">
                <a:tc>
                  <a:txBody>
                    <a:bodyPr/>
                    <a:lstStyle/>
                    <a:p>
                      <a:r>
                        <a:rPr lang="en-GB" dirty="0"/>
                        <a:t>Planning discussion</a:t>
                      </a:r>
                    </a:p>
                  </a:txBody>
                  <a:tcPr/>
                </a:tc>
                <a:tc>
                  <a:txBody>
                    <a:bodyPr/>
                    <a:lstStyle/>
                    <a:p>
                      <a:r>
                        <a:rPr lang="en-GB" dirty="0"/>
                        <a:t>This may be a face to face, telephone or video conversation with Enquiry Officer, person and/or their </a:t>
                      </a:r>
                      <a:r>
                        <a:rPr lang="en-GB" dirty="0" smtClean="0"/>
                        <a:t>representative/advocate </a:t>
                      </a:r>
                      <a:r>
                        <a:rPr lang="en-GB" dirty="0"/>
                        <a:t>which is an informal response. </a:t>
                      </a:r>
                    </a:p>
                  </a:txBody>
                  <a:tcPr/>
                </a:tc>
                <a:extLst>
                  <a:ext uri="{0D108BD9-81ED-4DB2-BD59-A6C34878D82A}">
                    <a16:rowId xmlns="" xmlns:a16="http://schemas.microsoft.com/office/drawing/2014/main" val="10003"/>
                  </a:ext>
                </a:extLst>
              </a:tr>
              <a:tr h="370840">
                <a:tc>
                  <a:txBody>
                    <a:bodyPr/>
                    <a:lstStyle/>
                    <a:p>
                      <a:r>
                        <a:rPr lang="en-GB" dirty="0"/>
                        <a:t>Planning meeting</a:t>
                      </a:r>
                    </a:p>
                  </a:txBody>
                  <a:tcPr/>
                </a:tc>
                <a:tc>
                  <a:txBody>
                    <a:bodyPr/>
                    <a:lstStyle/>
                    <a:p>
                      <a:r>
                        <a:rPr lang="en-GB" dirty="0"/>
                        <a:t>This is a multi-agency meeting which is chaired by the Safeguarding Coordinator for the relevant locality team (Independence, Planned Care, Mental Health or Sensory Service) - This is a Formal Response</a:t>
                      </a:r>
                    </a:p>
                  </a:txBody>
                  <a:tcPr/>
                </a:tc>
                <a:extLst>
                  <a:ext uri="{0D108BD9-81ED-4DB2-BD59-A6C34878D82A}">
                    <a16:rowId xmlns="" xmlns:a16="http://schemas.microsoft.com/office/drawing/2014/main" val="3824759969"/>
                  </a:ext>
                </a:extLst>
              </a:tr>
            </a:tbl>
          </a:graphicData>
        </a:graphic>
      </p:graphicFrame>
    </p:spTree>
    <p:extLst>
      <p:ext uri="{BB962C8B-B14F-4D97-AF65-F5344CB8AC3E}">
        <p14:creationId xmlns:p14="http://schemas.microsoft.com/office/powerpoint/2010/main" val="224589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F2919B-EA00-43FD-94A6-5BF8223DC33C}"/>
              </a:ext>
            </a:extLst>
          </p:cNvPr>
          <p:cNvSpPr>
            <a:spLocks noGrp="1"/>
          </p:cNvSpPr>
          <p:nvPr>
            <p:ph type="title"/>
          </p:nvPr>
        </p:nvSpPr>
        <p:spPr/>
        <p:txBody>
          <a:bodyPr/>
          <a:lstStyle/>
          <a:p>
            <a:r>
              <a:rPr lang="en-GB" dirty="0"/>
              <a:t>Terminology</a:t>
            </a:r>
          </a:p>
        </p:txBody>
      </p:sp>
      <p:graphicFrame>
        <p:nvGraphicFramePr>
          <p:cNvPr id="4" name="Content Placeholder 5">
            <a:extLst>
              <a:ext uri="{FF2B5EF4-FFF2-40B4-BE49-F238E27FC236}">
                <a16:creationId xmlns="" xmlns:a16="http://schemas.microsoft.com/office/drawing/2014/main" id="{85588A12-46B3-43D8-82ED-C8255247B309}"/>
              </a:ext>
            </a:extLst>
          </p:cNvPr>
          <p:cNvGraphicFramePr>
            <a:graphicFrameLocks noGrp="1"/>
          </p:cNvGraphicFramePr>
          <p:nvPr>
            <p:ph idx="1"/>
            <p:extLst>
              <p:ext uri="{D42A27DB-BD31-4B8C-83A1-F6EECF244321}">
                <p14:modId xmlns:p14="http://schemas.microsoft.com/office/powerpoint/2010/main" val="2126687284"/>
              </p:ext>
            </p:extLst>
          </p:nvPr>
        </p:nvGraphicFramePr>
        <p:xfrm>
          <a:off x="838200" y="1970004"/>
          <a:ext cx="10515600" cy="411988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370840">
                <a:tc>
                  <a:txBody>
                    <a:bodyPr/>
                    <a:lstStyle/>
                    <a:p>
                      <a:r>
                        <a:rPr lang="en-GB" dirty="0"/>
                        <a:t>Terminology</a:t>
                      </a:r>
                    </a:p>
                  </a:txBody>
                  <a:tcPr/>
                </a:tc>
                <a:tc>
                  <a:txBody>
                    <a:bodyPr/>
                    <a:lstStyle/>
                    <a:p>
                      <a:r>
                        <a:rPr lang="en-GB" dirty="0"/>
                        <a:t>Meaning</a:t>
                      </a:r>
                    </a:p>
                  </a:txBody>
                  <a:tcPr/>
                </a:tc>
                <a:extLst>
                  <a:ext uri="{0D108BD9-81ED-4DB2-BD59-A6C34878D82A}">
                    <a16:rowId xmlns="" xmlns:a16="http://schemas.microsoft.com/office/drawing/2014/main" val="10000"/>
                  </a:ext>
                </a:extLst>
              </a:tr>
              <a:tr h="370840">
                <a:tc>
                  <a:txBody>
                    <a:bodyPr/>
                    <a:lstStyle/>
                    <a:p>
                      <a:r>
                        <a:rPr lang="en-US" dirty="0"/>
                        <a:t>Keeping Safe Plan</a:t>
                      </a:r>
                    </a:p>
                    <a:p>
                      <a:r>
                        <a:rPr lang="en-US" dirty="0"/>
                        <a:t>(Formerly Safeguarding Plan)</a:t>
                      </a:r>
                      <a:endParaRPr lang="en-GB" dirty="0"/>
                    </a:p>
                  </a:txBody>
                  <a:tcPr/>
                </a:tc>
                <a:tc>
                  <a:txBody>
                    <a:bodyPr/>
                    <a:lstStyle/>
                    <a:p>
                      <a:r>
                        <a:rPr lang="en-US" dirty="0"/>
                        <a:t>This includes: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Steps to assure future safety</a:t>
                      </a:r>
                    </a:p>
                    <a:p>
                      <a:pPr marL="285750" indent="-285750">
                        <a:buFont typeface="Arial" panose="020B0604020202020204" pitchFamily="34" charset="0"/>
                        <a:buChar char="•"/>
                      </a:pPr>
                      <a:r>
                        <a:rPr lang="en-US" dirty="0"/>
                        <a:t>Provision of any support, treatment or therapy (including on-going advocacy)</a:t>
                      </a:r>
                    </a:p>
                    <a:p>
                      <a:pPr marL="285750" indent="-285750">
                        <a:buFont typeface="Arial" panose="020B0604020202020204" pitchFamily="34" charset="0"/>
                        <a:buChar char="•"/>
                      </a:pPr>
                      <a:r>
                        <a:rPr lang="en-US" dirty="0"/>
                        <a:t>Modifications to service provision</a:t>
                      </a:r>
                    </a:p>
                    <a:p>
                      <a:pPr marL="285750" indent="-285750">
                        <a:buFont typeface="Arial" panose="020B0604020202020204" pitchFamily="34" charset="0"/>
                        <a:buChar char="•"/>
                      </a:pPr>
                      <a:r>
                        <a:rPr lang="en-US" dirty="0"/>
                        <a:t>Support required through any action to seek justice or redress</a:t>
                      </a:r>
                    </a:p>
                    <a:p>
                      <a:pPr marL="285750" indent="-285750">
                        <a:buFont typeface="Arial" panose="020B0604020202020204" pitchFamily="34" charset="0"/>
                        <a:buChar char="•"/>
                      </a:pPr>
                      <a:r>
                        <a:rPr lang="en-US" dirty="0"/>
                        <a:t>Any steps that the person can take to keep themselves safe</a:t>
                      </a:r>
                      <a:endParaRPr lang="en-GB" dirty="0"/>
                    </a:p>
                  </a:txBody>
                  <a:tcPr/>
                </a:tc>
                <a:extLst>
                  <a:ext uri="{0D108BD9-81ED-4DB2-BD59-A6C34878D82A}">
                    <a16:rowId xmlns="" xmlns:a16="http://schemas.microsoft.com/office/drawing/2014/main" val="10001"/>
                  </a:ext>
                </a:extLst>
              </a:tr>
              <a:tr h="370840">
                <a:tc>
                  <a:txBody>
                    <a:bodyPr/>
                    <a:lstStyle/>
                    <a:p>
                      <a:r>
                        <a:rPr lang="en-GB" dirty="0" smtClean="0"/>
                        <a:t>Outcome </a:t>
                      </a:r>
                      <a:r>
                        <a:rPr lang="en-GB" dirty="0"/>
                        <a:t>Review</a:t>
                      </a:r>
                    </a:p>
                  </a:txBody>
                  <a:tcPr/>
                </a:tc>
                <a:tc>
                  <a:txBody>
                    <a:bodyPr/>
                    <a:lstStyle/>
                    <a:p>
                      <a:r>
                        <a:rPr lang="en-GB" dirty="0"/>
                        <a:t>This may be undertaken over the phone or a by a meeting being convened with the Safeguarding Coordinator</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3066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Stage One – Raising a concern </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59967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r>
              <a:rPr lang="en-GB" altLang="en-US" sz="3600" dirty="0"/>
              <a:t>Care Act guidance - roles and responsibilities in safeguarding enquiries</a:t>
            </a:r>
          </a:p>
        </p:txBody>
      </p:sp>
      <p:sp>
        <p:nvSpPr>
          <p:cNvPr id="3" name="Content Placeholder 2"/>
          <p:cNvSpPr>
            <a:spLocks noGrp="1"/>
          </p:cNvSpPr>
          <p:nvPr>
            <p:ph idx="1"/>
          </p:nvPr>
        </p:nvSpPr>
        <p:spPr/>
        <p:txBody>
          <a:bodyPr>
            <a:normAutofit/>
          </a:bodyPr>
          <a:lstStyle/>
          <a:p>
            <a:pPr marL="0" indent="0">
              <a:buNone/>
              <a:defRPr/>
            </a:pPr>
            <a:r>
              <a:rPr lang="en-US" sz="2400" dirty="0"/>
              <a:t>Each organisation should have safeguarding adults policies and procedures. These should: </a:t>
            </a:r>
          </a:p>
          <a:p>
            <a:pPr>
              <a:defRPr/>
            </a:pPr>
            <a:r>
              <a:rPr lang="en-US" sz="2400" dirty="0"/>
              <a:t>Reflect the statutory guidance as outlined in the Joint Safeguarding Adults Multi-Agency Policy and Procedures (West Yorkshire, North Yorkshire and the City of York)</a:t>
            </a:r>
          </a:p>
          <a:p>
            <a:pPr>
              <a:defRPr/>
            </a:pPr>
            <a:r>
              <a:rPr lang="en-US" sz="2400" dirty="0"/>
              <a:t>Support the reduction or removal of safeguarding risks, as well as to secure any support to protect the person</a:t>
            </a:r>
          </a:p>
          <a:p>
            <a:pPr>
              <a:defRPr/>
            </a:pPr>
            <a:r>
              <a:rPr lang="en-US" sz="2400" dirty="0"/>
              <a:t>To help the person recover and develop resilience. </a:t>
            </a:r>
          </a:p>
          <a:p>
            <a:pPr marL="0" indent="0">
              <a:buNone/>
              <a:defRPr/>
            </a:pPr>
            <a:r>
              <a:rPr lang="en-US" sz="2400" dirty="0"/>
              <a:t>This, in turn will encourage a proportionate response and improve outcomes for the person concerned. </a:t>
            </a:r>
            <a:endParaRPr lang="en-GB" sz="2400" dirty="0"/>
          </a:p>
        </p:txBody>
      </p:sp>
    </p:spTree>
    <p:extLst>
      <p:ext uri="{BB962C8B-B14F-4D97-AF65-F5344CB8AC3E}">
        <p14:creationId xmlns:p14="http://schemas.microsoft.com/office/powerpoint/2010/main" val="314315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b="1" dirty="0">
                <a:solidFill>
                  <a:schemeClr val="bg1"/>
                </a:solidFill>
              </a:rPr>
              <a:t>Categories of abuse under the Care Act</a:t>
            </a:r>
            <a:endParaRPr lang="en-GB" dirty="0">
              <a:solidFill>
                <a:schemeClr val="bg1"/>
              </a:solidFill>
            </a:endParaRPr>
          </a:p>
        </p:txBody>
      </p:sp>
      <p:sp>
        <p:nvSpPr>
          <p:cNvPr id="3" name="Subtitle 2"/>
          <p:cNvSpPr>
            <a:spLocks noGrp="1"/>
          </p:cNvSpPr>
          <p:nvPr>
            <p:ph idx="1"/>
          </p:nvPr>
        </p:nvSpPr>
        <p:spPr/>
        <p:txBody>
          <a:bodyPr>
            <a:normAutofit fontScale="92500" lnSpcReduction="20000"/>
          </a:bodyPr>
          <a:lstStyle/>
          <a:p>
            <a:r>
              <a:rPr lang="en-GB" dirty="0"/>
              <a:t>Discriminatory Abuse</a:t>
            </a:r>
          </a:p>
          <a:p>
            <a:r>
              <a:rPr lang="en-GB" dirty="0"/>
              <a:t>Domestic Abuse</a:t>
            </a:r>
          </a:p>
          <a:p>
            <a:r>
              <a:rPr lang="en-GB" dirty="0"/>
              <a:t>Financial and Material Abuse</a:t>
            </a:r>
          </a:p>
          <a:p>
            <a:r>
              <a:rPr lang="en-GB" dirty="0"/>
              <a:t>Modern Slavery</a:t>
            </a:r>
          </a:p>
          <a:p>
            <a:r>
              <a:rPr lang="en-GB" dirty="0"/>
              <a:t>Neglect and Acts of Omission</a:t>
            </a:r>
          </a:p>
          <a:p>
            <a:r>
              <a:rPr lang="en-GB" dirty="0"/>
              <a:t>Organisational Abuse</a:t>
            </a:r>
          </a:p>
          <a:p>
            <a:r>
              <a:rPr lang="en-GB" dirty="0"/>
              <a:t>Physical Abuse</a:t>
            </a:r>
          </a:p>
          <a:p>
            <a:r>
              <a:rPr lang="en-GB" dirty="0"/>
              <a:t>Psychological Abuse</a:t>
            </a:r>
          </a:p>
          <a:p>
            <a:r>
              <a:rPr lang="en-GB" dirty="0"/>
              <a:t>Self-Neglect</a:t>
            </a:r>
          </a:p>
          <a:p>
            <a:r>
              <a:rPr lang="en-GB" dirty="0"/>
              <a:t>Sexual Abuse</a:t>
            </a:r>
          </a:p>
          <a:p>
            <a:endParaRPr lang="en-GB" dirty="0"/>
          </a:p>
        </p:txBody>
      </p:sp>
    </p:spTree>
    <p:extLst>
      <p:ext uri="{BB962C8B-B14F-4D97-AF65-F5344CB8AC3E}">
        <p14:creationId xmlns:p14="http://schemas.microsoft.com/office/powerpoint/2010/main" val="242664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96CA28-3584-46DD-87B5-9365338A4EEA}"/>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 xmlns:a16="http://schemas.microsoft.com/office/drawing/2014/main" id="{E85B70B8-8744-4C1D-BEE7-ED2C12DDE110}"/>
              </a:ext>
            </a:extLst>
          </p:cNvPr>
          <p:cNvSpPr>
            <a:spLocks noGrp="1"/>
          </p:cNvSpPr>
          <p:nvPr>
            <p:ph idx="1"/>
          </p:nvPr>
        </p:nvSpPr>
        <p:spPr/>
        <p:txBody>
          <a:bodyPr>
            <a:normAutofit/>
          </a:bodyPr>
          <a:lstStyle/>
          <a:p>
            <a:r>
              <a:rPr lang="en-US" dirty="0"/>
              <a:t>Give you an outline of the changes to the new multi-agency procedures  </a:t>
            </a:r>
          </a:p>
          <a:p>
            <a:r>
              <a:rPr lang="en-US" dirty="0"/>
              <a:t>Changes to the online pathways for the Front Door and through the Customer Service Centre </a:t>
            </a:r>
          </a:p>
          <a:p>
            <a:r>
              <a:rPr lang="en-US" dirty="0"/>
              <a:t>Give you access to resources which can be used to update staff regarding the changes to procedures </a:t>
            </a:r>
          </a:p>
          <a:p>
            <a:r>
              <a:rPr lang="en-US" dirty="0"/>
              <a:t>Preparation for implementation 1</a:t>
            </a:r>
            <a:r>
              <a:rPr lang="en-US" baseline="30000" dirty="0"/>
              <a:t>st</a:t>
            </a:r>
            <a:r>
              <a:rPr lang="en-US" dirty="0"/>
              <a:t> October</a:t>
            </a:r>
          </a:p>
        </p:txBody>
      </p:sp>
    </p:spTree>
    <p:extLst>
      <p:ext uri="{BB962C8B-B14F-4D97-AF65-F5344CB8AC3E}">
        <p14:creationId xmlns:p14="http://schemas.microsoft.com/office/powerpoint/2010/main" val="3329194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ADBD8-8EBB-4374-BA9E-EE73563A6DC4}"/>
              </a:ext>
            </a:extLst>
          </p:cNvPr>
          <p:cNvSpPr>
            <a:spLocks noGrp="1"/>
          </p:cNvSpPr>
          <p:nvPr>
            <p:ph type="title"/>
          </p:nvPr>
        </p:nvSpPr>
        <p:spPr/>
        <p:txBody>
          <a:bodyPr/>
          <a:lstStyle/>
          <a:p>
            <a:r>
              <a:rPr lang="en-GB" dirty="0"/>
              <a:t>Self-Neglect</a:t>
            </a:r>
          </a:p>
        </p:txBody>
      </p:sp>
      <p:sp>
        <p:nvSpPr>
          <p:cNvPr id="3" name="Content Placeholder 2">
            <a:extLst>
              <a:ext uri="{FF2B5EF4-FFF2-40B4-BE49-F238E27FC236}">
                <a16:creationId xmlns="" xmlns:a16="http://schemas.microsoft.com/office/drawing/2014/main" id="{59D174EE-F741-457D-A0AD-212B0ECB29D8}"/>
              </a:ext>
            </a:extLst>
          </p:cNvPr>
          <p:cNvSpPr>
            <a:spLocks noGrp="1"/>
          </p:cNvSpPr>
          <p:nvPr>
            <p:ph idx="1"/>
          </p:nvPr>
        </p:nvSpPr>
        <p:spPr/>
        <p:txBody>
          <a:bodyPr>
            <a:normAutofit fontScale="92500"/>
          </a:bodyPr>
          <a:lstStyle/>
          <a:p>
            <a:pPr marL="0" indent="0">
              <a:buNone/>
            </a:pPr>
            <a:r>
              <a:rPr lang="en-US" dirty="0"/>
              <a:t>Self-neglect involves situations where a person is placing themselves at risk of harm. This could be due to their reluctance, or inability to accept the assistance they need with their care and support needs. </a:t>
            </a:r>
          </a:p>
          <a:p>
            <a:pPr marL="0" indent="0">
              <a:buNone/>
            </a:pPr>
            <a:r>
              <a:rPr lang="en-US" dirty="0"/>
              <a:t>The Care Act  Statutory Guidance (2016) contains additional advice concerning self-neglect – suggesting that it: </a:t>
            </a:r>
          </a:p>
          <a:p>
            <a:pPr marL="0" indent="0">
              <a:buNone/>
            </a:pPr>
            <a:r>
              <a:rPr lang="en-US" dirty="0"/>
              <a:t>“</a:t>
            </a:r>
            <a:r>
              <a:rPr lang="en-US" i="1" dirty="0"/>
              <a:t>May not prompt a section 42 enquiry. An assessment should be made on a case by case basis. A decision on whether a response is required under safeguarding will depend on the adult’s ability to protect themselves by controlling their own </a:t>
            </a:r>
            <a:r>
              <a:rPr lang="en-US" i="1" dirty="0" err="1"/>
              <a:t>behaviour</a:t>
            </a:r>
            <a:r>
              <a:rPr lang="en-US" i="1" dirty="0"/>
              <a:t>. There may come a point when they are no longer able to do this, without external support</a:t>
            </a:r>
            <a:r>
              <a:rPr lang="en-US" dirty="0"/>
              <a:t>.”</a:t>
            </a:r>
          </a:p>
        </p:txBody>
      </p:sp>
    </p:spTree>
    <p:extLst>
      <p:ext uri="{BB962C8B-B14F-4D97-AF65-F5344CB8AC3E}">
        <p14:creationId xmlns:p14="http://schemas.microsoft.com/office/powerpoint/2010/main" val="68991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1A32C-939D-41DC-8E6C-919D9BCB250C}"/>
              </a:ext>
            </a:extLst>
          </p:cNvPr>
          <p:cNvSpPr>
            <a:spLocks noGrp="1"/>
          </p:cNvSpPr>
          <p:nvPr>
            <p:ph type="title"/>
          </p:nvPr>
        </p:nvSpPr>
        <p:spPr/>
        <p:txBody>
          <a:bodyPr/>
          <a:lstStyle/>
          <a:p>
            <a:r>
              <a:rPr lang="en-GB" dirty="0"/>
              <a:t>Responding to Self-Neglect</a:t>
            </a:r>
          </a:p>
        </p:txBody>
      </p:sp>
      <p:sp>
        <p:nvSpPr>
          <p:cNvPr id="3" name="Content Placeholder 2">
            <a:extLst>
              <a:ext uri="{FF2B5EF4-FFF2-40B4-BE49-F238E27FC236}">
                <a16:creationId xmlns="" xmlns:a16="http://schemas.microsoft.com/office/drawing/2014/main" id="{EAB6F32A-9CCC-4C1E-A1EF-8126E53DA2E1}"/>
              </a:ext>
            </a:extLst>
          </p:cNvPr>
          <p:cNvSpPr>
            <a:spLocks noGrp="1"/>
          </p:cNvSpPr>
          <p:nvPr>
            <p:ph idx="1"/>
          </p:nvPr>
        </p:nvSpPr>
        <p:spPr/>
        <p:txBody>
          <a:bodyPr>
            <a:normAutofit lnSpcReduction="10000"/>
          </a:bodyPr>
          <a:lstStyle/>
          <a:p>
            <a:r>
              <a:rPr lang="en-US" dirty="0"/>
              <a:t>In some cases it is appropriate for Section 42 enquiry if it meets the criteria</a:t>
            </a:r>
          </a:p>
          <a:p>
            <a:r>
              <a:rPr lang="en-US" dirty="0"/>
              <a:t>In most cases Section 42 enquiry is not an appropriate response</a:t>
            </a:r>
          </a:p>
          <a:p>
            <a:endParaRPr lang="en-US" dirty="0"/>
          </a:p>
          <a:p>
            <a:pPr marL="0" indent="0" algn="ctr">
              <a:buNone/>
            </a:pPr>
            <a:r>
              <a:rPr lang="en-US" b="1" dirty="0"/>
              <a:t>A joint protocol with City of York is being developed to respond to concerns raised regarding Self-Neglect and Hoarding</a:t>
            </a:r>
            <a:endParaRPr lang="en-US" dirty="0"/>
          </a:p>
          <a:p>
            <a:pPr marL="0" indent="0" algn="ctr">
              <a:buNone/>
            </a:pPr>
            <a:r>
              <a:rPr lang="en-US" dirty="0"/>
              <a:t>Information will be available from the NYSAB website when launched</a:t>
            </a:r>
            <a:endParaRPr lang="en-GB" dirty="0"/>
          </a:p>
        </p:txBody>
      </p:sp>
    </p:spTree>
    <p:extLst>
      <p:ext uri="{BB962C8B-B14F-4D97-AF65-F5344CB8AC3E}">
        <p14:creationId xmlns:p14="http://schemas.microsoft.com/office/powerpoint/2010/main" val="28490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B59C7D5-5179-4C15-AE42-62ECCBDF0782}"/>
              </a:ext>
            </a:extLst>
          </p:cNvPr>
          <p:cNvSpPr>
            <a:spLocks noGrp="1"/>
          </p:cNvSpPr>
          <p:nvPr>
            <p:ph type="title"/>
          </p:nvPr>
        </p:nvSpPr>
        <p:spPr/>
        <p:txBody>
          <a:bodyPr/>
          <a:lstStyle/>
          <a:p>
            <a:r>
              <a:rPr lang="en-GB" dirty="0"/>
              <a:t>Prevent Duty</a:t>
            </a:r>
          </a:p>
        </p:txBody>
      </p:sp>
      <p:sp>
        <p:nvSpPr>
          <p:cNvPr id="6" name="Content Placeholder 5">
            <a:extLst>
              <a:ext uri="{FF2B5EF4-FFF2-40B4-BE49-F238E27FC236}">
                <a16:creationId xmlns="" xmlns:a16="http://schemas.microsoft.com/office/drawing/2014/main" id="{BB3CDD55-7A66-4817-9388-FF20C096BD03}"/>
              </a:ext>
            </a:extLst>
          </p:cNvPr>
          <p:cNvSpPr>
            <a:spLocks noGrp="1"/>
          </p:cNvSpPr>
          <p:nvPr>
            <p:ph idx="1"/>
          </p:nvPr>
        </p:nvSpPr>
        <p:spPr/>
        <p:txBody>
          <a:bodyPr>
            <a:normAutofit fontScale="92500" lnSpcReduction="20000"/>
          </a:bodyPr>
          <a:lstStyle/>
          <a:p>
            <a:r>
              <a:rPr lang="en-US" dirty="0"/>
              <a:t>A Prevent referral should be made if there is a reason to suspect the individual is engaged in, is drawing others in, or may be at risk from </a:t>
            </a:r>
            <a:r>
              <a:rPr lang="en-US" dirty="0" err="1"/>
              <a:t>radicalisation</a:t>
            </a:r>
            <a:r>
              <a:rPr lang="en-US" dirty="0"/>
              <a:t> or extremism</a:t>
            </a:r>
          </a:p>
          <a:p>
            <a:r>
              <a:rPr lang="en-US" dirty="0"/>
              <a:t>There is additional guidance available when a concern is being reported to ensure the police have all the information required to make a full assessment, including:</a:t>
            </a:r>
          </a:p>
          <a:p>
            <a:pPr lvl="1"/>
            <a:r>
              <a:rPr lang="en-US" dirty="0"/>
              <a:t>Vulnerabilities</a:t>
            </a:r>
          </a:p>
          <a:p>
            <a:pPr lvl="1"/>
            <a:r>
              <a:rPr lang="en-US" dirty="0"/>
              <a:t>Associations</a:t>
            </a:r>
          </a:p>
          <a:p>
            <a:pPr lvl="1"/>
            <a:r>
              <a:rPr lang="en-US" dirty="0"/>
              <a:t>Ideology</a:t>
            </a:r>
          </a:p>
          <a:p>
            <a:pPr lvl="1"/>
            <a:r>
              <a:rPr lang="en-US" dirty="0"/>
              <a:t>Internet and Social Media</a:t>
            </a:r>
          </a:p>
          <a:p>
            <a:pPr lvl="1"/>
            <a:r>
              <a:rPr lang="en-US" dirty="0"/>
              <a:t>Suspicious Travel</a:t>
            </a:r>
          </a:p>
          <a:p>
            <a:pPr lvl="1"/>
            <a:r>
              <a:rPr lang="en-US" dirty="0"/>
              <a:t>Grievance </a:t>
            </a:r>
          </a:p>
          <a:p>
            <a:r>
              <a:rPr lang="en-US" dirty="0"/>
              <a:t>Consent is not required</a:t>
            </a:r>
          </a:p>
        </p:txBody>
      </p:sp>
    </p:spTree>
    <p:extLst>
      <p:ext uri="{BB962C8B-B14F-4D97-AF65-F5344CB8AC3E}">
        <p14:creationId xmlns:p14="http://schemas.microsoft.com/office/powerpoint/2010/main" val="389127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z="3200"/>
              <a:t>Considerations if a disclosure is made to you, or you suspect abuse</a:t>
            </a:r>
          </a:p>
        </p:txBody>
      </p:sp>
      <p:sp>
        <p:nvSpPr>
          <p:cNvPr id="26627" name="Content Placeholder 2"/>
          <p:cNvSpPr>
            <a:spLocks noGrp="1"/>
          </p:cNvSpPr>
          <p:nvPr>
            <p:ph idx="1"/>
          </p:nvPr>
        </p:nvSpPr>
        <p:spPr/>
        <p:txBody>
          <a:bodyPr>
            <a:normAutofit fontScale="85000" lnSpcReduction="20000"/>
          </a:bodyPr>
          <a:lstStyle/>
          <a:p>
            <a:pPr>
              <a:lnSpc>
                <a:spcPct val="120000"/>
              </a:lnSpc>
              <a:spcBef>
                <a:spcPts val="0"/>
              </a:spcBef>
            </a:pPr>
            <a:r>
              <a:rPr lang="en-GB" altLang="en-US" dirty="0"/>
              <a:t>Immediate risk to a person with care and support needs and/or others</a:t>
            </a:r>
          </a:p>
          <a:p>
            <a:pPr>
              <a:lnSpc>
                <a:spcPct val="120000"/>
              </a:lnSpc>
              <a:spcBef>
                <a:spcPts val="0"/>
              </a:spcBef>
            </a:pPr>
            <a:r>
              <a:rPr lang="en-GB" altLang="en-US" dirty="0"/>
              <a:t>Mental Capacity</a:t>
            </a:r>
          </a:p>
          <a:p>
            <a:pPr>
              <a:lnSpc>
                <a:spcPct val="120000"/>
              </a:lnSpc>
              <a:spcBef>
                <a:spcPts val="0"/>
              </a:spcBef>
            </a:pPr>
            <a:r>
              <a:rPr lang="en-GB" altLang="en-US" dirty="0"/>
              <a:t>What does the person want to happen?</a:t>
            </a:r>
          </a:p>
          <a:p>
            <a:pPr>
              <a:lnSpc>
                <a:spcPct val="120000"/>
              </a:lnSpc>
              <a:spcBef>
                <a:spcPts val="0"/>
              </a:spcBef>
            </a:pPr>
            <a:r>
              <a:rPr lang="en-GB" altLang="en-US" dirty="0"/>
              <a:t>Confidentiality?</a:t>
            </a:r>
          </a:p>
          <a:p>
            <a:pPr>
              <a:lnSpc>
                <a:spcPct val="120000"/>
              </a:lnSpc>
              <a:spcBef>
                <a:spcPts val="0"/>
              </a:spcBef>
            </a:pPr>
            <a:r>
              <a:rPr lang="en-GB" altLang="en-US" dirty="0"/>
              <a:t>Being honest and clear about the action you are going to take and why</a:t>
            </a:r>
          </a:p>
          <a:p>
            <a:pPr>
              <a:lnSpc>
                <a:spcPct val="120000"/>
              </a:lnSpc>
              <a:spcBef>
                <a:spcPts val="0"/>
              </a:spcBef>
            </a:pPr>
            <a:r>
              <a:rPr lang="en-GB" altLang="en-US" dirty="0"/>
              <a:t>Consider whistleblowing procedures</a:t>
            </a:r>
          </a:p>
          <a:p>
            <a:pPr>
              <a:lnSpc>
                <a:spcPct val="120000"/>
              </a:lnSpc>
              <a:spcBef>
                <a:spcPts val="0"/>
              </a:spcBef>
            </a:pPr>
            <a:r>
              <a:rPr lang="en-GB" altLang="en-US" dirty="0"/>
              <a:t>Refer a concern to the local authority is required if abuse is known or suspected</a:t>
            </a:r>
          </a:p>
          <a:p>
            <a:pPr>
              <a:lnSpc>
                <a:spcPct val="120000"/>
              </a:lnSpc>
              <a:spcBef>
                <a:spcPts val="0"/>
              </a:spcBef>
            </a:pPr>
            <a:r>
              <a:rPr lang="en-GB" altLang="en-US" dirty="0"/>
              <a:t>Consider if a crime needs to be reported and you have the adults consent to do so</a:t>
            </a:r>
          </a:p>
          <a:p>
            <a:pPr>
              <a:lnSpc>
                <a:spcPct val="120000"/>
              </a:lnSpc>
              <a:spcBef>
                <a:spcPts val="0"/>
              </a:spcBef>
            </a:pPr>
            <a:r>
              <a:rPr lang="en-GB" altLang="en-US" dirty="0"/>
              <a:t>Record all conversations and actions taken</a:t>
            </a:r>
          </a:p>
        </p:txBody>
      </p:sp>
    </p:spTree>
    <p:extLst>
      <p:ext uri="{BB962C8B-B14F-4D97-AF65-F5344CB8AC3E}">
        <p14:creationId xmlns:p14="http://schemas.microsoft.com/office/powerpoint/2010/main" val="387736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Autofit/>
          </a:bodyPr>
          <a:lstStyle/>
          <a:p>
            <a:r>
              <a:rPr lang="en-GB" sz="2800" dirty="0"/>
              <a:t>Managing a Safeguarding Concern</a:t>
            </a:r>
          </a:p>
        </p:txBody>
      </p:sp>
      <p:sp>
        <p:nvSpPr>
          <p:cNvPr id="3" name="Text Placeholder 2"/>
          <p:cNvSpPr>
            <a:spLocks noGrp="1"/>
          </p:cNvSpPr>
          <p:nvPr>
            <p:ph type="body" sz="half" idx="2"/>
          </p:nvPr>
        </p:nvSpPr>
        <p:spPr/>
        <p:txBody>
          <a:bodyPr/>
          <a:lstStyle/>
          <a:p>
            <a:endParaRPr lang="en-GB"/>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07" b="7077"/>
          <a:stretch/>
        </p:blipFill>
        <p:spPr bwMode="auto">
          <a:xfrm>
            <a:off x="5034644" y="288472"/>
            <a:ext cx="6982825" cy="628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76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t>Stage 1: Adult Safeguarding Procedures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444071"/>
              </p:ext>
            </p:extLst>
          </p:nvPr>
        </p:nvGraphicFramePr>
        <p:xfrm>
          <a:off x="838200" y="1978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19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Putting the person at the centre of the concern</a:t>
            </a:r>
          </a:p>
        </p:txBody>
      </p:sp>
      <p:sp>
        <p:nvSpPr>
          <p:cNvPr id="3" name="Content Placeholder 2"/>
          <p:cNvSpPr>
            <a:spLocks noGrp="1"/>
          </p:cNvSpPr>
          <p:nvPr>
            <p:ph idx="1"/>
          </p:nvPr>
        </p:nvSpPr>
        <p:spPr/>
        <p:txBody>
          <a:bodyPr>
            <a:normAutofit/>
          </a:bodyPr>
          <a:lstStyle/>
          <a:p>
            <a:r>
              <a:rPr lang="en-GB" dirty="0"/>
              <a:t>Making Safeguarding Personal (MSP) starts before the concern is raised with the local authority</a:t>
            </a:r>
          </a:p>
          <a:p>
            <a:r>
              <a:rPr lang="en-GB" dirty="0"/>
              <a:t>Organisations should ensure their procedures:</a:t>
            </a:r>
          </a:p>
          <a:p>
            <a:pPr lvl="1"/>
            <a:r>
              <a:rPr lang="en-GB" dirty="0"/>
              <a:t>Help the person to </a:t>
            </a:r>
            <a:r>
              <a:rPr lang="en-GB" b="1" dirty="0"/>
              <a:t>resolve</a:t>
            </a:r>
            <a:r>
              <a:rPr lang="en-GB" dirty="0"/>
              <a:t> their circumstances, </a:t>
            </a:r>
            <a:r>
              <a:rPr lang="en-GB" b="1" dirty="0"/>
              <a:t>recover</a:t>
            </a:r>
            <a:r>
              <a:rPr lang="en-GB" dirty="0"/>
              <a:t> from abuse or neglect and </a:t>
            </a:r>
            <a:r>
              <a:rPr lang="en-GB" b="1" dirty="0"/>
              <a:t>realise</a:t>
            </a:r>
            <a:r>
              <a:rPr lang="en-GB" dirty="0"/>
              <a:t> the outcome(s) </a:t>
            </a:r>
            <a:r>
              <a:rPr lang="en-GB" b="1" dirty="0"/>
              <a:t>based on their views and wishes</a:t>
            </a:r>
          </a:p>
          <a:p>
            <a:pPr lvl="1"/>
            <a:r>
              <a:rPr lang="en-GB" dirty="0"/>
              <a:t>Talk to the person, </a:t>
            </a:r>
            <a:r>
              <a:rPr lang="en-GB" b="1" dirty="0"/>
              <a:t>listen</a:t>
            </a:r>
            <a:r>
              <a:rPr lang="en-GB" dirty="0"/>
              <a:t> to what outcome they would like to achieve and what would help them feel ‘safer’ now</a:t>
            </a:r>
          </a:p>
          <a:p>
            <a:pPr lvl="1"/>
            <a:r>
              <a:rPr lang="en-GB" dirty="0"/>
              <a:t>Having </a:t>
            </a:r>
            <a:r>
              <a:rPr lang="en-GB" b="1" dirty="0"/>
              <a:t>proportionate risk appraisal which includes positive risk assessment </a:t>
            </a:r>
            <a:r>
              <a:rPr lang="en-GB" dirty="0"/>
              <a:t>to support the person to achieve the person’s outcome</a:t>
            </a:r>
          </a:p>
          <a:p>
            <a:pPr lvl="1"/>
            <a:r>
              <a:rPr lang="en-GB" dirty="0"/>
              <a:t>Any risk assessment being undertaken needs to be shared when reporting a concern</a:t>
            </a:r>
          </a:p>
        </p:txBody>
      </p:sp>
    </p:spTree>
    <p:extLst>
      <p:ext uri="{BB962C8B-B14F-4D97-AF65-F5344CB8AC3E}">
        <p14:creationId xmlns:p14="http://schemas.microsoft.com/office/powerpoint/2010/main" val="4276633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F0E71027-E024-44E9-9788-C059C873B032}"/>
              </a:ext>
            </a:extLst>
          </p:cNvPr>
          <p:cNvGrpSpPr/>
          <p:nvPr/>
        </p:nvGrpSpPr>
        <p:grpSpPr>
          <a:xfrm>
            <a:off x="522078" y="1711747"/>
            <a:ext cx="11147843" cy="5130878"/>
            <a:chOff x="600984" y="1804737"/>
            <a:chExt cx="11147843" cy="5120152"/>
          </a:xfrm>
        </p:grpSpPr>
        <p:sp>
          <p:nvSpPr>
            <p:cNvPr id="2" name="Rectangle 1">
              <a:extLst>
                <a:ext uri="{FF2B5EF4-FFF2-40B4-BE49-F238E27FC236}">
                  <a16:creationId xmlns="" xmlns:a16="http://schemas.microsoft.com/office/drawing/2014/main" id="{51202DA7-80D7-480D-A25B-477CABB6605D}"/>
                </a:ext>
              </a:extLst>
            </p:cNvPr>
            <p:cNvSpPr/>
            <p:nvPr/>
          </p:nvSpPr>
          <p:spPr>
            <a:xfrm>
              <a:off x="600984" y="1804737"/>
              <a:ext cx="11147843" cy="523220"/>
            </a:xfrm>
            <a:prstGeom prst="rect">
              <a:avLst/>
            </a:prstGeom>
            <a:solidFill>
              <a:srgbClr val="FF0000"/>
            </a:solidFill>
          </p:spPr>
          <p:txBody>
            <a:bodyPr wrap="square">
              <a:spAutoFit/>
            </a:bodyPr>
            <a:lstStyle/>
            <a:p>
              <a:pPr algn="ct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All adults should be </a:t>
              </a:r>
              <a:r>
                <a:rPr lang="en-GB" sz="1400" b="1" spc="-1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presumed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to have capacity unless an assessment</a:t>
              </a:r>
              <a:r>
                <a:rPr lang="en-GB" sz="1400" b="1" spc="-4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of</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capacity</a:t>
              </a:r>
              <a:r>
                <a:rPr lang="en-GB" sz="1400" b="1" spc="-4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has</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shown</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that</a:t>
              </a:r>
              <a:r>
                <a:rPr lang="en-GB" sz="1400" b="1" spc="-4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a</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person</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does</a:t>
              </a:r>
              <a:r>
                <a:rPr lang="en-GB" sz="1400" b="1" spc="-4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not</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in</a:t>
              </a:r>
              <a:r>
                <a:rPr lang="en-GB" sz="1400" b="1" spc="-36"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line with</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the</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MCA.</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If</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the</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person is</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capable,</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consent</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must</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be</a:t>
              </a:r>
              <a:r>
                <a:rPr lang="en-GB" sz="1400" b="1" spc="-50"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obtained by</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the</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person</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undertaking</a:t>
              </a:r>
              <a:r>
                <a:rPr lang="en-GB" sz="1400" b="1" spc="-4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the</a:t>
              </a:r>
              <a:r>
                <a:rPr lang="en-GB" sz="1400" b="1" spc="-41"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 </a:t>
              </a:r>
              <a:r>
                <a:rPr lang="en-GB" sz="1400" b="1" spc="-14" dirty="0">
                  <a:solidFill>
                    <a:schemeClr val="bg1"/>
                  </a:solidFill>
                  <a:latin typeface="Trebuchet MS" panose="020B0603020202020204" pitchFamily="34" charset="0"/>
                  <a:ea typeface="Times New Roman" panose="02020603050405020304" pitchFamily="18" charset="0"/>
                  <a:cs typeface="Trebuchet MS" panose="020B0603020202020204" pitchFamily="34" charset="0"/>
                </a:rPr>
                <a:t>procedure</a:t>
              </a:r>
              <a:endParaRPr lang="en-GB" sz="1400" dirty="0">
                <a:solidFill>
                  <a:schemeClr val="bg1"/>
                </a:solidFill>
              </a:endParaRPr>
            </a:p>
          </p:txBody>
        </p:sp>
        <p:sp>
          <p:nvSpPr>
            <p:cNvPr id="3" name="Rectangle: Rounded Corners 2">
              <a:extLst>
                <a:ext uri="{FF2B5EF4-FFF2-40B4-BE49-F238E27FC236}">
                  <a16:creationId xmlns="" xmlns:a16="http://schemas.microsoft.com/office/drawing/2014/main" id="{B09189AF-6F57-43CE-8F32-B3ABC88C268D}"/>
                </a:ext>
              </a:extLst>
            </p:cNvPr>
            <p:cNvSpPr/>
            <p:nvPr/>
          </p:nvSpPr>
          <p:spPr>
            <a:xfrm>
              <a:off x="600984" y="2454457"/>
              <a:ext cx="5419724" cy="672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Can the person make the required decision. Do they need additional support, more time and to be given the information in a different format or asked at a more appropriate time?</a:t>
              </a:r>
              <a:endParaRPr lang="en-GB" sz="1200" dirty="0"/>
            </a:p>
          </p:txBody>
        </p:sp>
        <p:sp>
          <p:nvSpPr>
            <p:cNvPr id="6" name="Rectangle: Rounded Corners 5">
              <a:extLst>
                <a:ext uri="{FF2B5EF4-FFF2-40B4-BE49-F238E27FC236}">
                  <a16:creationId xmlns="" xmlns:a16="http://schemas.microsoft.com/office/drawing/2014/main" id="{A8B5C352-0B6B-4C04-8F87-7B47E7A71659}"/>
                </a:ext>
              </a:extLst>
            </p:cNvPr>
            <p:cNvSpPr/>
            <p:nvPr/>
          </p:nvSpPr>
          <p:spPr>
            <a:xfrm>
              <a:off x="6329103" y="2454457"/>
              <a:ext cx="5419724" cy="6725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The person will be able to decide</a:t>
              </a:r>
              <a:endParaRPr lang="en-GB" sz="1200" dirty="0"/>
            </a:p>
          </p:txBody>
        </p:sp>
        <p:sp>
          <p:nvSpPr>
            <p:cNvPr id="8" name="Arrow: Right 7">
              <a:extLst>
                <a:ext uri="{FF2B5EF4-FFF2-40B4-BE49-F238E27FC236}">
                  <a16:creationId xmlns="" xmlns:a16="http://schemas.microsoft.com/office/drawing/2014/main" id="{7B0B2A65-619F-49E2-B40B-FCFF4F292F6C}"/>
                </a:ext>
              </a:extLst>
            </p:cNvPr>
            <p:cNvSpPr/>
            <p:nvPr/>
          </p:nvSpPr>
          <p:spPr>
            <a:xfrm>
              <a:off x="5929053" y="2510808"/>
              <a:ext cx="529804" cy="616175"/>
            </a:xfrm>
            <a:prstGeom prst="rightArrow">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Yes</a:t>
              </a:r>
            </a:p>
          </p:txBody>
        </p:sp>
        <p:sp>
          <p:nvSpPr>
            <p:cNvPr id="9" name="Rectangle: Rounded Corners 8">
              <a:extLst>
                <a:ext uri="{FF2B5EF4-FFF2-40B4-BE49-F238E27FC236}">
                  <a16:creationId xmlns="" xmlns:a16="http://schemas.microsoft.com/office/drawing/2014/main" id="{1E2DA405-F66B-48B4-A742-87A7F831D10F}"/>
                </a:ext>
              </a:extLst>
            </p:cNvPr>
            <p:cNvSpPr/>
            <p:nvPr/>
          </p:nvSpPr>
          <p:spPr>
            <a:xfrm>
              <a:off x="600984" y="3416747"/>
              <a:ext cx="5419724" cy="474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dirty="0"/>
                <a:t>Conduct the two-stage capacity test</a:t>
              </a:r>
            </a:p>
          </p:txBody>
        </p:sp>
        <p:sp>
          <p:nvSpPr>
            <p:cNvPr id="10" name="Arrow: Down 9">
              <a:extLst>
                <a:ext uri="{FF2B5EF4-FFF2-40B4-BE49-F238E27FC236}">
                  <a16:creationId xmlns="" xmlns:a16="http://schemas.microsoft.com/office/drawing/2014/main" id="{0AD8E053-1768-48DA-AF16-8173E4CF0B3B}"/>
                </a:ext>
              </a:extLst>
            </p:cNvPr>
            <p:cNvSpPr/>
            <p:nvPr/>
          </p:nvSpPr>
          <p:spPr>
            <a:xfrm>
              <a:off x="2699088" y="3068256"/>
              <a:ext cx="1399456" cy="404042"/>
            </a:xfrm>
            <a:prstGeom prst="downArrow">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Unclear</a:t>
              </a:r>
            </a:p>
          </p:txBody>
        </p:sp>
        <p:sp>
          <p:nvSpPr>
            <p:cNvPr id="11" name="Rectangle: Rounded Corners 10">
              <a:extLst>
                <a:ext uri="{FF2B5EF4-FFF2-40B4-BE49-F238E27FC236}">
                  <a16:creationId xmlns="" xmlns:a16="http://schemas.microsoft.com/office/drawing/2014/main" id="{EFD73750-81B1-41E4-8FF8-370AE3D88846}"/>
                </a:ext>
              </a:extLst>
            </p:cNvPr>
            <p:cNvSpPr/>
            <p:nvPr/>
          </p:nvSpPr>
          <p:spPr>
            <a:xfrm>
              <a:off x="600984" y="4078999"/>
              <a:ext cx="5419724" cy="453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dirty="0"/>
                <a:t>Does the person have capacity to make the decision required?</a:t>
              </a:r>
            </a:p>
          </p:txBody>
        </p:sp>
        <p:sp>
          <p:nvSpPr>
            <p:cNvPr id="12" name="Arrow: Down 11">
              <a:extLst>
                <a:ext uri="{FF2B5EF4-FFF2-40B4-BE49-F238E27FC236}">
                  <a16:creationId xmlns="" xmlns:a16="http://schemas.microsoft.com/office/drawing/2014/main" id="{DAC7F6E3-38E7-4373-AEE6-0024FD14B432}"/>
                </a:ext>
              </a:extLst>
            </p:cNvPr>
            <p:cNvSpPr/>
            <p:nvPr/>
          </p:nvSpPr>
          <p:spPr>
            <a:xfrm>
              <a:off x="2699088" y="3779504"/>
              <a:ext cx="1399456" cy="404042"/>
            </a:xfrm>
            <a:prstGeom prst="downArrow">
              <a:avLst/>
            </a:prstGeom>
            <a:solidFill>
              <a:srgbClr val="FF8B8B"/>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No</a:t>
              </a:r>
            </a:p>
          </p:txBody>
        </p:sp>
        <p:sp>
          <p:nvSpPr>
            <p:cNvPr id="13" name="Rectangle: Rounded Corners 12">
              <a:extLst>
                <a:ext uri="{FF2B5EF4-FFF2-40B4-BE49-F238E27FC236}">
                  <a16:creationId xmlns="" xmlns:a16="http://schemas.microsoft.com/office/drawing/2014/main" id="{890A819B-C817-49DB-A73A-727BE26DE23C}"/>
                </a:ext>
              </a:extLst>
            </p:cNvPr>
            <p:cNvSpPr/>
            <p:nvPr/>
          </p:nvSpPr>
          <p:spPr>
            <a:xfrm>
              <a:off x="6329103" y="4059383"/>
              <a:ext cx="5419724" cy="4726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The person will be able to decide</a:t>
              </a:r>
              <a:endParaRPr lang="en-GB" sz="1200" dirty="0"/>
            </a:p>
          </p:txBody>
        </p:sp>
        <p:sp>
          <p:nvSpPr>
            <p:cNvPr id="14" name="Arrow: Right 13">
              <a:extLst>
                <a:ext uri="{FF2B5EF4-FFF2-40B4-BE49-F238E27FC236}">
                  <a16:creationId xmlns="" xmlns:a16="http://schemas.microsoft.com/office/drawing/2014/main" id="{5D447482-F5B6-4E7A-BFE5-2A6231FFFE7D}"/>
                </a:ext>
              </a:extLst>
            </p:cNvPr>
            <p:cNvSpPr/>
            <p:nvPr/>
          </p:nvSpPr>
          <p:spPr>
            <a:xfrm>
              <a:off x="5929051" y="4004727"/>
              <a:ext cx="529804" cy="640368"/>
            </a:xfrm>
            <a:prstGeom prst="rightArrow">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Yes</a:t>
              </a:r>
            </a:p>
          </p:txBody>
        </p:sp>
        <p:sp>
          <p:nvSpPr>
            <p:cNvPr id="15" name="Rectangle: Rounded Corners 14">
              <a:extLst>
                <a:ext uri="{FF2B5EF4-FFF2-40B4-BE49-F238E27FC236}">
                  <a16:creationId xmlns="" xmlns:a16="http://schemas.microsoft.com/office/drawing/2014/main" id="{B82EE03A-1BFF-43DD-B9E2-F6A26C54F1CA}"/>
                </a:ext>
              </a:extLst>
            </p:cNvPr>
            <p:cNvSpPr/>
            <p:nvPr/>
          </p:nvSpPr>
          <p:spPr>
            <a:xfrm>
              <a:off x="600984" y="4771827"/>
              <a:ext cx="5419724" cy="4401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dirty="0">
                  <a:solidFill>
                    <a:schemeClr val="accent1"/>
                  </a:solidFill>
                </a:rPr>
                <a:t>Refer to the Mental Capacity Act (2005) decision making</a:t>
              </a:r>
            </a:p>
          </p:txBody>
        </p:sp>
        <p:sp>
          <p:nvSpPr>
            <p:cNvPr id="16" name="Arrow: Down 15">
              <a:extLst>
                <a:ext uri="{FF2B5EF4-FFF2-40B4-BE49-F238E27FC236}">
                  <a16:creationId xmlns="" xmlns:a16="http://schemas.microsoft.com/office/drawing/2014/main" id="{13E5C9EB-7960-4BD3-91EF-F7351975211A}"/>
                </a:ext>
              </a:extLst>
            </p:cNvPr>
            <p:cNvSpPr/>
            <p:nvPr/>
          </p:nvSpPr>
          <p:spPr>
            <a:xfrm>
              <a:off x="2699088" y="4423336"/>
              <a:ext cx="1399456" cy="404042"/>
            </a:xfrm>
            <a:prstGeom prst="downArrow">
              <a:avLst/>
            </a:prstGeom>
            <a:solidFill>
              <a:srgbClr val="FF8B8B"/>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GB" sz="1200" b="1" dirty="0"/>
                <a:t>No</a:t>
              </a:r>
            </a:p>
          </p:txBody>
        </p:sp>
        <p:sp>
          <p:nvSpPr>
            <p:cNvPr id="5" name="TextBox 4"/>
            <p:cNvSpPr txBox="1"/>
            <p:nvPr/>
          </p:nvSpPr>
          <p:spPr>
            <a:xfrm>
              <a:off x="600984" y="5297083"/>
              <a:ext cx="11147843" cy="1627806"/>
            </a:xfrm>
            <a:prstGeom prst="rect">
              <a:avLst/>
            </a:prstGeom>
            <a:solidFill>
              <a:schemeClr val="accent5">
                <a:lumMod val="75000"/>
              </a:schemeClr>
            </a:solidFill>
          </p:spPr>
          <p:txBody>
            <a:bodyPr wrap="square" rtlCol="0">
              <a:spAutoFit/>
            </a:bodyPr>
            <a:lstStyle/>
            <a:p>
              <a:pPr eaLnBrk="0" hangingPunct="0"/>
              <a:r>
                <a:rPr lang="en-GB" sz="1600" b="1" dirty="0">
                  <a:solidFill>
                    <a:schemeClr val="bg1"/>
                  </a:solidFill>
                </a:rPr>
                <a:t>Refer to the five principles of the MCA:</a:t>
              </a:r>
              <a:endParaRPr lang="en-GB" sz="1600" dirty="0">
                <a:solidFill>
                  <a:schemeClr val="bg1"/>
                </a:solidFill>
              </a:endParaRPr>
            </a:p>
            <a:p>
              <a:pPr lvl="0" eaLnBrk="0" hangingPunct="0"/>
              <a:r>
                <a:rPr lang="en-GB" sz="1600" dirty="0">
                  <a:solidFill>
                    <a:schemeClr val="bg1"/>
                  </a:solidFill>
                </a:rPr>
                <a:t>Assume a person has capacity</a:t>
              </a:r>
            </a:p>
            <a:p>
              <a:pPr lvl="0" eaLnBrk="0" hangingPunct="0"/>
              <a:r>
                <a:rPr lang="en-GB" sz="1600" dirty="0">
                  <a:solidFill>
                    <a:schemeClr val="bg1"/>
                  </a:solidFill>
                </a:rPr>
                <a:t>Support the individual to make their own decision</a:t>
              </a:r>
            </a:p>
            <a:p>
              <a:pPr lvl="0" eaLnBrk="0" hangingPunct="0"/>
              <a:r>
                <a:rPr lang="en-GB" sz="1600" dirty="0">
                  <a:solidFill>
                    <a:schemeClr val="bg1"/>
                  </a:solidFill>
                </a:rPr>
                <a:t>Someone may make an </a:t>
              </a:r>
              <a:r>
                <a:rPr lang="en-GB" sz="1600" dirty="0" smtClean="0">
                  <a:solidFill>
                    <a:schemeClr val="bg1"/>
                  </a:solidFill>
                </a:rPr>
                <a:t>unwise </a:t>
              </a:r>
              <a:r>
                <a:rPr lang="en-GB" sz="1600" dirty="0">
                  <a:solidFill>
                    <a:schemeClr val="bg1"/>
                  </a:solidFill>
                </a:rPr>
                <a:t>decision</a:t>
              </a:r>
            </a:p>
            <a:p>
              <a:pPr lvl="0" eaLnBrk="0" hangingPunct="0"/>
              <a:r>
                <a:rPr lang="en-GB" sz="1600" dirty="0">
                  <a:solidFill>
                    <a:schemeClr val="bg1"/>
                  </a:solidFill>
                </a:rPr>
                <a:t>Always act, or decide, for a person without capacity in </a:t>
              </a:r>
              <a:r>
                <a:rPr lang="en-GB" sz="1600" u="sng" dirty="0">
                  <a:solidFill>
                    <a:schemeClr val="bg1"/>
                  </a:solidFill>
                </a:rPr>
                <a:t>their</a:t>
              </a:r>
              <a:r>
                <a:rPr lang="en-GB" sz="1600" dirty="0">
                  <a:solidFill>
                    <a:schemeClr val="bg1"/>
                  </a:solidFill>
                </a:rPr>
                <a:t> best interests</a:t>
              </a:r>
            </a:p>
            <a:p>
              <a:pPr lvl="0" eaLnBrk="0" hangingPunct="0"/>
              <a:r>
                <a:rPr lang="en-GB" sz="1600" dirty="0">
                  <a:solidFill>
                    <a:schemeClr val="bg1"/>
                  </a:solidFill>
                </a:rPr>
                <a:t>Choose the least restrictive option</a:t>
              </a:r>
            </a:p>
          </p:txBody>
        </p:sp>
      </p:grpSp>
      <p:sp>
        <p:nvSpPr>
          <p:cNvPr id="21" name="Title 20">
            <a:extLst>
              <a:ext uri="{FF2B5EF4-FFF2-40B4-BE49-F238E27FC236}">
                <a16:creationId xmlns="" xmlns:a16="http://schemas.microsoft.com/office/drawing/2014/main" id="{9A8EF894-6E0E-427C-B612-2DD9920383AD}"/>
              </a:ext>
            </a:extLst>
          </p:cNvPr>
          <p:cNvSpPr>
            <a:spLocks noGrp="1"/>
          </p:cNvSpPr>
          <p:nvPr>
            <p:ph type="title"/>
          </p:nvPr>
        </p:nvSpPr>
        <p:spPr>
          <a:xfrm>
            <a:off x="838200" y="365125"/>
            <a:ext cx="10044113" cy="1325563"/>
          </a:xfrm>
          <a:prstGeom prst="rect">
            <a:avLst/>
          </a:prstGeom>
        </p:spPr>
        <p:txBody>
          <a:bodyPr wrap="none">
            <a:spAutoFit/>
          </a:bodyPr>
          <a:lstStyle/>
          <a:p>
            <a:r>
              <a:rPr lang="en-GB" sz="3600" b="1" dirty="0">
                <a:solidFill>
                  <a:schemeClr val="bg1"/>
                </a:solidFill>
              </a:rPr>
              <a:t>Decision Making Flowchart</a:t>
            </a:r>
          </a:p>
        </p:txBody>
      </p:sp>
    </p:spTree>
    <p:extLst>
      <p:ext uri="{BB962C8B-B14F-4D97-AF65-F5344CB8AC3E}">
        <p14:creationId xmlns:p14="http://schemas.microsoft.com/office/powerpoint/2010/main" val="641490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Raising a concern without consent</a:t>
            </a:r>
          </a:p>
        </p:txBody>
      </p:sp>
      <p:sp>
        <p:nvSpPr>
          <p:cNvPr id="3" name="Content Placeholder 2"/>
          <p:cNvSpPr>
            <a:spLocks noGrp="1"/>
          </p:cNvSpPr>
          <p:nvPr>
            <p:ph idx="1"/>
          </p:nvPr>
        </p:nvSpPr>
        <p:spPr>
          <a:xfrm>
            <a:off x="838200" y="1861837"/>
            <a:ext cx="10515600" cy="4744236"/>
          </a:xfrm>
        </p:spPr>
        <p:txBody>
          <a:bodyPr>
            <a:normAutofit fontScale="77500" lnSpcReduction="20000"/>
          </a:bodyPr>
          <a:lstStyle/>
          <a:p>
            <a:pPr>
              <a:lnSpc>
                <a:spcPct val="120000"/>
              </a:lnSpc>
              <a:spcBef>
                <a:spcPts val="0"/>
              </a:spcBef>
            </a:pPr>
            <a:r>
              <a:rPr lang="en-GB" dirty="0"/>
              <a:t>When you raise a safeguarding concern you need to check with the adult at risk if they give consent for you to do so</a:t>
            </a:r>
          </a:p>
          <a:p>
            <a:pPr>
              <a:lnSpc>
                <a:spcPct val="120000"/>
              </a:lnSpc>
              <a:spcBef>
                <a:spcPts val="0"/>
              </a:spcBef>
            </a:pPr>
            <a:r>
              <a:rPr lang="en-GB" dirty="0" smtClean="0"/>
              <a:t>Sometimes it is necessary to raise a safeguarding concern even if it is contrary to the wishes of the person.  You should consider:</a:t>
            </a:r>
            <a:endParaRPr lang="en-GB" dirty="0"/>
          </a:p>
          <a:p>
            <a:pPr lvl="1">
              <a:lnSpc>
                <a:spcPct val="120000"/>
              </a:lnSpc>
              <a:spcBef>
                <a:spcPts val="0"/>
              </a:spcBef>
            </a:pPr>
            <a:r>
              <a:rPr lang="en-GB" dirty="0"/>
              <a:t>Is it in the public interest? e.g. there is also a risk to others, a member of staff or volunteer is involved, or the abuse has occurred on property owned or managed by an organisation with a responsibility to provide care</a:t>
            </a:r>
          </a:p>
          <a:p>
            <a:pPr lvl="1">
              <a:lnSpc>
                <a:spcPct val="120000"/>
              </a:lnSpc>
              <a:spcBef>
                <a:spcPts val="0"/>
              </a:spcBef>
            </a:pPr>
            <a:r>
              <a:rPr lang="en-GB" dirty="0" smtClean="0"/>
              <a:t>Does the person understand what has happened to them as in relation to the safeguarding incident.  Have they been assessed and do they </a:t>
            </a:r>
            <a:r>
              <a:rPr lang="en-GB" dirty="0"/>
              <a:t>lack mental capacity to </a:t>
            </a:r>
            <a:r>
              <a:rPr lang="en-GB" dirty="0" smtClean="0"/>
              <a:t>consent? Is it </a:t>
            </a:r>
            <a:r>
              <a:rPr lang="en-GB" dirty="0"/>
              <a:t>in the person’s best interests</a:t>
            </a:r>
            <a:r>
              <a:rPr lang="en-GB" dirty="0" smtClean="0"/>
              <a:t>?  Does the person already have an advocate?</a:t>
            </a:r>
            <a:endParaRPr lang="en-GB" dirty="0"/>
          </a:p>
          <a:p>
            <a:pPr lvl="1">
              <a:lnSpc>
                <a:spcPct val="120000"/>
              </a:lnSpc>
              <a:spcBef>
                <a:spcPts val="0"/>
              </a:spcBef>
            </a:pPr>
            <a:r>
              <a:rPr lang="en-GB" dirty="0"/>
              <a:t>Is the person subject to coercion or undue influence, to extent that they are unable to give consent?</a:t>
            </a:r>
          </a:p>
          <a:p>
            <a:pPr lvl="1">
              <a:lnSpc>
                <a:spcPct val="120000"/>
              </a:lnSpc>
              <a:spcBef>
                <a:spcPts val="0"/>
              </a:spcBef>
            </a:pPr>
            <a:r>
              <a:rPr lang="en-GB" dirty="0"/>
              <a:t>Is it in the person’s vital interests (to prevent serious harm or distress or life threatening situations)?</a:t>
            </a:r>
          </a:p>
          <a:p>
            <a:pPr lvl="1">
              <a:lnSpc>
                <a:spcPct val="120000"/>
              </a:lnSpc>
              <a:spcBef>
                <a:spcPts val="0"/>
              </a:spcBef>
            </a:pPr>
            <a:r>
              <a:rPr lang="en-GB" dirty="0"/>
              <a:t>Duty of care for provider organisations and for those working with </a:t>
            </a:r>
            <a:r>
              <a:rPr lang="en-GB" dirty="0" smtClean="0"/>
              <a:t>adults</a:t>
            </a:r>
            <a:endParaRPr lang="en-GB" dirty="0"/>
          </a:p>
        </p:txBody>
      </p:sp>
    </p:spTree>
    <p:extLst>
      <p:ext uri="{BB962C8B-B14F-4D97-AF65-F5344CB8AC3E}">
        <p14:creationId xmlns:p14="http://schemas.microsoft.com/office/powerpoint/2010/main" val="3147809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Key questions when deciding whether to report a safeguarding concern</a:t>
            </a:r>
          </a:p>
        </p:txBody>
      </p:sp>
      <p:sp>
        <p:nvSpPr>
          <p:cNvPr id="4" name="Text Placeholder 3"/>
          <p:cNvSpPr>
            <a:spLocks noGrp="1"/>
          </p:cNvSpPr>
          <p:nvPr>
            <p:ph type="body" sz="half" idx="2"/>
          </p:nvPr>
        </p:nvSpPr>
        <p:spPr/>
        <p:txBody>
          <a:bodyPr/>
          <a:lstStyle/>
          <a:p>
            <a:r>
              <a:rPr lang="en-GB" dirty="0"/>
              <a:t>Safeguarding Concerns Manager</a:t>
            </a:r>
          </a:p>
        </p:txBody>
      </p:sp>
      <p:pic>
        <p:nvPicPr>
          <p:cNvPr id="13" name="Picture 12"/>
          <p:cNvPicPr>
            <a:picLocks noChangeAspect="1"/>
          </p:cNvPicPr>
          <p:nvPr/>
        </p:nvPicPr>
        <p:blipFill>
          <a:blip r:embed="rId3"/>
          <a:stretch>
            <a:fillRect/>
          </a:stretch>
        </p:blipFill>
        <p:spPr>
          <a:xfrm>
            <a:off x="5681734" y="214312"/>
            <a:ext cx="5405365" cy="6400800"/>
          </a:xfrm>
          <a:prstGeom prst="rect">
            <a:avLst/>
          </a:prstGeom>
        </p:spPr>
      </p:pic>
    </p:spTree>
    <p:extLst>
      <p:ext uri="{BB962C8B-B14F-4D97-AF65-F5344CB8AC3E}">
        <p14:creationId xmlns:p14="http://schemas.microsoft.com/office/powerpoint/2010/main" val="48932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B632D-34D6-4BC6-8CBF-10A199954C4F}"/>
              </a:ext>
            </a:extLst>
          </p:cNvPr>
          <p:cNvSpPr>
            <a:spLocks noGrp="1"/>
          </p:cNvSpPr>
          <p:nvPr>
            <p:ph type="title"/>
          </p:nvPr>
        </p:nvSpPr>
        <p:spPr/>
        <p:txBody>
          <a:bodyPr/>
          <a:lstStyle/>
          <a:p>
            <a:r>
              <a:rPr lang="en-GB" dirty="0"/>
              <a:t>What we will discuss before break</a:t>
            </a:r>
          </a:p>
        </p:txBody>
      </p:sp>
      <p:graphicFrame>
        <p:nvGraphicFramePr>
          <p:cNvPr id="4" name="Content Placeholder 3">
            <a:extLst>
              <a:ext uri="{FF2B5EF4-FFF2-40B4-BE49-F238E27FC236}">
                <a16:creationId xmlns="" xmlns:a16="http://schemas.microsoft.com/office/drawing/2014/main" id="{8F81EBD6-593F-4E74-BD6B-741DBBD40228}"/>
              </a:ext>
            </a:extLst>
          </p:cNvPr>
          <p:cNvGraphicFramePr>
            <a:graphicFrameLocks noGrp="1"/>
          </p:cNvGraphicFramePr>
          <p:nvPr>
            <p:ph idx="1"/>
            <p:extLst>
              <p:ext uri="{D42A27DB-BD31-4B8C-83A1-F6EECF244321}">
                <p14:modId xmlns:p14="http://schemas.microsoft.com/office/powerpoint/2010/main" val="1126412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738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GB" altLang="en-US" dirty="0"/>
              <a:t>Provider Duties</a:t>
            </a:r>
          </a:p>
        </p:txBody>
      </p:sp>
      <p:sp>
        <p:nvSpPr>
          <p:cNvPr id="3" name="Content Placeholder 2"/>
          <p:cNvSpPr>
            <a:spLocks noGrp="1"/>
          </p:cNvSpPr>
          <p:nvPr>
            <p:ph idx="1"/>
          </p:nvPr>
        </p:nvSpPr>
        <p:spPr>
          <a:xfrm>
            <a:off x="838200" y="1825624"/>
            <a:ext cx="10515600" cy="4765675"/>
          </a:xfrm>
        </p:spPr>
        <p:txBody>
          <a:bodyPr>
            <a:noAutofit/>
          </a:bodyPr>
          <a:lstStyle/>
          <a:p>
            <a:pPr>
              <a:defRPr/>
            </a:pPr>
            <a:r>
              <a:rPr lang="en-US" sz="2000" dirty="0"/>
              <a:t>Where a member of staff is alleged to have caused harm to an adult at risk, the organisation should:</a:t>
            </a:r>
          </a:p>
          <a:p>
            <a:pPr lvl="1">
              <a:defRPr/>
            </a:pPr>
            <a:r>
              <a:rPr lang="en-US" sz="1800" dirty="0"/>
              <a:t>Take appropriate action to ensure the safety and wellbeing of the adult at risk </a:t>
            </a:r>
          </a:p>
          <a:p>
            <a:pPr lvl="1">
              <a:defRPr/>
            </a:pPr>
            <a:r>
              <a:rPr lang="en-US" sz="1800" dirty="0"/>
              <a:t>Support both the adult at risk and the member of staff</a:t>
            </a:r>
          </a:p>
          <a:p>
            <a:pPr lvl="1">
              <a:defRPr/>
            </a:pPr>
            <a:r>
              <a:rPr lang="en-US" sz="1800" dirty="0"/>
              <a:t>Follow their managing allegations against staff procedures</a:t>
            </a:r>
          </a:p>
          <a:p>
            <a:pPr>
              <a:defRPr/>
            </a:pPr>
            <a:r>
              <a:rPr lang="en-US" sz="2000" dirty="0"/>
              <a:t>Employers should:</a:t>
            </a:r>
          </a:p>
          <a:p>
            <a:pPr lvl="1">
              <a:defRPr/>
            </a:pPr>
            <a:r>
              <a:rPr lang="en-GB" sz="1600" dirty="0"/>
              <a:t>Dealing with employment/disciplinary issues;</a:t>
            </a:r>
          </a:p>
          <a:p>
            <a:pPr lvl="1">
              <a:defRPr/>
            </a:pPr>
            <a:r>
              <a:rPr lang="en-GB" sz="1600" dirty="0"/>
              <a:t>Protecting the person whom the concern is about;</a:t>
            </a:r>
          </a:p>
          <a:p>
            <a:pPr lvl="1">
              <a:defRPr/>
            </a:pPr>
            <a:r>
              <a:rPr lang="en-GB" sz="1600" dirty="0"/>
              <a:t>Incident investigation;</a:t>
            </a:r>
          </a:p>
          <a:p>
            <a:pPr lvl="1">
              <a:defRPr/>
            </a:pPr>
            <a:r>
              <a:rPr lang="en-GB" sz="1600" dirty="0"/>
              <a:t>Assuring regulators and commissioners;</a:t>
            </a:r>
          </a:p>
          <a:p>
            <a:pPr lvl="1">
              <a:defRPr/>
            </a:pPr>
            <a:r>
              <a:rPr lang="en-GB" sz="1600" dirty="0"/>
              <a:t>Preventing recurrent risk, and risk to others;</a:t>
            </a:r>
          </a:p>
          <a:p>
            <a:pPr lvl="1">
              <a:defRPr/>
            </a:pPr>
            <a:r>
              <a:rPr lang="en-GB" sz="1600" dirty="0"/>
              <a:t>Reporting concerns. </a:t>
            </a:r>
          </a:p>
          <a:p>
            <a:pPr>
              <a:defRPr/>
            </a:pPr>
            <a:r>
              <a:rPr lang="en-US" sz="2000" dirty="0"/>
              <a:t>Organisations should have in place procedures for managing allegations against staff</a:t>
            </a:r>
          </a:p>
          <a:p>
            <a:pPr>
              <a:defRPr/>
            </a:pPr>
            <a:r>
              <a:rPr lang="en-US" sz="2000" b="1" dirty="0"/>
              <a:t>The adult should always be involved from the beginning of the enquiry unless there are exceptional circumstances that would increase the risk of abuse.</a:t>
            </a:r>
            <a:endParaRPr lang="en-GB" sz="2000" b="1" dirty="0"/>
          </a:p>
          <a:p>
            <a:pPr>
              <a:defRPr/>
            </a:pPr>
            <a:endParaRPr lang="en-GB" sz="2000" dirty="0"/>
          </a:p>
        </p:txBody>
      </p:sp>
    </p:spTree>
    <p:extLst>
      <p:ext uri="{BB962C8B-B14F-4D97-AF65-F5344CB8AC3E}">
        <p14:creationId xmlns:p14="http://schemas.microsoft.com/office/powerpoint/2010/main" val="3634945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036761"/>
            <a:ext cx="8286750" cy="4351338"/>
          </a:xfrm>
        </p:spPr>
        <p:txBody>
          <a:bodyPr>
            <a:normAutofit fontScale="92500" lnSpcReduction="20000"/>
          </a:bodyPr>
          <a:lstStyle/>
          <a:p>
            <a:r>
              <a:rPr lang="en-GB" b="1" dirty="0"/>
              <a:t>Ensure that  contemporaneous record are kept, including details of: </a:t>
            </a:r>
            <a:r>
              <a:rPr lang="en-GB" dirty="0"/>
              <a:t> </a:t>
            </a:r>
          </a:p>
          <a:p>
            <a:pPr marL="742950" lvl="1" indent="-285750"/>
            <a:r>
              <a:rPr lang="en-GB" dirty="0"/>
              <a:t>The nature of the safeguarding concern/allegation</a:t>
            </a:r>
          </a:p>
          <a:p>
            <a:pPr marL="742950" lvl="1" indent="-285750"/>
            <a:r>
              <a:rPr lang="en-GB" dirty="0"/>
              <a:t>The </a:t>
            </a:r>
            <a:r>
              <a:rPr lang="en-GB" u="sng" dirty="0"/>
              <a:t>wishes and desired outcomes </a:t>
            </a:r>
            <a:r>
              <a:rPr lang="en-GB" dirty="0"/>
              <a:t>of the person</a:t>
            </a:r>
          </a:p>
          <a:p>
            <a:pPr marL="742950" lvl="1" indent="-285750"/>
            <a:r>
              <a:rPr lang="en-GB" dirty="0"/>
              <a:t>The support and information provided to enable the person to make an informed decision</a:t>
            </a:r>
          </a:p>
          <a:p>
            <a:pPr marL="742950" lvl="1" indent="-285750"/>
            <a:r>
              <a:rPr lang="en-GB" dirty="0"/>
              <a:t>An assessment of mental capacity, where indicated</a:t>
            </a:r>
          </a:p>
          <a:p>
            <a:pPr marL="742950" lvl="1" indent="-285750"/>
            <a:r>
              <a:rPr lang="en-GB" dirty="0"/>
              <a:t>The decision of the organisation to raise a safeguarding concern (or not)</a:t>
            </a:r>
          </a:p>
          <a:p>
            <a:pPr marL="742950" lvl="1" indent="-285750"/>
            <a:r>
              <a:rPr lang="en-GB" dirty="0"/>
              <a:t>Any original records made in the context of the above must be kept safely in case they are required at a later date by Police</a:t>
            </a:r>
          </a:p>
          <a:p>
            <a:pPr marL="742950" lvl="1" indent="-285750"/>
            <a:r>
              <a:rPr lang="en-GB" dirty="0"/>
              <a:t>Assessment of risk and actions taken to reduce or manage risk</a:t>
            </a:r>
          </a:p>
        </p:txBody>
      </p:sp>
      <p:sp>
        <p:nvSpPr>
          <p:cNvPr id="3" name="Title 2"/>
          <p:cNvSpPr>
            <a:spLocks noGrp="1"/>
          </p:cNvSpPr>
          <p:nvPr>
            <p:ph type="title"/>
          </p:nvPr>
        </p:nvSpPr>
        <p:spPr>
          <a:noFill/>
        </p:spPr>
        <p:txBody>
          <a:bodyPr>
            <a:normAutofit fontScale="90000"/>
          </a:bodyPr>
          <a:lstStyle/>
          <a:p>
            <a:r>
              <a:rPr lang="en-GB" b="1" dirty="0">
                <a:solidFill>
                  <a:schemeClr val="bg1"/>
                </a:solidFill>
              </a:rPr>
              <a:t>Documenting the incident, actions and decisions – Defensible recording</a:t>
            </a:r>
            <a:endParaRPr lang="en-GB"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505" y="2247899"/>
            <a:ext cx="2568809"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740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Raising a concern</a:t>
            </a:r>
          </a:p>
        </p:txBody>
      </p:sp>
      <p:sp>
        <p:nvSpPr>
          <p:cNvPr id="3" name="Content Placeholder 2"/>
          <p:cNvSpPr>
            <a:spLocks noGrp="1"/>
          </p:cNvSpPr>
          <p:nvPr>
            <p:ph idx="1"/>
          </p:nvPr>
        </p:nvSpPr>
        <p:spPr/>
        <p:txBody>
          <a:bodyPr>
            <a:normAutofit/>
          </a:bodyPr>
          <a:lstStyle/>
          <a:p>
            <a:r>
              <a:rPr lang="en-GB" dirty="0"/>
              <a:t>If the person you are concerned about is not in immediate danger, you should report the concern to the Local Authority via the Customer Service Centre</a:t>
            </a:r>
          </a:p>
          <a:p>
            <a:r>
              <a:rPr lang="en-GB" dirty="0"/>
              <a:t>This is presently being developed but you will also be able to access the link from:</a:t>
            </a:r>
          </a:p>
          <a:p>
            <a:pPr lvl="1"/>
            <a:r>
              <a:rPr lang="en-GB" dirty="0">
                <a:hlinkClick r:id="rId3"/>
              </a:rPr>
              <a:t>https://safeguardingadults.co.uk/working-with-adults/raising-a-concern</a:t>
            </a:r>
            <a:r>
              <a:rPr lang="en-GB" dirty="0"/>
              <a:t> </a:t>
            </a:r>
          </a:p>
        </p:txBody>
      </p:sp>
    </p:spTree>
    <p:extLst>
      <p:ext uri="{BB962C8B-B14F-4D97-AF65-F5344CB8AC3E}">
        <p14:creationId xmlns:p14="http://schemas.microsoft.com/office/powerpoint/2010/main" val="316083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D8C140A-59C8-463B-9C20-97BB16D38B82}"/>
              </a:ext>
            </a:extLst>
          </p:cNvPr>
          <p:cNvSpPr>
            <a:spLocks noGrp="1"/>
          </p:cNvSpPr>
          <p:nvPr>
            <p:ph type="title"/>
          </p:nvPr>
        </p:nvSpPr>
        <p:spPr/>
        <p:txBody>
          <a:bodyPr/>
          <a:lstStyle/>
          <a:p>
            <a:r>
              <a:rPr lang="en-GB" dirty="0"/>
              <a:t>Break</a:t>
            </a:r>
          </a:p>
        </p:txBody>
      </p:sp>
      <p:sp>
        <p:nvSpPr>
          <p:cNvPr id="5" name="Text Placeholder 4">
            <a:extLst>
              <a:ext uri="{FF2B5EF4-FFF2-40B4-BE49-F238E27FC236}">
                <a16:creationId xmlns="" xmlns:a16="http://schemas.microsoft.com/office/drawing/2014/main" id="{87B386C9-172A-4359-BB44-D76827A0D3D2}"/>
              </a:ext>
            </a:extLst>
          </p:cNvPr>
          <p:cNvSpPr>
            <a:spLocks noGrp="1"/>
          </p:cNvSpPr>
          <p:nvPr>
            <p:ph type="body" idx="1"/>
          </p:nvPr>
        </p:nvSpPr>
        <p:spPr/>
        <p:txBody>
          <a:bodyPr/>
          <a:lstStyle/>
          <a:p>
            <a:r>
              <a:rPr lang="en-GB" dirty="0"/>
              <a:t>15 minutes</a:t>
            </a:r>
          </a:p>
        </p:txBody>
      </p:sp>
      <p:pic>
        <p:nvPicPr>
          <p:cNvPr id="7" name="Picture 6">
            <a:extLst>
              <a:ext uri="{FF2B5EF4-FFF2-40B4-BE49-F238E27FC236}">
                <a16:creationId xmlns="" xmlns:a16="http://schemas.microsoft.com/office/drawing/2014/main" id="{2CE3910E-CD59-4030-9E44-55F24427674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627091" y="1191274"/>
            <a:ext cx="4396044" cy="4114761"/>
          </a:xfrm>
          <a:prstGeom prst="rect">
            <a:avLst/>
          </a:prstGeom>
        </p:spPr>
      </p:pic>
    </p:spTree>
    <p:extLst>
      <p:ext uri="{BB962C8B-B14F-4D97-AF65-F5344CB8AC3E}">
        <p14:creationId xmlns:p14="http://schemas.microsoft.com/office/powerpoint/2010/main" val="156767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E1BB3D5-B6DC-43A3-8A05-D8E94482A8A6}"/>
              </a:ext>
            </a:extLst>
          </p:cNvPr>
          <p:cNvSpPr>
            <a:spLocks noGrp="1"/>
          </p:cNvSpPr>
          <p:nvPr>
            <p:ph type="title"/>
          </p:nvPr>
        </p:nvSpPr>
        <p:spPr/>
        <p:txBody>
          <a:bodyPr/>
          <a:lstStyle/>
          <a:p>
            <a:endParaRPr lang="en-GB" dirty="0"/>
          </a:p>
        </p:txBody>
      </p:sp>
      <p:graphicFrame>
        <p:nvGraphicFramePr>
          <p:cNvPr id="6" name="Content Placeholder 5">
            <a:extLst>
              <a:ext uri="{FF2B5EF4-FFF2-40B4-BE49-F238E27FC236}">
                <a16:creationId xmlns="" xmlns:a16="http://schemas.microsoft.com/office/drawing/2014/main" id="{C807DCE6-6CAE-4648-9E4D-19A7439F4724}"/>
              </a:ext>
            </a:extLst>
          </p:cNvPr>
          <p:cNvGraphicFramePr>
            <a:graphicFrameLocks noGrp="1"/>
          </p:cNvGraphicFramePr>
          <p:nvPr>
            <p:ph idx="1"/>
            <p:extLst>
              <p:ext uri="{D42A27DB-BD31-4B8C-83A1-F6EECF244321}">
                <p14:modId xmlns:p14="http://schemas.microsoft.com/office/powerpoint/2010/main" val="2525911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468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Two – Responding to a concern/information gathering</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1456052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Receipt of a Concern</a:t>
            </a:r>
          </a:p>
        </p:txBody>
      </p:sp>
      <p:sp>
        <p:nvSpPr>
          <p:cNvPr id="5" name="Content Placeholder 4"/>
          <p:cNvSpPr>
            <a:spLocks noGrp="1"/>
          </p:cNvSpPr>
          <p:nvPr>
            <p:ph idx="1"/>
          </p:nvPr>
        </p:nvSpPr>
        <p:spPr>
          <a:xfrm>
            <a:off x="838200" y="1825624"/>
            <a:ext cx="10515600" cy="4841876"/>
          </a:xfrm>
        </p:spPr>
        <p:txBody>
          <a:bodyPr>
            <a:normAutofit lnSpcReduction="10000"/>
          </a:bodyPr>
          <a:lstStyle/>
          <a:p>
            <a:r>
              <a:rPr lang="en-GB" dirty="0"/>
              <a:t>Safeguarding concerns will be received within the Customer Service Centre (CSC)</a:t>
            </a:r>
          </a:p>
          <a:p>
            <a:r>
              <a:rPr lang="en-GB" dirty="0"/>
              <a:t>Specialist Advisor in the CSC will triage the concern form, the day it is received</a:t>
            </a:r>
          </a:p>
          <a:p>
            <a:r>
              <a:rPr lang="en-GB" dirty="0"/>
              <a:t>The Specialist Advisor will contact the person referring the concern where:</a:t>
            </a:r>
          </a:p>
          <a:p>
            <a:pPr lvl="1"/>
            <a:r>
              <a:rPr lang="en-GB" dirty="0"/>
              <a:t>Where there is a need to clarify points raised in the concern and what actions have been taken to manage risk, or</a:t>
            </a:r>
          </a:p>
          <a:p>
            <a:pPr lvl="1"/>
            <a:r>
              <a:rPr lang="en-GB" dirty="0"/>
              <a:t>Additional information is required, or</a:t>
            </a:r>
          </a:p>
          <a:p>
            <a:pPr lvl="1"/>
            <a:r>
              <a:rPr lang="en-GB" dirty="0"/>
              <a:t>To establish if an additional/alternative service is required. </a:t>
            </a:r>
          </a:p>
          <a:p>
            <a:pPr lvl="1"/>
            <a:r>
              <a:rPr lang="en-GB" dirty="0"/>
              <a:t>There is a need to verify if there is consent to share personal information.</a:t>
            </a:r>
          </a:p>
        </p:txBody>
      </p:sp>
    </p:spTree>
    <p:extLst>
      <p:ext uri="{BB962C8B-B14F-4D97-AF65-F5344CB8AC3E}">
        <p14:creationId xmlns:p14="http://schemas.microsoft.com/office/powerpoint/2010/main" val="4117491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Safeguarding Enquiry</a:t>
            </a:r>
          </a:p>
        </p:txBody>
      </p:sp>
      <p:sp>
        <p:nvSpPr>
          <p:cNvPr id="3" name="Content Placeholder 2"/>
          <p:cNvSpPr>
            <a:spLocks noGrp="1"/>
          </p:cNvSpPr>
          <p:nvPr>
            <p:ph idx="1"/>
          </p:nvPr>
        </p:nvSpPr>
        <p:spPr/>
        <p:txBody>
          <a:bodyPr>
            <a:normAutofit fontScale="92500" lnSpcReduction="20000"/>
          </a:bodyPr>
          <a:lstStyle/>
          <a:p>
            <a:r>
              <a:rPr lang="en-GB" b="1" dirty="0"/>
              <a:t>The Specialist Advisor will establish if the concern raised </a:t>
            </a:r>
            <a:r>
              <a:rPr lang="en-GB" b="1" u="sng" dirty="0"/>
              <a:t>appears</a:t>
            </a:r>
            <a:r>
              <a:rPr lang="en-GB" b="1" dirty="0"/>
              <a:t> to meet :</a:t>
            </a:r>
            <a:endParaRPr lang="en-GB" sz="2400" dirty="0"/>
          </a:p>
          <a:p>
            <a:r>
              <a:rPr lang="en-GB" dirty="0"/>
              <a:t> “s42 criteria”, i.e. </a:t>
            </a:r>
            <a:endParaRPr lang="en-GB" sz="2400" dirty="0"/>
          </a:p>
          <a:p>
            <a:pPr lvl="1"/>
            <a:r>
              <a:rPr lang="en-GB" dirty="0"/>
              <a:t>Does the person </a:t>
            </a:r>
            <a:r>
              <a:rPr lang="en-GB" u="sng" dirty="0"/>
              <a:t>appear</a:t>
            </a:r>
            <a:r>
              <a:rPr lang="en-GB" dirty="0"/>
              <a:t> to have care and support needs</a:t>
            </a:r>
            <a:endParaRPr lang="en-GB" sz="2000" dirty="0"/>
          </a:p>
          <a:p>
            <a:pPr lvl="1"/>
            <a:r>
              <a:rPr lang="en-GB" dirty="0"/>
              <a:t>Does the person </a:t>
            </a:r>
            <a:r>
              <a:rPr lang="en-GB" u="sng" dirty="0"/>
              <a:t>appear</a:t>
            </a:r>
            <a:r>
              <a:rPr lang="en-GB" dirty="0"/>
              <a:t> to be at risk of or experiencing abuse or neglect?</a:t>
            </a:r>
            <a:endParaRPr lang="en-GB" sz="2000" dirty="0"/>
          </a:p>
          <a:p>
            <a:pPr lvl="1"/>
            <a:r>
              <a:rPr lang="en-GB" dirty="0"/>
              <a:t>Does the person </a:t>
            </a:r>
            <a:r>
              <a:rPr lang="en-GB" u="sng" dirty="0"/>
              <a:t>appear</a:t>
            </a:r>
            <a:r>
              <a:rPr lang="en-GB" dirty="0"/>
              <a:t> to be unable to protect themselves from harm as a result of their care and support needs?</a:t>
            </a:r>
            <a:endParaRPr lang="en-GB" sz="2000" dirty="0"/>
          </a:p>
          <a:p>
            <a:r>
              <a:rPr lang="en-GB" dirty="0"/>
              <a:t>Or “Safeguarding other”</a:t>
            </a:r>
            <a:endParaRPr lang="en-GB" sz="2400" dirty="0"/>
          </a:p>
          <a:p>
            <a:pPr lvl="1"/>
            <a:r>
              <a:rPr lang="en-GB" dirty="0"/>
              <a:t>Is the person experiencing or at risk of abuse or neglect?</a:t>
            </a:r>
            <a:endParaRPr lang="en-GB" sz="2000" dirty="0"/>
          </a:p>
          <a:p>
            <a:pPr lvl="1"/>
            <a:r>
              <a:rPr lang="en-GB" dirty="0"/>
              <a:t>The person does not have care and support needs but has support needs</a:t>
            </a:r>
            <a:endParaRPr lang="en-GB" sz="2000" dirty="0"/>
          </a:p>
          <a:p>
            <a:pPr lvl="1"/>
            <a:r>
              <a:rPr lang="en-GB" dirty="0"/>
              <a:t>Does the person or others appear to be at risk of harm?</a:t>
            </a:r>
          </a:p>
          <a:p>
            <a:r>
              <a:rPr lang="en-GB" dirty="0"/>
              <a:t>Prevent Duty</a:t>
            </a:r>
          </a:p>
          <a:p>
            <a:pPr lvl="1"/>
            <a:r>
              <a:rPr lang="en-GB" dirty="0"/>
              <a:t>Will be progressed to the police under safeguarding in North Yorkshire</a:t>
            </a:r>
          </a:p>
          <a:p>
            <a:endParaRPr lang="en-GB" dirty="0"/>
          </a:p>
        </p:txBody>
      </p:sp>
    </p:spTree>
    <p:extLst>
      <p:ext uri="{BB962C8B-B14F-4D97-AF65-F5344CB8AC3E}">
        <p14:creationId xmlns:p14="http://schemas.microsoft.com/office/powerpoint/2010/main" val="1782409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Customer Service Centre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01254142"/>
              </p:ext>
            </p:extLst>
          </p:nvPr>
        </p:nvGraphicFramePr>
        <p:xfrm>
          <a:off x="838200" y="19589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3505200" y="3028950"/>
            <a:ext cx="1581150" cy="495300"/>
          </a:xfrm>
          <a:prstGeom prst="downArrow">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8" name="Down Arrow 7"/>
          <p:cNvSpPr/>
          <p:nvPr/>
        </p:nvSpPr>
        <p:spPr>
          <a:xfrm>
            <a:off x="5305425" y="4524375"/>
            <a:ext cx="1581150" cy="495300"/>
          </a:xfrm>
          <a:prstGeom prst="downArrow">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0" name="Down Arrow 9"/>
          <p:cNvSpPr/>
          <p:nvPr/>
        </p:nvSpPr>
        <p:spPr>
          <a:xfrm>
            <a:off x="1924050" y="4524375"/>
            <a:ext cx="1581150" cy="495300"/>
          </a:xfrm>
          <a:prstGeom prst="downArrow">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Down Arrow 10"/>
          <p:cNvSpPr/>
          <p:nvPr/>
        </p:nvSpPr>
        <p:spPr>
          <a:xfrm>
            <a:off x="8791575" y="4524375"/>
            <a:ext cx="1581150" cy="495300"/>
          </a:xfrm>
          <a:prstGeom prst="downArrow">
            <a:avLst/>
          </a:prstGeom>
          <a:solidFill>
            <a:srgbClr val="FF939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2" name="Down Arrow 11"/>
          <p:cNvSpPr/>
          <p:nvPr/>
        </p:nvSpPr>
        <p:spPr>
          <a:xfrm>
            <a:off x="8791575" y="3028950"/>
            <a:ext cx="1581150" cy="495300"/>
          </a:xfrm>
          <a:prstGeom prst="downArrow">
            <a:avLst/>
          </a:prstGeom>
          <a:solidFill>
            <a:srgbClr val="FF939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569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Care and Support Team (Customer Service Centre)</a:t>
            </a:r>
          </a:p>
        </p:txBody>
      </p:sp>
      <p:sp>
        <p:nvSpPr>
          <p:cNvPr id="6" name="Content Placeholder 5"/>
          <p:cNvSpPr>
            <a:spLocks noGrp="1"/>
          </p:cNvSpPr>
          <p:nvPr>
            <p:ph idx="1"/>
          </p:nvPr>
        </p:nvSpPr>
        <p:spPr/>
        <p:txBody>
          <a:bodyPr>
            <a:normAutofit fontScale="77500" lnSpcReduction="20000"/>
          </a:bodyPr>
          <a:lstStyle/>
          <a:p>
            <a:pPr>
              <a:lnSpc>
                <a:spcPct val="120000"/>
              </a:lnSpc>
              <a:spcBef>
                <a:spcPts val="0"/>
              </a:spcBef>
            </a:pPr>
            <a:r>
              <a:rPr lang="en-GB" dirty="0"/>
              <a:t>When a (unknown or known closed) case is received by the Care and Support Team the Safeguarding Coordinator is responsible for allocating the case to an Enquiry Officer</a:t>
            </a:r>
          </a:p>
          <a:p>
            <a:pPr>
              <a:lnSpc>
                <a:spcPct val="120000"/>
              </a:lnSpc>
              <a:spcBef>
                <a:spcPts val="0"/>
              </a:spcBef>
            </a:pPr>
            <a:r>
              <a:rPr lang="en-GB" dirty="0"/>
              <a:t>The Enquiry Officer is responsible for:</a:t>
            </a:r>
          </a:p>
          <a:p>
            <a:pPr lvl="1">
              <a:lnSpc>
                <a:spcPct val="120000"/>
              </a:lnSpc>
              <a:spcBef>
                <a:spcPts val="0"/>
              </a:spcBef>
            </a:pPr>
            <a:r>
              <a:rPr lang="en-GB" dirty="0"/>
              <a:t>Responding to the concern</a:t>
            </a:r>
          </a:p>
          <a:p>
            <a:pPr lvl="1">
              <a:lnSpc>
                <a:spcPct val="120000"/>
              </a:lnSpc>
              <a:spcBef>
                <a:spcPts val="0"/>
              </a:spcBef>
            </a:pPr>
            <a:r>
              <a:rPr lang="en-GB" dirty="0"/>
              <a:t>Information gathering and </a:t>
            </a:r>
          </a:p>
          <a:p>
            <a:pPr lvl="1">
              <a:lnSpc>
                <a:spcPct val="120000"/>
              </a:lnSpc>
              <a:spcBef>
                <a:spcPts val="0"/>
              </a:spcBef>
            </a:pPr>
            <a:r>
              <a:rPr lang="en-GB" dirty="0"/>
              <a:t>Coordinating the response to assess immediate risk on the same working day it is received by the Care and Support Team</a:t>
            </a:r>
          </a:p>
          <a:p>
            <a:pPr lvl="1">
              <a:lnSpc>
                <a:spcPct val="120000"/>
              </a:lnSpc>
              <a:spcBef>
                <a:spcPts val="0"/>
              </a:spcBef>
            </a:pPr>
            <a:r>
              <a:rPr lang="en-GB" dirty="0"/>
              <a:t>The Enquiry Officer will make a recommendation to the Safeguarding Coordinator about what action should be taken</a:t>
            </a:r>
          </a:p>
          <a:p>
            <a:pPr>
              <a:lnSpc>
                <a:spcPct val="120000"/>
              </a:lnSpc>
              <a:spcBef>
                <a:spcPts val="0"/>
              </a:spcBef>
            </a:pPr>
            <a:r>
              <a:rPr lang="en-GB" dirty="0"/>
              <a:t>Cases will be reassigned to locality teams where:</a:t>
            </a:r>
          </a:p>
          <a:p>
            <a:pPr lvl="1">
              <a:lnSpc>
                <a:spcPct val="120000"/>
              </a:lnSpc>
              <a:spcBef>
                <a:spcPts val="0"/>
              </a:spcBef>
            </a:pPr>
            <a:r>
              <a:rPr lang="en-GB" dirty="0"/>
              <a:t>The adult at risk cannot be contacted, or</a:t>
            </a:r>
          </a:p>
          <a:p>
            <a:pPr lvl="1">
              <a:lnSpc>
                <a:spcPct val="120000"/>
              </a:lnSpc>
              <a:spcBef>
                <a:spcPts val="0"/>
              </a:spcBef>
            </a:pPr>
            <a:r>
              <a:rPr lang="en-GB" dirty="0"/>
              <a:t>A planning meeting or discussion is required</a:t>
            </a:r>
          </a:p>
          <a:p>
            <a:pPr>
              <a:lnSpc>
                <a:spcPct val="120000"/>
              </a:lnSpc>
              <a:spcBef>
                <a:spcPts val="0"/>
              </a:spcBef>
            </a:pPr>
            <a:endParaRPr lang="en-GB" dirty="0"/>
          </a:p>
          <a:p>
            <a:pPr lvl="1">
              <a:lnSpc>
                <a:spcPct val="120000"/>
              </a:lnSpc>
              <a:spcBef>
                <a:spcPts val="0"/>
              </a:spcBef>
            </a:pPr>
            <a:endParaRPr lang="en-GB" dirty="0"/>
          </a:p>
        </p:txBody>
      </p:sp>
    </p:spTree>
    <p:extLst>
      <p:ext uri="{BB962C8B-B14F-4D97-AF65-F5344CB8AC3E}">
        <p14:creationId xmlns:p14="http://schemas.microsoft.com/office/powerpoint/2010/main" val="2937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sz="3600" dirty="0">
                <a:effectLst>
                  <a:outerShdw blurRad="38100" dist="38100" dir="2700000" algn="tl">
                    <a:srgbClr val="000000">
                      <a:alpha val="43137"/>
                    </a:srgbClr>
                  </a:outerShdw>
                </a:effectLst>
              </a:rPr>
              <a:t>Safeguarding and the Care Act 2014</a:t>
            </a:r>
          </a:p>
        </p:txBody>
      </p:sp>
      <p:sp>
        <p:nvSpPr>
          <p:cNvPr id="3" name="Subtitle 2"/>
          <p:cNvSpPr>
            <a:spLocks noGrp="1"/>
          </p:cNvSpPr>
          <p:nvPr>
            <p:ph idx="1"/>
          </p:nvPr>
        </p:nvSpPr>
        <p:spPr>
          <a:ln w="38100">
            <a:noFill/>
          </a:ln>
        </p:spPr>
        <p:txBody>
          <a:bodyPr>
            <a:normAutofit/>
          </a:bodyPr>
          <a:lstStyle/>
          <a:p>
            <a:pPr marL="0" indent="0" algn="l">
              <a:buNone/>
            </a:pPr>
            <a:r>
              <a:rPr lang="en-GB" b="1" dirty="0"/>
              <a:t>Safeguarding means protecting an adult’s right to live in safety, free from abuse and neglect</a:t>
            </a:r>
            <a:r>
              <a:rPr lang="en-GB" dirty="0"/>
              <a:t>. </a:t>
            </a:r>
            <a:endParaRPr lang="en-GB" altLang="en-US" sz="2000" dirty="0"/>
          </a:p>
          <a:p>
            <a:pPr marL="0" indent="0">
              <a:buNone/>
            </a:pPr>
            <a:r>
              <a:rPr lang="en-GB" altLang="en-US" sz="2400" dirty="0"/>
              <a:t> ‘</a:t>
            </a:r>
            <a:r>
              <a:rPr lang="en-GB" altLang="en-US" sz="2400" i="1" dirty="0"/>
              <a:t>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a:t>
            </a:r>
          </a:p>
          <a:p>
            <a:pPr marL="0" indent="0">
              <a:buNone/>
            </a:pPr>
            <a:r>
              <a:rPr lang="en-GB" altLang="en-US" sz="2400" b="1" i="1" dirty="0"/>
              <a:t>This must recognise that adults sometimes have complex interpersonal relationships and may be ambivalent, unclear or unrealistic about their personal circumstances</a:t>
            </a:r>
            <a:r>
              <a:rPr lang="en-GB" altLang="en-US" sz="2400" i="1" dirty="0"/>
              <a:t>.</a:t>
            </a:r>
            <a:r>
              <a:rPr lang="en-GB" altLang="en-US" sz="2400" dirty="0"/>
              <a:t>’  </a:t>
            </a:r>
          </a:p>
        </p:txBody>
      </p:sp>
    </p:spTree>
    <p:extLst>
      <p:ext uri="{BB962C8B-B14F-4D97-AF65-F5344CB8AC3E}">
        <p14:creationId xmlns:p14="http://schemas.microsoft.com/office/powerpoint/2010/main" val="2811851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Locality Teams</a:t>
            </a:r>
          </a:p>
        </p:txBody>
      </p:sp>
      <p:sp>
        <p:nvSpPr>
          <p:cNvPr id="3" name="Content Placeholder 2"/>
          <p:cNvSpPr>
            <a:spLocks noGrp="1"/>
          </p:cNvSpPr>
          <p:nvPr>
            <p:ph idx="1"/>
          </p:nvPr>
        </p:nvSpPr>
        <p:spPr/>
        <p:txBody>
          <a:bodyPr>
            <a:normAutofit fontScale="92500" lnSpcReduction="20000"/>
          </a:bodyPr>
          <a:lstStyle/>
          <a:p>
            <a:pPr>
              <a:lnSpc>
                <a:spcPct val="110000"/>
              </a:lnSpc>
              <a:spcBef>
                <a:spcPts val="0"/>
              </a:spcBef>
            </a:pPr>
            <a:r>
              <a:rPr lang="en-GB" dirty="0"/>
              <a:t>For decisions about which locality team would receive the case the following should be considered;- </a:t>
            </a:r>
          </a:p>
          <a:p>
            <a:pPr lvl="1">
              <a:lnSpc>
                <a:spcPct val="110000"/>
              </a:lnSpc>
              <a:spcBef>
                <a:spcPts val="0"/>
              </a:spcBef>
            </a:pPr>
            <a:r>
              <a:rPr lang="en-GB" dirty="0"/>
              <a:t>Moving and handling issues identified may be managed by Independence. </a:t>
            </a:r>
          </a:p>
          <a:p>
            <a:pPr>
              <a:lnSpc>
                <a:spcPct val="110000"/>
              </a:lnSpc>
              <a:spcBef>
                <a:spcPts val="0"/>
              </a:spcBef>
            </a:pPr>
            <a:r>
              <a:rPr lang="en-GB" dirty="0"/>
              <a:t>For cases which are multi-agency, or where there is a criminal element identified or where the enquiry is likely to be long or complex and where organisational abuse is identified may be managed by </a:t>
            </a:r>
            <a:r>
              <a:rPr lang="en-GB" b="1" dirty="0"/>
              <a:t>Planned Care</a:t>
            </a:r>
          </a:p>
          <a:p>
            <a:pPr>
              <a:lnSpc>
                <a:spcPct val="110000"/>
              </a:lnSpc>
              <a:spcBef>
                <a:spcPts val="0"/>
              </a:spcBef>
            </a:pPr>
            <a:r>
              <a:rPr lang="en-GB" dirty="0"/>
              <a:t>When organisational abuse is indicated this must be discussed with a </a:t>
            </a:r>
            <a:r>
              <a:rPr lang="en-GB" b="1" dirty="0"/>
              <a:t>Safeguarding Coordinator</a:t>
            </a:r>
          </a:p>
          <a:p>
            <a:pPr>
              <a:lnSpc>
                <a:spcPct val="110000"/>
              </a:lnSpc>
              <a:spcBef>
                <a:spcPts val="0"/>
              </a:spcBef>
            </a:pPr>
            <a:r>
              <a:rPr lang="en-GB" dirty="0"/>
              <a:t>The response should be </a:t>
            </a:r>
            <a:r>
              <a:rPr lang="en-GB" b="1" dirty="0"/>
              <a:t>proportionate to the concern and consideration of risk to other people</a:t>
            </a:r>
            <a:r>
              <a:rPr lang="en-GB" dirty="0"/>
              <a:t> who may be using the service. </a:t>
            </a:r>
          </a:p>
        </p:txBody>
      </p:sp>
    </p:spTree>
    <p:extLst>
      <p:ext uri="{BB962C8B-B14F-4D97-AF65-F5344CB8AC3E}">
        <p14:creationId xmlns:p14="http://schemas.microsoft.com/office/powerpoint/2010/main" val="2046603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Locality Teams</a:t>
            </a:r>
          </a:p>
        </p:txBody>
      </p:sp>
      <p:sp>
        <p:nvSpPr>
          <p:cNvPr id="6" name="Content Placeholder 5"/>
          <p:cNvSpPr>
            <a:spLocks noGrp="1"/>
          </p:cNvSpPr>
          <p:nvPr>
            <p:ph idx="1"/>
          </p:nvPr>
        </p:nvSpPr>
        <p:spPr/>
        <p:txBody>
          <a:bodyPr/>
          <a:lstStyle/>
          <a:p>
            <a:pPr>
              <a:lnSpc>
                <a:spcPct val="100000"/>
              </a:lnSpc>
              <a:spcBef>
                <a:spcPts val="0"/>
              </a:spcBef>
            </a:pPr>
            <a:r>
              <a:rPr lang="en-GB" b="1" dirty="0"/>
              <a:t>Consider the person’s views and wishes established so far from the concern form</a:t>
            </a:r>
            <a:endParaRPr lang="en-GB" dirty="0"/>
          </a:p>
          <a:p>
            <a:pPr>
              <a:lnSpc>
                <a:spcPct val="100000"/>
              </a:lnSpc>
              <a:spcBef>
                <a:spcPts val="0"/>
              </a:spcBef>
            </a:pPr>
            <a:r>
              <a:rPr lang="en-GB" dirty="0"/>
              <a:t>If the Section 42 duty is fulfilled - Assess outcomes and exit</a:t>
            </a:r>
          </a:p>
          <a:p>
            <a:pPr>
              <a:lnSpc>
                <a:spcPct val="100000"/>
              </a:lnSpc>
              <a:spcBef>
                <a:spcPts val="0"/>
              </a:spcBef>
            </a:pPr>
            <a:r>
              <a:rPr lang="en-GB" dirty="0"/>
              <a:t>Consider and implement any follow on actions as necessary</a:t>
            </a:r>
          </a:p>
          <a:p>
            <a:pPr>
              <a:lnSpc>
                <a:spcPct val="100000"/>
              </a:lnSpc>
              <a:spcBef>
                <a:spcPts val="0"/>
              </a:spcBef>
            </a:pPr>
            <a:r>
              <a:rPr lang="en-GB" dirty="0"/>
              <a:t>The duty continues if the adult is at risk of continued harm</a:t>
            </a:r>
          </a:p>
          <a:p>
            <a:pPr>
              <a:lnSpc>
                <a:spcPct val="100000"/>
              </a:lnSpc>
              <a:spcBef>
                <a:spcPts val="0"/>
              </a:spcBef>
            </a:pPr>
            <a:r>
              <a:rPr lang="en-GB" dirty="0"/>
              <a:t>Local Team assesses risk and ensures safety of the adult at risk within 24hrs</a:t>
            </a:r>
          </a:p>
          <a:p>
            <a:pPr>
              <a:lnSpc>
                <a:spcPct val="100000"/>
              </a:lnSpc>
              <a:spcBef>
                <a:spcPts val="0"/>
              </a:spcBef>
            </a:pPr>
            <a:r>
              <a:rPr lang="en-GB" dirty="0"/>
              <a:t>Decide on the proportionate response to the concern within 5 days</a:t>
            </a:r>
          </a:p>
          <a:p>
            <a:pPr>
              <a:lnSpc>
                <a:spcPct val="100000"/>
              </a:lnSpc>
              <a:spcBef>
                <a:spcPts val="0"/>
              </a:spcBef>
            </a:pPr>
            <a:endParaRPr lang="en-GB" dirty="0"/>
          </a:p>
          <a:p>
            <a:pPr>
              <a:lnSpc>
                <a:spcPct val="100000"/>
              </a:lnSpc>
              <a:spcBef>
                <a:spcPts val="0"/>
              </a:spcBef>
            </a:pPr>
            <a:endParaRPr lang="en-GB" dirty="0"/>
          </a:p>
        </p:txBody>
      </p:sp>
    </p:spTree>
    <p:extLst>
      <p:ext uri="{BB962C8B-B14F-4D97-AF65-F5344CB8AC3E}">
        <p14:creationId xmlns:p14="http://schemas.microsoft.com/office/powerpoint/2010/main" val="1133090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Locality Teams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1435470"/>
              </p:ext>
            </p:extLst>
          </p:nvPr>
        </p:nvGraphicFramePr>
        <p:xfrm>
          <a:off x="5183188" y="295275"/>
          <a:ext cx="6172200" cy="631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602454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Keeping safe plan</a:t>
            </a:r>
          </a:p>
        </p:txBody>
      </p:sp>
      <p:sp>
        <p:nvSpPr>
          <p:cNvPr id="6" name="Content Placeholder 5"/>
          <p:cNvSpPr>
            <a:spLocks noGrp="1"/>
          </p:cNvSpPr>
          <p:nvPr>
            <p:ph idx="1"/>
          </p:nvPr>
        </p:nvSpPr>
        <p:spPr/>
        <p:txBody>
          <a:bodyPr>
            <a:normAutofit lnSpcReduction="10000"/>
          </a:bodyPr>
          <a:lstStyle/>
          <a:p>
            <a:pPr>
              <a:lnSpc>
                <a:spcPct val="100000"/>
              </a:lnSpc>
              <a:spcBef>
                <a:spcPts val="0"/>
              </a:spcBef>
            </a:pPr>
            <a:r>
              <a:rPr lang="en-GB" dirty="0"/>
              <a:t>A Keeping Safe Plan will usually be required where:</a:t>
            </a:r>
          </a:p>
          <a:p>
            <a:pPr lvl="1">
              <a:lnSpc>
                <a:spcPct val="100000"/>
              </a:lnSpc>
              <a:spcBef>
                <a:spcPts val="0"/>
              </a:spcBef>
            </a:pPr>
            <a:r>
              <a:rPr lang="en-GB" dirty="0"/>
              <a:t>Risk of abuse or neglect is ongoing, complex and unstable</a:t>
            </a:r>
          </a:p>
          <a:p>
            <a:pPr lvl="1">
              <a:lnSpc>
                <a:spcPct val="100000"/>
              </a:lnSpc>
              <a:spcBef>
                <a:spcPts val="0"/>
              </a:spcBef>
            </a:pPr>
            <a:r>
              <a:rPr lang="en-GB" dirty="0"/>
              <a:t>Risk of harm to the person or others is significant</a:t>
            </a:r>
          </a:p>
          <a:p>
            <a:pPr lvl="1">
              <a:lnSpc>
                <a:spcPct val="100000"/>
              </a:lnSpc>
              <a:spcBef>
                <a:spcPts val="0"/>
              </a:spcBef>
            </a:pPr>
            <a:r>
              <a:rPr lang="en-GB" dirty="0"/>
              <a:t>Other factors add to the complexity or uncertainty e.g. coercion, undue influence or duress </a:t>
            </a:r>
          </a:p>
          <a:p>
            <a:pPr lvl="1">
              <a:lnSpc>
                <a:spcPct val="100000"/>
              </a:lnSpc>
              <a:spcBef>
                <a:spcPts val="0"/>
              </a:spcBef>
            </a:pPr>
            <a:r>
              <a:rPr lang="en-GB" dirty="0"/>
              <a:t>Where the risk cannot be managed appropriately or adequately by other processes</a:t>
            </a:r>
          </a:p>
          <a:p>
            <a:pPr>
              <a:lnSpc>
                <a:spcPct val="100000"/>
              </a:lnSpc>
              <a:spcBef>
                <a:spcPts val="0"/>
              </a:spcBef>
            </a:pPr>
            <a:r>
              <a:rPr lang="en-GB" dirty="0"/>
              <a:t>The Keeping Safe Plan includes the following:</a:t>
            </a:r>
          </a:p>
          <a:p>
            <a:pPr lvl="1">
              <a:lnSpc>
                <a:spcPct val="100000"/>
              </a:lnSpc>
              <a:spcBef>
                <a:spcPts val="0"/>
              </a:spcBef>
            </a:pPr>
            <a:r>
              <a:rPr lang="en-GB" dirty="0"/>
              <a:t>Steps which support the person to keep safe in the future</a:t>
            </a:r>
          </a:p>
          <a:p>
            <a:pPr lvl="1">
              <a:lnSpc>
                <a:spcPct val="100000"/>
              </a:lnSpc>
              <a:spcBef>
                <a:spcPts val="0"/>
              </a:spcBef>
            </a:pPr>
            <a:r>
              <a:rPr lang="en-GB" dirty="0"/>
              <a:t>Provision of any support, treatment or therapy (including on-going advocacy)</a:t>
            </a:r>
          </a:p>
          <a:p>
            <a:pPr lvl="1">
              <a:lnSpc>
                <a:spcPct val="100000"/>
              </a:lnSpc>
              <a:spcBef>
                <a:spcPts val="0"/>
              </a:spcBef>
            </a:pPr>
            <a:r>
              <a:rPr lang="en-GB" dirty="0"/>
              <a:t>Modifications to service </a:t>
            </a:r>
            <a:r>
              <a:rPr lang="en-GB" dirty="0" smtClean="0"/>
              <a:t>provision</a:t>
            </a:r>
            <a:endParaRPr lang="en-GB" dirty="0"/>
          </a:p>
        </p:txBody>
      </p:sp>
    </p:spTree>
    <p:extLst>
      <p:ext uri="{BB962C8B-B14F-4D97-AF65-F5344CB8AC3E}">
        <p14:creationId xmlns:p14="http://schemas.microsoft.com/office/powerpoint/2010/main" val="3786966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the Keeping Safe Plan</a:t>
            </a:r>
          </a:p>
        </p:txBody>
      </p:sp>
      <p:sp>
        <p:nvSpPr>
          <p:cNvPr id="3" name="Content Placeholder 2"/>
          <p:cNvSpPr>
            <a:spLocks noGrp="1"/>
          </p:cNvSpPr>
          <p:nvPr>
            <p:ph idx="1"/>
          </p:nvPr>
        </p:nvSpPr>
        <p:spPr/>
        <p:txBody>
          <a:bodyPr/>
          <a:lstStyle/>
          <a:p>
            <a:pPr>
              <a:lnSpc>
                <a:spcPct val="100000"/>
              </a:lnSpc>
              <a:spcBef>
                <a:spcPts val="0"/>
              </a:spcBef>
            </a:pPr>
            <a:r>
              <a:rPr lang="en-GB" dirty="0"/>
              <a:t>The Keeping Safe Plan will be written with the person or their </a:t>
            </a:r>
            <a:r>
              <a:rPr lang="en-GB" dirty="0" smtClean="0"/>
              <a:t>representative/advocate </a:t>
            </a:r>
            <a:endParaRPr lang="en-GB" dirty="0"/>
          </a:p>
          <a:p>
            <a:pPr>
              <a:lnSpc>
                <a:spcPct val="100000"/>
              </a:lnSpc>
              <a:spcBef>
                <a:spcPts val="0"/>
              </a:spcBef>
            </a:pPr>
            <a:r>
              <a:rPr lang="en-GB" dirty="0"/>
              <a:t>It may be completed over the phone and followed by a face to face or as part of a meeting with others from their support network</a:t>
            </a:r>
          </a:p>
          <a:p>
            <a:pPr>
              <a:lnSpc>
                <a:spcPct val="100000"/>
              </a:lnSpc>
              <a:spcBef>
                <a:spcPts val="0"/>
              </a:spcBef>
            </a:pPr>
            <a:r>
              <a:rPr lang="en-GB" dirty="0"/>
              <a:t>The person or their </a:t>
            </a:r>
            <a:r>
              <a:rPr lang="en-GB" dirty="0" smtClean="0"/>
              <a:t>representative/advocate </a:t>
            </a:r>
            <a:r>
              <a:rPr lang="en-GB" dirty="0"/>
              <a:t>must agree to the keeping safe plan</a:t>
            </a:r>
          </a:p>
          <a:p>
            <a:pPr>
              <a:lnSpc>
                <a:spcPct val="100000"/>
              </a:lnSpc>
              <a:spcBef>
                <a:spcPts val="0"/>
              </a:spcBef>
            </a:pPr>
            <a:r>
              <a:rPr lang="en-GB" dirty="0"/>
              <a:t>Needs to be in an accessible format</a:t>
            </a:r>
          </a:p>
        </p:txBody>
      </p:sp>
    </p:spTree>
    <p:extLst>
      <p:ext uri="{BB962C8B-B14F-4D97-AF65-F5344CB8AC3E}">
        <p14:creationId xmlns:p14="http://schemas.microsoft.com/office/powerpoint/2010/main" val="2444374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Three – Safeguarding Response</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3178025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Responding to a safeguarding concern</a:t>
            </a:r>
          </a:p>
        </p:txBody>
      </p:sp>
      <p:sp>
        <p:nvSpPr>
          <p:cNvPr id="5" name="Content Placeholder 4"/>
          <p:cNvSpPr>
            <a:spLocks noGrp="1"/>
          </p:cNvSpPr>
          <p:nvPr>
            <p:ph idx="1"/>
          </p:nvPr>
        </p:nvSpPr>
        <p:spPr/>
        <p:txBody>
          <a:bodyPr>
            <a:normAutofit/>
          </a:bodyPr>
          <a:lstStyle/>
          <a:p>
            <a:r>
              <a:rPr lang="en-GB" dirty="0"/>
              <a:t>Where the concern cannot quickly and proportionately be ended, the Section 42 duty continues. </a:t>
            </a:r>
          </a:p>
          <a:p>
            <a:r>
              <a:rPr lang="en-GB" dirty="0"/>
              <a:t>All enquiries require some degree of planning</a:t>
            </a:r>
          </a:p>
          <a:p>
            <a:r>
              <a:rPr lang="en-GB" dirty="0"/>
              <a:t>This can range from a conversation between the Enquiry Officer and the person and/or their </a:t>
            </a:r>
            <a:r>
              <a:rPr lang="en-GB" dirty="0" smtClean="0"/>
              <a:t>representative/advocate </a:t>
            </a:r>
            <a:r>
              <a:rPr lang="en-GB" dirty="0"/>
              <a:t>(Planning Discussion) or through to a multi-agency meeting (Planning Meeting)</a:t>
            </a:r>
          </a:p>
          <a:p>
            <a:r>
              <a:rPr lang="en-GB" dirty="0"/>
              <a:t>Planning helps to determine roles and plan actions required to manage risk in the best way possible and to review appropriately</a:t>
            </a:r>
          </a:p>
        </p:txBody>
      </p:sp>
    </p:spTree>
    <p:extLst>
      <p:ext uri="{BB962C8B-B14F-4D97-AF65-F5344CB8AC3E}">
        <p14:creationId xmlns:p14="http://schemas.microsoft.com/office/powerpoint/2010/main" val="2706906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Discussion</a:t>
            </a:r>
          </a:p>
        </p:txBody>
      </p:sp>
      <p:sp>
        <p:nvSpPr>
          <p:cNvPr id="3" name="Content Placeholder 2"/>
          <p:cNvSpPr>
            <a:spLocks noGrp="1"/>
          </p:cNvSpPr>
          <p:nvPr>
            <p:ph idx="1"/>
          </p:nvPr>
        </p:nvSpPr>
        <p:spPr/>
        <p:txBody>
          <a:bodyPr>
            <a:normAutofit fontScale="85000" lnSpcReduction="10000"/>
          </a:bodyPr>
          <a:lstStyle/>
          <a:p>
            <a:pPr>
              <a:lnSpc>
                <a:spcPct val="110000"/>
              </a:lnSpc>
              <a:spcBef>
                <a:spcPts val="0"/>
              </a:spcBef>
            </a:pPr>
            <a:r>
              <a:rPr lang="en-GB" dirty="0"/>
              <a:t>This may be</a:t>
            </a:r>
          </a:p>
          <a:p>
            <a:pPr lvl="1">
              <a:lnSpc>
                <a:spcPct val="110000"/>
              </a:lnSpc>
              <a:spcBef>
                <a:spcPts val="0"/>
              </a:spcBef>
            </a:pPr>
            <a:r>
              <a:rPr lang="en-GB" dirty="0"/>
              <a:t>Face to face</a:t>
            </a:r>
          </a:p>
          <a:p>
            <a:pPr lvl="1">
              <a:lnSpc>
                <a:spcPct val="110000"/>
              </a:lnSpc>
              <a:spcBef>
                <a:spcPts val="0"/>
              </a:spcBef>
            </a:pPr>
            <a:r>
              <a:rPr lang="en-GB" dirty="0"/>
              <a:t>By telephone, or </a:t>
            </a:r>
          </a:p>
          <a:p>
            <a:pPr lvl="1">
              <a:lnSpc>
                <a:spcPct val="110000"/>
              </a:lnSpc>
              <a:spcBef>
                <a:spcPts val="0"/>
              </a:spcBef>
            </a:pPr>
            <a:r>
              <a:rPr lang="en-GB" dirty="0"/>
              <a:t>Video conversation with Enquiry Officer, person and/or their </a:t>
            </a:r>
            <a:r>
              <a:rPr lang="en-GB" dirty="0" smtClean="0"/>
              <a:t>representative/advocate. </a:t>
            </a:r>
            <a:endParaRPr lang="en-GB" dirty="0"/>
          </a:p>
          <a:p>
            <a:pPr>
              <a:lnSpc>
                <a:spcPct val="110000"/>
              </a:lnSpc>
              <a:spcBef>
                <a:spcPts val="0"/>
              </a:spcBef>
            </a:pPr>
            <a:r>
              <a:rPr lang="en-GB" dirty="0"/>
              <a:t>A single agency response would be coordinated by the Enquiry Officer - This may also include phone calls to professionals or organisations who are involved in supporting the person</a:t>
            </a:r>
          </a:p>
          <a:p>
            <a:pPr>
              <a:lnSpc>
                <a:spcPct val="110000"/>
              </a:lnSpc>
              <a:spcBef>
                <a:spcPts val="0"/>
              </a:spcBef>
            </a:pPr>
            <a:r>
              <a:rPr lang="en-GB" dirty="0"/>
              <a:t>A Planning Discussion would be appropriate where the concern relates to a single agency response.</a:t>
            </a:r>
          </a:p>
          <a:p>
            <a:pPr>
              <a:lnSpc>
                <a:spcPct val="110000"/>
              </a:lnSpc>
              <a:spcBef>
                <a:spcPts val="0"/>
              </a:spcBef>
            </a:pPr>
            <a:r>
              <a:rPr lang="en-GB" dirty="0"/>
              <a:t>The response to any safeguarding concern should be the </a:t>
            </a:r>
            <a:r>
              <a:rPr lang="en-GB" b="1" dirty="0"/>
              <a:t>least intrusive </a:t>
            </a:r>
            <a:r>
              <a:rPr lang="en-GB" dirty="0"/>
              <a:t>option available, which is </a:t>
            </a:r>
            <a:r>
              <a:rPr lang="en-GB" b="1" dirty="0"/>
              <a:t>proportionate</a:t>
            </a:r>
            <a:r>
              <a:rPr lang="en-GB" dirty="0"/>
              <a:t> to the seriousness of the concern raised and the level of risk to the person/others.</a:t>
            </a:r>
          </a:p>
          <a:p>
            <a:pPr>
              <a:lnSpc>
                <a:spcPct val="110000"/>
              </a:lnSpc>
              <a:spcBef>
                <a:spcPts val="0"/>
              </a:spcBef>
            </a:pPr>
            <a:endParaRPr lang="en-GB" dirty="0"/>
          </a:p>
        </p:txBody>
      </p:sp>
    </p:spTree>
    <p:extLst>
      <p:ext uri="{BB962C8B-B14F-4D97-AF65-F5344CB8AC3E}">
        <p14:creationId xmlns:p14="http://schemas.microsoft.com/office/powerpoint/2010/main" val="3971720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Discussion</a:t>
            </a:r>
          </a:p>
        </p:txBody>
      </p:sp>
      <p:sp>
        <p:nvSpPr>
          <p:cNvPr id="4" name="Text Placeholder 3"/>
          <p:cNvSpPr>
            <a:spLocks noGrp="1"/>
          </p:cNvSpPr>
          <p:nvPr>
            <p:ph type="body" sz="half" idx="2"/>
          </p:nvPr>
        </p:nvSpPr>
        <p:spPr/>
        <p:txBody>
          <a:bodyPr/>
          <a:lstStyle/>
          <a:p>
            <a:endParaRPr lang="en-GB"/>
          </a:p>
        </p:txBody>
      </p:sp>
      <p:pic>
        <p:nvPicPr>
          <p:cNvPr id="3" name="Picture 2"/>
          <p:cNvPicPr>
            <a:picLocks noChangeAspect="1"/>
          </p:cNvPicPr>
          <p:nvPr/>
        </p:nvPicPr>
        <p:blipFill>
          <a:blip r:embed="rId3"/>
          <a:stretch>
            <a:fillRect/>
          </a:stretch>
        </p:blipFill>
        <p:spPr>
          <a:xfrm>
            <a:off x="5194756" y="149291"/>
            <a:ext cx="6688110" cy="6596743"/>
          </a:xfrm>
          <a:prstGeom prst="rect">
            <a:avLst/>
          </a:prstGeom>
        </p:spPr>
      </p:pic>
    </p:spTree>
    <p:extLst>
      <p:ext uri="{BB962C8B-B14F-4D97-AF65-F5344CB8AC3E}">
        <p14:creationId xmlns:p14="http://schemas.microsoft.com/office/powerpoint/2010/main" val="554045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Meeting</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GB" dirty="0"/>
              <a:t>This is a formal meeting chaired by the Safeguarding Coordinator for the relevant locality team (Independence, Planned Care, Mental Health or Sensory Service)</a:t>
            </a:r>
          </a:p>
          <a:p>
            <a:pPr>
              <a:lnSpc>
                <a:spcPct val="120000"/>
              </a:lnSpc>
              <a:spcBef>
                <a:spcPts val="0"/>
              </a:spcBef>
            </a:pPr>
            <a:r>
              <a:rPr lang="en-GB" dirty="0"/>
              <a:t>Safeguarding Support will provide minute taking support</a:t>
            </a:r>
          </a:p>
          <a:p>
            <a:pPr>
              <a:lnSpc>
                <a:spcPct val="120000"/>
              </a:lnSpc>
              <a:spcBef>
                <a:spcPts val="0"/>
              </a:spcBef>
            </a:pPr>
            <a:r>
              <a:rPr lang="en-GB" dirty="0"/>
              <a:t>Some people who have difficulties or lack mental capacity may require an advocate</a:t>
            </a:r>
          </a:p>
          <a:p>
            <a:pPr>
              <a:lnSpc>
                <a:spcPct val="120000"/>
              </a:lnSpc>
              <a:spcBef>
                <a:spcPts val="0"/>
              </a:spcBef>
            </a:pPr>
            <a:r>
              <a:rPr lang="en-GB" dirty="0" smtClean="0"/>
              <a:t>Consideration </a:t>
            </a:r>
            <a:r>
              <a:rPr lang="en-GB" dirty="0"/>
              <a:t>must be given to planning the meeting to include the person </a:t>
            </a:r>
            <a:r>
              <a:rPr lang="en-GB" dirty="0" smtClean="0"/>
              <a:t>and/or </a:t>
            </a:r>
            <a:r>
              <a:rPr lang="en-GB" dirty="0"/>
              <a:t>their </a:t>
            </a:r>
            <a:r>
              <a:rPr lang="en-GB" dirty="0" smtClean="0"/>
              <a:t>representative/advocate </a:t>
            </a:r>
            <a:r>
              <a:rPr lang="en-GB" dirty="0"/>
              <a:t>and any access, support or communication needs that they may have</a:t>
            </a:r>
          </a:p>
          <a:p>
            <a:pPr>
              <a:lnSpc>
                <a:spcPct val="120000"/>
              </a:lnSpc>
              <a:spcBef>
                <a:spcPts val="0"/>
              </a:spcBef>
            </a:pPr>
            <a:r>
              <a:rPr lang="en-GB" dirty="0" smtClean="0"/>
              <a:t>The </a:t>
            </a:r>
            <a:r>
              <a:rPr lang="en-GB" dirty="0"/>
              <a:t>adult at risk may state they do not want a formal response to safeguarding. The person’s wishes must be clearly recorded to inform and support a </a:t>
            </a:r>
            <a:r>
              <a:rPr lang="en-GB" b="1" dirty="0"/>
              <a:t>proportionate</a:t>
            </a:r>
            <a:r>
              <a:rPr lang="en-GB" dirty="0"/>
              <a:t> response which is taking in to account the person’s wishes and or those of their </a:t>
            </a:r>
            <a:r>
              <a:rPr lang="en-GB" dirty="0" smtClean="0"/>
              <a:t>representative/advocate. </a:t>
            </a:r>
            <a:endParaRPr lang="en-GB" dirty="0"/>
          </a:p>
        </p:txBody>
      </p:sp>
    </p:spTree>
    <p:extLst>
      <p:ext uri="{BB962C8B-B14F-4D97-AF65-F5344CB8AC3E}">
        <p14:creationId xmlns:p14="http://schemas.microsoft.com/office/powerpoint/2010/main" val="357658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The Care Act (2014) Local Authorities duties and responsibilities</a:t>
            </a:r>
          </a:p>
        </p:txBody>
      </p:sp>
      <p:sp>
        <p:nvSpPr>
          <p:cNvPr id="2" name="Content Placeholder 1"/>
          <p:cNvSpPr>
            <a:spLocks noGrp="1"/>
          </p:cNvSpPr>
          <p:nvPr>
            <p:ph idx="1"/>
          </p:nvPr>
        </p:nvSpPr>
        <p:spPr/>
        <p:txBody>
          <a:bodyPr>
            <a:normAutofit/>
          </a:bodyPr>
          <a:lstStyle/>
          <a:p>
            <a:pPr marL="0" indent="0">
              <a:buNone/>
            </a:pPr>
            <a:r>
              <a:rPr lang="en-GB" dirty="0"/>
              <a:t>Local Authorities </a:t>
            </a:r>
            <a:r>
              <a:rPr lang="en-GB" b="1" dirty="0"/>
              <a:t>must:</a:t>
            </a:r>
          </a:p>
          <a:p>
            <a:r>
              <a:rPr lang="en-GB" b="1" dirty="0"/>
              <a:t>make enquiries, or cause others to do so</a:t>
            </a:r>
            <a:r>
              <a:rPr lang="en-GB" dirty="0"/>
              <a:t>, if it believes an adult is experiencing, or is at risk of, abuse or neglect. ….  An enquiry should establish whether any action needs to be taken to prevent or stop abuse or neglect, and if so, by whom</a:t>
            </a:r>
          </a:p>
          <a:p>
            <a:r>
              <a:rPr lang="en-GB" b="1" dirty="0"/>
              <a:t>co-operate with each of its relevant partners </a:t>
            </a:r>
            <a:r>
              <a:rPr lang="en-GB" dirty="0"/>
              <a:t>…. in order to protect the adult</a:t>
            </a:r>
          </a:p>
        </p:txBody>
      </p:sp>
    </p:spTree>
    <p:extLst>
      <p:ext uri="{BB962C8B-B14F-4D97-AF65-F5344CB8AC3E}">
        <p14:creationId xmlns:p14="http://schemas.microsoft.com/office/powerpoint/2010/main" val="2572717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Planning Meeting</a:t>
            </a:r>
          </a:p>
        </p:txBody>
      </p:sp>
      <p:sp>
        <p:nvSpPr>
          <p:cNvPr id="6" name="Text Placeholder 5"/>
          <p:cNvSpPr>
            <a:spLocks noGrp="1"/>
          </p:cNvSpPr>
          <p:nvPr>
            <p:ph type="body" sz="half" idx="2"/>
          </p:nvPr>
        </p:nvSpPr>
        <p:spPr/>
        <p:txBody>
          <a:bodyPr/>
          <a:lstStyle/>
          <a:p>
            <a:endParaRPr lang="en-GB"/>
          </a:p>
        </p:txBody>
      </p:sp>
      <p:pic>
        <p:nvPicPr>
          <p:cNvPr id="3" name="Picture 2"/>
          <p:cNvPicPr>
            <a:picLocks noChangeAspect="1"/>
          </p:cNvPicPr>
          <p:nvPr/>
        </p:nvPicPr>
        <p:blipFill>
          <a:blip r:embed="rId3"/>
          <a:stretch>
            <a:fillRect/>
          </a:stretch>
        </p:blipFill>
        <p:spPr>
          <a:xfrm>
            <a:off x="5479246" y="149291"/>
            <a:ext cx="6069004" cy="6596743"/>
          </a:xfrm>
          <a:prstGeom prst="rect">
            <a:avLst/>
          </a:prstGeom>
        </p:spPr>
      </p:pic>
    </p:spTree>
    <p:extLst>
      <p:ext uri="{BB962C8B-B14F-4D97-AF65-F5344CB8AC3E}">
        <p14:creationId xmlns:p14="http://schemas.microsoft.com/office/powerpoint/2010/main" val="2866315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Discussions and Meetings</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GB" dirty="0"/>
              <a:t>Both meeting types consider:</a:t>
            </a:r>
          </a:p>
          <a:p>
            <a:pPr lvl="1">
              <a:lnSpc>
                <a:spcPct val="120000"/>
              </a:lnSpc>
              <a:spcBef>
                <a:spcPts val="0"/>
              </a:spcBef>
            </a:pPr>
            <a:r>
              <a:rPr lang="en-GB" dirty="0"/>
              <a:t>Current Risk Assessment</a:t>
            </a:r>
          </a:p>
          <a:p>
            <a:pPr lvl="1">
              <a:lnSpc>
                <a:spcPct val="120000"/>
              </a:lnSpc>
              <a:spcBef>
                <a:spcPts val="0"/>
              </a:spcBef>
            </a:pPr>
            <a:r>
              <a:rPr lang="en-GB" dirty="0"/>
              <a:t>The person’s views and wishes</a:t>
            </a:r>
          </a:p>
          <a:p>
            <a:pPr lvl="1">
              <a:lnSpc>
                <a:spcPct val="120000"/>
              </a:lnSpc>
              <a:spcBef>
                <a:spcPts val="0"/>
              </a:spcBef>
            </a:pPr>
            <a:r>
              <a:rPr lang="en-GB" dirty="0"/>
              <a:t>Person’s Mental Capacity</a:t>
            </a:r>
          </a:p>
          <a:p>
            <a:pPr lvl="1">
              <a:lnSpc>
                <a:spcPct val="120000"/>
              </a:lnSpc>
              <a:spcBef>
                <a:spcPts val="0"/>
              </a:spcBef>
            </a:pPr>
            <a:r>
              <a:rPr lang="en-GB" dirty="0"/>
              <a:t>Views of others</a:t>
            </a:r>
          </a:p>
          <a:p>
            <a:pPr lvl="1">
              <a:lnSpc>
                <a:spcPct val="120000"/>
              </a:lnSpc>
              <a:spcBef>
                <a:spcPts val="0"/>
              </a:spcBef>
            </a:pPr>
            <a:r>
              <a:rPr lang="en-GB" dirty="0"/>
              <a:t>Keeping Safe Plan </a:t>
            </a:r>
          </a:p>
          <a:p>
            <a:pPr lvl="1">
              <a:lnSpc>
                <a:spcPct val="120000"/>
              </a:lnSpc>
              <a:spcBef>
                <a:spcPts val="0"/>
              </a:spcBef>
            </a:pPr>
            <a:r>
              <a:rPr lang="en-GB" dirty="0"/>
              <a:t>Keeping the person updated</a:t>
            </a:r>
          </a:p>
          <a:p>
            <a:pPr lvl="1">
              <a:lnSpc>
                <a:spcPct val="120000"/>
              </a:lnSpc>
              <a:spcBef>
                <a:spcPts val="0"/>
              </a:spcBef>
            </a:pPr>
            <a:r>
              <a:rPr lang="en-GB" dirty="0"/>
              <a:t>Keeping the person alleged to have caused harm updated (if relevant)</a:t>
            </a:r>
          </a:p>
          <a:p>
            <a:pPr lvl="1">
              <a:lnSpc>
                <a:spcPct val="120000"/>
              </a:lnSpc>
              <a:spcBef>
                <a:spcPts val="0"/>
              </a:spcBef>
            </a:pPr>
            <a:r>
              <a:rPr lang="en-GB" dirty="0"/>
              <a:t>Further meetings</a:t>
            </a:r>
          </a:p>
          <a:p>
            <a:pPr>
              <a:lnSpc>
                <a:spcPct val="120000"/>
              </a:lnSpc>
              <a:spcBef>
                <a:spcPts val="0"/>
              </a:spcBef>
            </a:pPr>
            <a:r>
              <a:rPr lang="en-GB" dirty="0" smtClean="0"/>
              <a:t>Discussion </a:t>
            </a:r>
            <a:r>
              <a:rPr lang="en-GB" dirty="0"/>
              <a:t>with the adult at risk on outcomes and safeguarding response should be done within </a:t>
            </a:r>
            <a:r>
              <a:rPr lang="en-GB" b="1" dirty="0"/>
              <a:t>10 working days from the Initial Enquiry decision</a:t>
            </a:r>
          </a:p>
          <a:p>
            <a:pPr lvl="1">
              <a:lnSpc>
                <a:spcPct val="120000"/>
              </a:lnSpc>
              <a:spcBef>
                <a:spcPts val="0"/>
              </a:spcBef>
            </a:pPr>
            <a:endParaRPr lang="en-GB" dirty="0"/>
          </a:p>
        </p:txBody>
      </p:sp>
    </p:spTree>
    <p:extLst>
      <p:ext uri="{BB962C8B-B14F-4D97-AF65-F5344CB8AC3E}">
        <p14:creationId xmlns:p14="http://schemas.microsoft.com/office/powerpoint/2010/main" val="1768612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 4 – Outcomes, Closure including Keeping Safe Plan and Review</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984264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b="1" dirty="0"/>
              <a:t>Stage 4: Outcome Review and Exit Safeguarding</a:t>
            </a:r>
            <a:endParaRPr lang="en-GB" dirty="0"/>
          </a:p>
        </p:txBody>
      </p:sp>
      <p:sp>
        <p:nvSpPr>
          <p:cNvPr id="4" name="Content Placeholder 3"/>
          <p:cNvSpPr>
            <a:spLocks noGrp="1"/>
          </p:cNvSpPr>
          <p:nvPr>
            <p:ph idx="1"/>
          </p:nvPr>
        </p:nvSpPr>
        <p:spPr/>
        <p:txBody>
          <a:bodyPr/>
          <a:lstStyle/>
          <a:p>
            <a:r>
              <a:rPr lang="en-GB" dirty="0"/>
              <a:t>An outcome review is undertaken by the safeguarding coordinator</a:t>
            </a:r>
          </a:p>
          <a:p>
            <a:r>
              <a:rPr lang="en-GB" dirty="0"/>
              <a:t>This may be either a Multi-Agency Meeting or a range of activities which may include telephone/skype calls or face to face conversations</a:t>
            </a:r>
          </a:p>
          <a:p>
            <a:r>
              <a:rPr lang="en-GB" dirty="0"/>
              <a:t>If the section 42 duty is fulfilled then exit safeguarding</a:t>
            </a:r>
          </a:p>
          <a:p>
            <a:r>
              <a:rPr lang="en-GB" dirty="0"/>
              <a:t>What is the remaining level of risk to the adult?</a:t>
            </a:r>
          </a:p>
          <a:p>
            <a:r>
              <a:rPr lang="en-GB" dirty="0"/>
              <a:t>Were the person’s outcomes achieved?</a:t>
            </a:r>
          </a:p>
          <a:p>
            <a:r>
              <a:rPr lang="en-GB" dirty="0"/>
              <a:t>To complete within 12 weeks of the reporting of the concern. </a:t>
            </a:r>
          </a:p>
          <a:p>
            <a:endParaRPr lang="en-GB" dirty="0"/>
          </a:p>
        </p:txBody>
      </p:sp>
    </p:spTree>
    <p:extLst>
      <p:ext uri="{BB962C8B-B14F-4D97-AF65-F5344CB8AC3E}">
        <p14:creationId xmlns:p14="http://schemas.microsoft.com/office/powerpoint/2010/main" val="3505022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Closure and Exiting Safeguarding</a:t>
            </a:r>
          </a:p>
        </p:txBody>
      </p:sp>
      <p:sp>
        <p:nvSpPr>
          <p:cNvPr id="3" name="Content Placeholder 2"/>
          <p:cNvSpPr>
            <a:spLocks noGrp="1"/>
          </p:cNvSpPr>
          <p:nvPr>
            <p:ph idx="1"/>
          </p:nvPr>
        </p:nvSpPr>
        <p:spPr>
          <a:xfrm>
            <a:off x="838200" y="1861836"/>
            <a:ext cx="10515600" cy="4843763"/>
          </a:xfrm>
        </p:spPr>
        <p:txBody>
          <a:bodyPr>
            <a:normAutofit fontScale="85000" lnSpcReduction="20000"/>
          </a:bodyPr>
          <a:lstStyle/>
          <a:p>
            <a:pPr>
              <a:lnSpc>
                <a:spcPct val="120000"/>
              </a:lnSpc>
              <a:spcBef>
                <a:spcPts val="0"/>
              </a:spcBef>
            </a:pPr>
            <a:r>
              <a:rPr lang="en-GB" dirty="0"/>
              <a:t>Safeguarding Enquiries can exit when:</a:t>
            </a:r>
          </a:p>
          <a:p>
            <a:pPr lvl="1">
              <a:lnSpc>
                <a:spcPct val="120000"/>
              </a:lnSpc>
              <a:spcBef>
                <a:spcPts val="0"/>
              </a:spcBef>
              <a:buFont typeface="Wingdings" panose="05000000000000000000" pitchFamily="2" charset="2"/>
              <a:buChar char="ü"/>
            </a:pPr>
            <a:r>
              <a:rPr lang="en-GB" dirty="0"/>
              <a:t>The safeguarding process is no longer required</a:t>
            </a:r>
          </a:p>
          <a:p>
            <a:pPr lvl="1">
              <a:lnSpc>
                <a:spcPct val="120000"/>
              </a:lnSpc>
              <a:spcBef>
                <a:spcPts val="0"/>
              </a:spcBef>
              <a:buFont typeface="Wingdings" panose="05000000000000000000" pitchFamily="2" charset="2"/>
              <a:buChar char="ü"/>
            </a:pPr>
            <a:r>
              <a:rPr lang="en-GB" dirty="0"/>
              <a:t>The Keeping Safe Plan is no longer required</a:t>
            </a:r>
          </a:p>
          <a:p>
            <a:pPr lvl="1">
              <a:lnSpc>
                <a:spcPct val="120000"/>
              </a:lnSpc>
              <a:spcBef>
                <a:spcPts val="0"/>
              </a:spcBef>
              <a:buFont typeface="Wingdings" panose="05000000000000000000" pitchFamily="2" charset="2"/>
              <a:buChar char="ü"/>
            </a:pPr>
            <a:r>
              <a:rPr lang="en-GB" dirty="0" smtClean="0"/>
              <a:t>When </a:t>
            </a:r>
            <a:r>
              <a:rPr lang="en-GB" dirty="0"/>
              <a:t>the adult is no longer at risk of abuse or neglect, or risk has reduced to the level that they can adequately and appropriately be managed or monitored through assessment and support planning </a:t>
            </a:r>
            <a:r>
              <a:rPr lang="en-GB" dirty="0" smtClean="0"/>
              <a:t>processes</a:t>
            </a:r>
          </a:p>
          <a:p>
            <a:pPr lvl="1">
              <a:lnSpc>
                <a:spcPct val="120000"/>
              </a:lnSpc>
              <a:spcBef>
                <a:spcPts val="0"/>
              </a:spcBef>
              <a:buFont typeface="Wingdings" panose="05000000000000000000" pitchFamily="2" charset="2"/>
              <a:buChar char="ü"/>
            </a:pPr>
            <a:r>
              <a:rPr lang="en-GB" dirty="0"/>
              <a:t>A person with capacity who has care and support needs removes consent </a:t>
            </a:r>
            <a:r>
              <a:rPr lang="en-GB" b="1" dirty="0"/>
              <a:t>and</a:t>
            </a:r>
            <a:r>
              <a:rPr lang="en-GB" dirty="0"/>
              <a:t> there are no overriding public or vital interest considerations </a:t>
            </a:r>
          </a:p>
          <a:p>
            <a:pPr>
              <a:lnSpc>
                <a:spcPct val="120000"/>
              </a:lnSpc>
              <a:spcBef>
                <a:spcPts val="0"/>
              </a:spcBef>
            </a:pPr>
            <a:r>
              <a:rPr lang="en-GB" dirty="0" smtClean="0"/>
              <a:t>Where </a:t>
            </a:r>
            <a:r>
              <a:rPr lang="en-GB" dirty="0"/>
              <a:t>criminal enquiry is likely be a long time before it is concluded, it is good practice to keep the safeguarding enquiry open the criminal enquiry has concluded. This will enable the person to consider their outcomes fully, which may include recourse to restorative </a:t>
            </a:r>
            <a:r>
              <a:rPr lang="en-GB" dirty="0" smtClean="0"/>
              <a:t>justice</a:t>
            </a:r>
          </a:p>
          <a:p>
            <a:pPr>
              <a:lnSpc>
                <a:spcPct val="120000"/>
              </a:lnSpc>
              <a:spcBef>
                <a:spcPts val="0"/>
              </a:spcBef>
            </a:pPr>
            <a:r>
              <a:rPr lang="en-GB" dirty="0" smtClean="0"/>
              <a:t>Where criminal enquiries are ongoing there may be a need to be a re-referral to the advocacy service to support the person</a:t>
            </a:r>
            <a:endParaRPr lang="en-GB" dirty="0"/>
          </a:p>
          <a:p>
            <a:pPr>
              <a:lnSpc>
                <a:spcPct val="120000"/>
              </a:lnSpc>
              <a:spcBef>
                <a:spcPts val="0"/>
              </a:spcBef>
            </a:pPr>
            <a:endParaRPr lang="en-GB" dirty="0"/>
          </a:p>
        </p:txBody>
      </p:sp>
    </p:spTree>
    <p:extLst>
      <p:ext uri="{BB962C8B-B14F-4D97-AF65-F5344CB8AC3E}">
        <p14:creationId xmlns:p14="http://schemas.microsoft.com/office/powerpoint/2010/main" val="2606864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Stage 4 – </a:t>
            </a:r>
            <a:r>
              <a:rPr lang="en-GB" dirty="0" smtClean="0"/>
              <a:t>Outcomes, Closure (including Keeping Safe Plan </a:t>
            </a:r>
            <a:r>
              <a:rPr lang="en-GB" dirty="0"/>
              <a:t>and </a:t>
            </a:r>
            <a:r>
              <a:rPr lang="en-GB" dirty="0" smtClean="0"/>
              <a:t>Review)</a:t>
            </a:r>
            <a:endParaRPr lang="en-GB" dirty="0"/>
          </a:p>
        </p:txBody>
      </p:sp>
      <p:graphicFrame>
        <p:nvGraphicFramePr>
          <p:cNvPr id="2" name="Content Placeholder 1"/>
          <p:cNvGraphicFramePr>
            <a:graphicFrameLocks noGrp="1"/>
          </p:cNvGraphicFramePr>
          <p:nvPr>
            <p:ph idx="1"/>
            <p:extLst/>
          </p:nvPr>
        </p:nvGraphicFramePr>
        <p:xfrm>
          <a:off x="5079492" y="600926"/>
          <a:ext cx="6835987" cy="570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85678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GB" altLang="en-US" dirty="0"/>
              <a:t>Making Safeguarding </a:t>
            </a:r>
            <a:r>
              <a:rPr lang="en-GB" altLang="en-US" dirty="0" smtClean="0"/>
              <a:t>Personal Questionnaire</a:t>
            </a:r>
            <a:endParaRPr lang="en-GB" altLang="en-US"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4265" y="1825625"/>
            <a:ext cx="8527394" cy="1015663"/>
          </a:xfrm>
          <a:prstGeom prst="rect">
            <a:avLst/>
          </a:prstGeom>
          <a:noFill/>
        </p:spPr>
        <p:txBody>
          <a:bodyPr wrap="square">
            <a:spAutoFit/>
          </a:bodyPr>
          <a:lstStyle/>
          <a:p>
            <a:pPr>
              <a:defRPr/>
            </a:pPr>
            <a:r>
              <a:rPr lang="en-GB" sz="2000" b="1" cap="all" dirty="0" smtClean="0">
                <a:ln w="9000" cmpd="sng">
                  <a:solidFill>
                    <a:srgbClr val="848058">
                      <a:shade val="50000"/>
                      <a:satMod val="120000"/>
                    </a:srgbClr>
                  </a:solidFill>
                  <a:prstDash val="solid"/>
                </a:ln>
                <a:solidFill>
                  <a:schemeClr val="accent5">
                    <a:lumMod val="75000"/>
                  </a:schemeClr>
                </a:solidFill>
                <a:effectLst>
                  <a:reflection blurRad="12700" stA="28000" endPos="45000" dist="1000" dir="5400000" sy="-100000" algn="bl" rotWithShape="0"/>
                </a:effectLst>
                <a:cs typeface="Arial" charset="0"/>
              </a:rPr>
              <a:t>Whoever is managing the safeguarding episode will complete the MSP Questionnaire with the person or their representative/advocate</a:t>
            </a:r>
            <a:endParaRPr lang="en-GB" sz="2000" b="1" cap="all" dirty="0">
              <a:ln w="9000" cmpd="sng">
                <a:solidFill>
                  <a:srgbClr val="848058">
                    <a:shade val="50000"/>
                    <a:satMod val="120000"/>
                  </a:srgbClr>
                </a:solidFill>
                <a:prstDash val="solid"/>
              </a:ln>
              <a:solidFill>
                <a:schemeClr val="accent5">
                  <a:lumMod val="75000"/>
                </a:schemeClr>
              </a:solidFill>
              <a:effectLst>
                <a:reflection blurRad="12700" stA="28000" endPos="45000" dist="1000" dir="5400000" sy="-100000" algn="bl" rotWithShape="0"/>
              </a:effectLst>
              <a:cs typeface="Arial" charset="0"/>
            </a:endParaRPr>
          </a:p>
        </p:txBody>
      </p:sp>
    </p:spTree>
    <p:extLst>
      <p:ext uri="{BB962C8B-B14F-4D97-AF65-F5344CB8AC3E}">
        <p14:creationId xmlns:p14="http://schemas.microsoft.com/office/powerpoint/2010/main" val="1443517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GB" altLang="en-US" dirty="0"/>
              <a:t>Making Safeguarding </a:t>
            </a:r>
            <a:r>
              <a:rPr lang="en-GB" altLang="en-US" dirty="0" smtClean="0"/>
              <a:t>Personal Questionnaire</a:t>
            </a:r>
            <a:endParaRPr lang="en-GB" altLang="en-US"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4265" y="1825625"/>
            <a:ext cx="8527394" cy="1015663"/>
          </a:xfrm>
          <a:prstGeom prst="rect">
            <a:avLst/>
          </a:prstGeom>
          <a:noFill/>
        </p:spPr>
        <p:txBody>
          <a:bodyPr wrap="square">
            <a:spAutoFit/>
          </a:bodyPr>
          <a:lstStyle/>
          <a:p>
            <a:pPr>
              <a:defRPr/>
            </a:pPr>
            <a:r>
              <a:rPr lang="en-GB" sz="2000" b="1" cap="all" dirty="0" smtClean="0">
                <a:ln w="9000" cmpd="sng">
                  <a:solidFill>
                    <a:srgbClr val="848058">
                      <a:shade val="50000"/>
                      <a:satMod val="120000"/>
                    </a:srgbClr>
                  </a:solidFill>
                  <a:prstDash val="solid"/>
                </a:ln>
                <a:solidFill>
                  <a:schemeClr val="accent5">
                    <a:lumMod val="75000"/>
                  </a:schemeClr>
                </a:solidFill>
                <a:effectLst>
                  <a:reflection blurRad="12700" stA="28000" endPos="45000" dist="1000" dir="5400000" sy="-100000" algn="bl" rotWithShape="0"/>
                </a:effectLst>
                <a:cs typeface="Arial" charset="0"/>
              </a:rPr>
              <a:t>Whoever is managing the safeguarding episode will complete the MSP Questionnaire with the person or their representative/advocate</a:t>
            </a:r>
            <a:endParaRPr lang="en-GB" sz="2000" b="1" cap="all" dirty="0">
              <a:ln w="9000" cmpd="sng">
                <a:solidFill>
                  <a:srgbClr val="848058">
                    <a:shade val="50000"/>
                    <a:satMod val="120000"/>
                  </a:srgbClr>
                </a:solidFill>
                <a:prstDash val="solid"/>
              </a:ln>
              <a:solidFill>
                <a:schemeClr val="accent5">
                  <a:lumMod val="75000"/>
                </a:schemeClr>
              </a:solidFill>
              <a:effectLst>
                <a:reflection blurRad="12700" stA="28000" endPos="45000" dist="1000" dir="5400000" sy="-100000" algn="bl" rotWithShape="0"/>
              </a:effectLst>
              <a:cs typeface="Arial" charset="0"/>
            </a:endParaRPr>
          </a:p>
        </p:txBody>
      </p:sp>
    </p:spTree>
    <p:extLst>
      <p:ext uri="{BB962C8B-B14F-4D97-AF65-F5344CB8AC3E}">
        <p14:creationId xmlns:p14="http://schemas.microsoft.com/office/powerpoint/2010/main" val="3214429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for partners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70630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Procedures Toolkit</a:t>
            </a:r>
          </a:p>
        </p:txBody>
      </p:sp>
      <p:sp>
        <p:nvSpPr>
          <p:cNvPr id="3" name="Content Placeholder 2"/>
          <p:cNvSpPr>
            <a:spLocks noGrp="1"/>
          </p:cNvSpPr>
          <p:nvPr>
            <p:ph idx="1"/>
          </p:nvPr>
        </p:nvSpPr>
        <p:spPr>
          <a:xfrm>
            <a:off x="838200" y="1825625"/>
            <a:ext cx="10515600" cy="4760370"/>
          </a:xfrm>
        </p:spPr>
        <p:txBody>
          <a:bodyPr>
            <a:normAutofit fontScale="85000" lnSpcReduction="20000"/>
          </a:bodyPr>
          <a:lstStyle/>
          <a:p>
            <a:pPr>
              <a:lnSpc>
                <a:spcPct val="120000"/>
              </a:lnSpc>
              <a:spcBef>
                <a:spcPts val="0"/>
              </a:spcBef>
            </a:pPr>
            <a:r>
              <a:rPr lang="en-GB" dirty="0"/>
              <a:t>To assist North Yorkshire Safeguarding Adult Board (NYSAB) partners with the changes to the multi-agency approach to safeguarding adults a toolkit has been developed. </a:t>
            </a:r>
          </a:p>
          <a:p>
            <a:pPr>
              <a:lnSpc>
                <a:spcPct val="120000"/>
              </a:lnSpc>
              <a:spcBef>
                <a:spcPts val="0"/>
              </a:spcBef>
            </a:pPr>
            <a:r>
              <a:rPr lang="en-GB" dirty="0"/>
              <a:t>The toolkit provides partners with: </a:t>
            </a:r>
          </a:p>
          <a:p>
            <a:pPr lvl="1">
              <a:lnSpc>
                <a:spcPct val="120000"/>
              </a:lnSpc>
              <a:spcBef>
                <a:spcPts val="0"/>
              </a:spcBef>
            </a:pPr>
            <a:r>
              <a:rPr lang="en-GB" dirty="0"/>
              <a:t>A self-audit tool for organisations to measure the level of their readiness for the introduction of new Joint Multi-Agency Safeguarding Adults Policy and Procedures </a:t>
            </a:r>
          </a:p>
          <a:p>
            <a:pPr lvl="1">
              <a:lnSpc>
                <a:spcPct val="120000"/>
              </a:lnSpc>
              <a:spcBef>
                <a:spcPts val="0"/>
              </a:spcBef>
            </a:pPr>
            <a:r>
              <a:rPr lang="en-GB" dirty="0"/>
              <a:t>The audit tool includes a template action plan for organisations to complete following the self-audit </a:t>
            </a:r>
          </a:p>
          <a:p>
            <a:pPr lvl="1">
              <a:lnSpc>
                <a:spcPct val="120000"/>
              </a:lnSpc>
              <a:spcBef>
                <a:spcPts val="0"/>
              </a:spcBef>
            </a:pPr>
            <a:r>
              <a:rPr lang="en-GB" dirty="0"/>
              <a:t>The revised NYSAB Guidance on Developing Safeguarding Policies </a:t>
            </a:r>
          </a:p>
          <a:p>
            <a:pPr lvl="1">
              <a:lnSpc>
                <a:spcPct val="120000"/>
              </a:lnSpc>
              <a:spcBef>
                <a:spcPts val="0"/>
              </a:spcBef>
            </a:pPr>
            <a:r>
              <a:rPr lang="en-GB" dirty="0"/>
              <a:t>Links to the revised Joint Multi Agency Safeguarding Adults Policy and Procedures (West Yorkshire, North Yorkshire and the City of York) </a:t>
            </a:r>
          </a:p>
          <a:p>
            <a:pPr>
              <a:lnSpc>
                <a:spcPct val="120000"/>
              </a:lnSpc>
              <a:spcBef>
                <a:spcPts val="0"/>
              </a:spcBef>
            </a:pPr>
            <a:r>
              <a:rPr lang="en-GB" dirty="0"/>
              <a:t>The toolkit is available via the new website at </a:t>
            </a:r>
            <a:r>
              <a:rPr lang="en-GB" dirty="0">
                <a:hlinkClick r:id="rId3"/>
              </a:rPr>
              <a:t>https://safeguardingadults.co.uk/news/is-your-organisation-ready/</a:t>
            </a:r>
            <a:r>
              <a:rPr lang="en-GB" dirty="0"/>
              <a:t> </a:t>
            </a:r>
          </a:p>
          <a:p>
            <a:pPr lvl="1">
              <a:spcBef>
                <a:spcPts val="0"/>
              </a:spcBef>
            </a:pPr>
            <a:endParaRPr lang="en-GB" dirty="0"/>
          </a:p>
        </p:txBody>
      </p:sp>
    </p:spTree>
    <p:extLst>
      <p:ext uri="{BB962C8B-B14F-4D97-AF65-F5344CB8AC3E}">
        <p14:creationId xmlns:p14="http://schemas.microsoft.com/office/powerpoint/2010/main" val="339417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A314B-DAA4-4C3B-95F9-B79F19F50DE1}"/>
              </a:ext>
            </a:extLst>
          </p:cNvPr>
          <p:cNvSpPr>
            <a:spLocks noGrp="1"/>
          </p:cNvSpPr>
          <p:nvPr>
            <p:ph type="title"/>
          </p:nvPr>
        </p:nvSpPr>
        <p:spPr/>
        <p:txBody>
          <a:bodyPr/>
          <a:lstStyle/>
          <a:p>
            <a:r>
              <a:rPr lang="en-GB" dirty="0"/>
              <a:t>Section 42 criteria</a:t>
            </a:r>
          </a:p>
        </p:txBody>
      </p:sp>
      <p:sp>
        <p:nvSpPr>
          <p:cNvPr id="3" name="Content Placeholder 2">
            <a:extLst>
              <a:ext uri="{FF2B5EF4-FFF2-40B4-BE49-F238E27FC236}">
                <a16:creationId xmlns="" xmlns:a16="http://schemas.microsoft.com/office/drawing/2014/main" id="{5A38BAF8-C0ED-494D-AD2F-D32C9E2C99F8}"/>
              </a:ext>
            </a:extLst>
          </p:cNvPr>
          <p:cNvSpPr>
            <a:spLocks noGrp="1"/>
          </p:cNvSpPr>
          <p:nvPr>
            <p:ph idx="1"/>
          </p:nvPr>
        </p:nvSpPr>
        <p:spPr/>
        <p:txBody>
          <a:bodyPr/>
          <a:lstStyle/>
          <a:p>
            <a:r>
              <a:rPr lang="en-US" dirty="0"/>
              <a:t>The 3-Stage test for a Statutory S42 Enquiry:-</a:t>
            </a:r>
          </a:p>
          <a:p>
            <a:pPr lvl="1"/>
            <a:r>
              <a:rPr lang="en-US" dirty="0"/>
              <a:t>Has needs for care and support (whether or not the authority is meeting any of those needs), </a:t>
            </a:r>
          </a:p>
          <a:p>
            <a:pPr lvl="1"/>
            <a:r>
              <a:rPr lang="en-US" dirty="0"/>
              <a:t>Is experiencing, or is at risk of, abuse or neglect, and</a:t>
            </a:r>
          </a:p>
          <a:p>
            <a:pPr lvl="1"/>
            <a:r>
              <a:rPr lang="en-US" dirty="0"/>
              <a:t>As a result of those needs is unable to protect himself or herself against the abuse or neglect or the risk of it.</a:t>
            </a:r>
            <a:endParaRPr lang="en-GB" dirty="0"/>
          </a:p>
        </p:txBody>
      </p:sp>
    </p:spTree>
    <p:extLst>
      <p:ext uri="{BB962C8B-B14F-4D97-AF65-F5344CB8AC3E}">
        <p14:creationId xmlns:p14="http://schemas.microsoft.com/office/powerpoint/2010/main" val="2895768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assessment and action plan</a:t>
            </a:r>
          </a:p>
        </p:txBody>
      </p:sp>
      <p:sp>
        <p:nvSpPr>
          <p:cNvPr id="3" name="Content Placeholder 2"/>
          <p:cNvSpPr>
            <a:spLocks noGrp="1"/>
          </p:cNvSpPr>
          <p:nvPr>
            <p:ph idx="1"/>
          </p:nvPr>
        </p:nvSpPr>
        <p:spPr>
          <a:xfrm>
            <a:off x="838200" y="1861836"/>
            <a:ext cx="10515600" cy="4862813"/>
          </a:xfrm>
        </p:spPr>
        <p:txBody>
          <a:bodyPr>
            <a:normAutofit fontScale="85000" lnSpcReduction="20000"/>
          </a:bodyPr>
          <a:lstStyle/>
          <a:p>
            <a:pPr>
              <a:lnSpc>
                <a:spcPct val="120000"/>
              </a:lnSpc>
              <a:spcBef>
                <a:spcPts val="0"/>
              </a:spcBef>
            </a:pPr>
            <a:r>
              <a:rPr lang="en-GB" dirty="0"/>
              <a:t>The toolkit incorporates a self-assessment and action plan for each agency to complete</a:t>
            </a:r>
          </a:p>
          <a:p>
            <a:pPr>
              <a:lnSpc>
                <a:spcPct val="120000"/>
              </a:lnSpc>
              <a:spcBef>
                <a:spcPts val="0"/>
              </a:spcBef>
            </a:pPr>
            <a:r>
              <a:rPr lang="en-GB" dirty="0"/>
              <a:t>The toolkit covers issues including:</a:t>
            </a:r>
          </a:p>
          <a:p>
            <a:pPr lvl="1">
              <a:lnSpc>
                <a:spcPct val="120000"/>
              </a:lnSpc>
              <a:spcBef>
                <a:spcPts val="0"/>
              </a:spcBef>
            </a:pPr>
            <a:r>
              <a:rPr lang="en-GB" dirty="0"/>
              <a:t>Organisation Policy Statement</a:t>
            </a:r>
          </a:p>
          <a:p>
            <a:pPr lvl="1">
              <a:lnSpc>
                <a:spcPct val="120000"/>
              </a:lnSpc>
              <a:spcBef>
                <a:spcPts val="0"/>
              </a:spcBef>
            </a:pPr>
            <a:r>
              <a:rPr lang="en-GB" dirty="0"/>
              <a:t>Review of Organisational Safeguarding Policies and Procedures</a:t>
            </a:r>
          </a:p>
          <a:p>
            <a:pPr lvl="1">
              <a:lnSpc>
                <a:spcPct val="120000"/>
              </a:lnSpc>
              <a:spcBef>
                <a:spcPts val="0"/>
              </a:spcBef>
            </a:pPr>
            <a:r>
              <a:rPr lang="en-GB" dirty="0"/>
              <a:t>Links to relevant legislation, policies and procedures</a:t>
            </a:r>
          </a:p>
          <a:p>
            <a:pPr lvl="1">
              <a:lnSpc>
                <a:spcPct val="120000"/>
              </a:lnSpc>
              <a:spcBef>
                <a:spcPts val="0"/>
              </a:spcBef>
            </a:pPr>
            <a:r>
              <a:rPr lang="en-GB" dirty="0"/>
              <a:t>Roles and Responsibilities</a:t>
            </a:r>
          </a:p>
          <a:p>
            <a:pPr lvl="1">
              <a:lnSpc>
                <a:spcPct val="120000"/>
              </a:lnSpc>
              <a:spcBef>
                <a:spcPts val="0"/>
              </a:spcBef>
            </a:pPr>
            <a:r>
              <a:rPr lang="en-GB" dirty="0"/>
              <a:t>Safe Employment</a:t>
            </a:r>
          </a:p>
          <a:p>
            <a:pPr lvl="1">
              <a:lnSpc>
                <a:spcPct val="120000"/>
              </a:lnSpc>
              <a:spcBef>
                <a:spcPts val="0"/>
              </a:spcBef>
            </a:pPr>
            <a:r>
              <a:rPr lang="en-GB" dirty="0"/>
              <a:t>Training, Professional Development and Supervision</a:t>
            </a:r>
          </a:p>
          <a:p>
            <a:pPr lvl="1">
              <a:lnSpc>
                <a:spcPct val="120000"/>
              </a:lnSpc>
              <a:spcBef>
                <a:spcPts val="0"/>
              </a:spcBef>
            </a:pPr>
            <a:r>
              <a:rPr lang="en-GB" dirty="0"/>
              <a:t>Access to Information</a:t>
            </a:r>
          </a:p>
          <a:p>
            <a:pPr lvl="1">
              <a:lnSpc>
                <a:spcPct val="120000"/>
              </a:lnSpc>
              <a:spcBef>
                <a:spcPts val="0"/>
              </a:spcBef>
            </a:pPr>
            <a:r>
              <a:rPr lang="en-GB" dirty="0"/>
              <a:t>Reports of concern or abuse</a:t>
            </a:r>
          </a:p>
          <a:p>
            <a:pPr lvl="1">
              <a:lnSpc>
                <a:spcPct val="120000"/>
              </a:lnSpc>
              <a:spcBef>
                <a:spcPts val="0"/>
              </a:spcBef>
            </a:pPr>
            <a:r>
              <a:rPr lang="en-GB" dirty="0"/>
              <a:t>Making Safeguarding Personal</a:t>
            </a:r>
          </a:p>
          <a:p>
            <a:pPr lvl="1">
              <a:lnSpc>
                <a:spcPct val="120000"/>
              </a:lnSpc>
              <a:spcBef>
                <a:spcPts val="0"/>
              </a:spcBef>
            </a:pPr>
            <a:r>
              <a:rPr lang="en-GB" dirty="0"/>
              <a:t>Advocacy</a:t>
            </a:r>
          </a:p>
          <a:p>
            <a:pPr lvl="1">
              <a:lnSpc>
                <a:spcPct val="120000"/>
              </a:lnSpc>
              <a:spcBef>
                <a:spcPts val="0"/>
              </a:spcBef>
            </a:pPr>
            <a:r>
              <a:rPr lang="en-GB" dirty="0"/>
              <a:t>Information Sharing</a:t>
            </a:r>
          </a:p>
          <a:p>
            <a:pPr lvl="1">
              <a:lnSpc>
                <a:spcPct val="120000"/>
              </a:lnSpc>
              <a:spcBef>
                <a:spcPts val="0"/>
              </a:spcBef>
            </a:pPr>
            <a:r>
              <a:rPr lang="en-GB" dirty="0"/>
              <a:t>Commissioned Services</a:t>
            </a:r>
          </a:p>
        </p:txBody>
      </p:sp>
    </p:spTree>
    <p:extLst>
      <p:ext uri="{BB962C8B-B14F-4D97-AF65-F5344CB8AC3E}">
        <p14:creationId xmlns:p14="http://schemas.microsoft.com/office/powerpoint/2010/main" val="419382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Safeguarding Policies</a:t>
            </a:r>
          </a:p>
        </p:txBody>
      </p:sp>
      <p:sp>
        <p:nvSpPr>
          <p:cNvPr id="3" name="Content Placeholder 2"/>
          <p:cNvSpPr>
            <a:spLocks noGrp="1"/>
          </p:cNvSpPr>
          <p:nvPr>
            <p:ph idx="1"/>
          </p:nvPr>
        </p:nvSpPr>
        <p:spPr>
          <a:xfrm>
            <a:off x="838200" y="1861837"/>
            <a:ext cx="7025640" cy="4351338"/>
          </a:xfrm>
        </p:spPr>
        <p:txBody>
          <a:bodyPr>
            <a:normAutofit/>
          </a:bodyPr>
          <a:lstStyle/>
          <a:p>
            <a:pPr>
              <a:lnSpc>
                <a:spcPct val="100000"/>
              </a:lnSpc>
              <a:spcBef>
                <a:spcPts val="0"/>
              </a:spcBef>
            </a:pPr>
            <a:r>
              <a:rPr lang="en-GB" dirty="0"/>
              <a:t>Each organisation should have their own policy and procedures which are available for staff and the public to view</a:t>
            </a:r>
          </a:p>
          <a:p>
            <a:pPr>
              <a:lnSpc>
                <a:spcPct val="100000"/>
              </a:lnSpc>
              <a:spcBef>
                <a:spcPts val="0"/>
              </a:spcBef>
            </a:pPr>
            <a:r>
              <a:rPr lang="en-GB" dirty="0"/>
              <a:t>The NYSAB has produced a helpful guidance document and template to assist organisation develop their own local policies</a:t>
            </a:r>
          </a:p>
          <a:p>
            <a:pPr>
              <a:lnSpc>
                <a:spcPct val="100000"/>
              </a:lnSpc>
              <a:spcBef>
                <a:spcPts val="0"/>
              </a:spcBef>
            </a:pPr>
            <a:r>
              <a:rPr lang="en-GB" dirty="0"/>
              <a:t>The document is available on the NYSAB website </a:t>
            </a:r>
            <a:r>
              <a:rPr lang="en-GB" dirty="0">
                <a:hlinkClick r:id="rId3"/>
              </a:rPr>
              <a:t>safeguardingadults.co.uk</a:t>
            </a:r>
            <a:endParaRPr lang="en-GB" dirty="0"/>
          </a:p>
        </p:txBody>
      </p:sp>
      <p:pic>
        <p:nvPicPr>
          <p:cNvPr id="4" name="Picture 3"/>
          <p:cNvPicPr>
            <a:picLocks noChangeAspect="1"/>
          </p:cNvPicPr>
          <p:nvPr/>
        </p:nvPicPr>
        <p:blipFill>
          <a:blip r:embed="rId4"/>
          <a:stretch>
            <a:fillRect/>
          </a:stretch>
        </p:blipFill>
        <p:spPr>
          <a:xfrm rot="997872">
            <a:off x="8091829" y="1903042"/>
            <a:ext cx="3470784" cy="490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981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NYSAB Website</a:t>
            </a:r>
          </a:p>
        </p:txBody>
      </p:sp>
      <p:pic>
        <p:nvPicPr>
          <p:cNvPr id="4" name="Content Placeholder 3"/>
          <p:cNvPicPr>
            <a:picLocks noGrp="1" noChangeAspect="1"/>
          </p:cNvPicPr>
          <p:nvPr>
            <p:ph sz="half" idx="1"/>
          </p:nvPr>
        </p:nvPicPr>
        <p:blipFill>
          <a:blip r:embed="rId3"/>
          <a:stretch>
            <a:fillRect/>
          </a:stretch>
        </p:blipFill>
        <p:spPr>
          <a:xfrm>
            <a:off x="838200" y="2348701"/>
            <a:ext cx="5181600" cy="3432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p:cNvSpPr>
            <a:spLocks noGrp="1"/>
          </p:cNvSpPr>
          <p:nvPr>
            <p:ph sz="half" idx="2"/>
          </p:nvPr>
        </p:nvSpPr>
        <p:spPr/>
        <p:txBody>
          <a:bodyPr>
            <a:normAutofit fontScale="85000" lnSpcReduction="20000"/>
          </a:bodyPr>
          <a:lstStyle/>
          <a:p>
            <a:pPr>
              <a:lnSpc>
                <a:spcPct val="120000"/>
              </a:lnSpc>
              <a:spcBef>
                <a:spcPts val="0"/>
              </a:spcBef>
            </a:pPr>
            <a:r>
              <a:rPr lang="en-GB" dirty="0"/>
              <a:t>The NYSAB is your gateway to access resources to help you including:</a:t>
            </a:r>
          </a:p>
          <a:p>
            <a:pPr lvl="1">
              <a:lnSpc>
                <a:spcPct val="120000"/>
              </a:lnSpc>
              <a:spcBef>
                <a:spcPts val="0"/>
              </a:spcBef>
            </a:pPr>
            <a:r>
              <a:rPr lang="en-GB" dirty="0"/>
              <a:t>The Multi-Agency Safeguarding Adults Policy and Procedure</a:t>
            </a:r>
          </a:p>
          <a:p>
            <a:pPr lvl="1">
              <a:lnSpc>
                <a:spcPct val="120000"/>
              </a:lnSpc>
              <a:spcBef>
                <a:spcPts val="0"/>
              </a:spcBef>
            </a:pPr>
            <a:r>
              <a:rPr lang="en-GB" dirty="0"/>
              <a:t>Practice Guidance</a:t>
            </a:r>
          </a:p>
          <a:p>
            <a:pPr lvl="1">
              <a:lnSpc>
                <a:spcPct val="120000"/>
              </a:lnSpc>
              <a:spcBef>
                <a:spcPts val="0"/>
              </a:spcBef>
            </a:pPr>
            <a:r>
              <a:rPr lang="en-GB" dirty="0"/>
              <a:t>One Minute Guides</a:t>
            </a:r>
          </a:p>
          <a:p>
            <a:pPr lvl="1">
              <a:lnSpc>
                <a:spcPct val="120000"/>
              </a:lnSpc>
              <a:spcBef>
                <a:spcPts val="0"/>
              </a:spcBef>
            </a:pPr>
            <a:r>
              <a:rPr lang="en-GB" dirty="0"/>
              <a:t>Safeguarding training courses</a:t>
            </a:r>
          </a:p>
          <a:p>
            <a:pPr lvl="1">
              <a:lnSpc>
                <a:spcPct val="120000"/>
              </a:lnSpc>
              <a:spcBef>
                <a:spcPts val="0"/>
              </a:spcBef>
            </a:pPr>
            <a:r>
              <a:rPr lang="en-GB" dirty="0"/>
              <a:t>Learning from reviews</a:t>
            </a:r>
          </a:p>
          <a:p>
            <a:pPr lvl="1">
              <a:lnSpc>
                <a:spcPct val="120000"/>
              </a:lnSpc>
              <a:spcBef>
                <a:spcPts val="0"/>
              </a:spcBef>
            </a:pPr>
            <a:r>
              <a:rPr lang="en-GB" dirty="0"/>
              <a:t>This presentation</a:t>
            </a:r>
          </a:p>
          <a:p>
            <a:pPr lvl="1">
              <a:lnSpc>
                <a:spcPct val="120000"/>
              </a:lnSpc>
              <a:spcBef>
                <a:spcPts val="0"/>
              </a:spcBef>
            </a:pPr>
            <a:endParaRPr lang="en-GB" dirty="0"/>
          </a:p>
          <a:p>
            <a:pPr>
              <a:lnSpc>
                <a:spcPct val="120000"/>
              </a:lnSpc>
              <a:spcBef>
                <a:spcPts val="0"/>
              </a:spcBef>
            </a:pPr>
            <a:r>
              <a:rPr lang="en-GB" dirty="0"/>
              <a:t>Visit:</a:t>
            </a:r>
          </a:p>
          <a:p>
            <a:pPr marL="457200" lvl="1" indent="0">
              <a:lnSpc>
                <a:spcPct val="120000"/>
              </a:lnSpc>
              <a:spcBef>
                <a:spcPts val="0"/>
              </a:spcBef>
              <a:buNone/>
            </a:pPr>
            <a:r>
              <a:rPr lang="en-GB" sz="2600" b="1" dirty="0">
                <a:hlinkClick r:id="rId4"/>
              </a:rPr>
              <a:t>http://safeguardingadults.co.uk</a:t>
            </a:r>
            <a:r>
              <a:rPr lang="en-GB" sz="2600" b="1" dirty="0"/>
              <a:t> </a:t>
            </a:r>
          </a:p>
        </p:txBody>
      </p:sp>
    </p:spTree>
    <p:extLst>
      <p:ext uri="{BB962C8B-B14F-4D97-AF65-F5344CB8AC3E}">
        <p14:creationId xmlns:p14="http://schemas.microsoft.com/office/powerpoint/2010/main" val="298384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Social Media</a:t>
            </a:r>
            <a:endParaRPr lang="en-GB" dirty="0"/>
          </a:p>
        </p:txBody>
      </p:sp>
      <p:sp>
        <p:nvSpPr>
          <p:cNvPr id="13" name="Content Placeholder 12"/>
          <p:cNvSpPr>
            <a:spLocks noGrp="1"/>
          </p:cNvSpPr>
          <p:nvPr>
            <p:ph sz="half" idx="1"/>
          </p:nvPr>
        </p:nvSpPr>
        <p:spPr/>
        <p:txBody>
          <a:bodyPr>
            <a:normAutofit fontScale="92500"/>
          </a:bodyPr>
          <a:lstStyle/>
          <a:p>
            <a:pPr>
              <a:lnSpc>
                <a:spcPct val="110000"/>
              </a:lnSpc>
              <a:spcBef>
                <a:spcPts val="0"/>
              </a:spcBef>
            </a:pPr>
            <a:r>
              <a:rPr lang="en-GB" dirty="0" smtClean="0"/>
              <a:t>Follow us on Twitter to receive information on:</a:t>
            </a:r>
          </a:p>
          <a:p>
            <a:pPr lvl="1">
              <a:lnSpc>
                <a:spcPct val="110000"/>
              </a:lnSpc>
              <a:spcBef>
                <a:spcPts val="0"/>
              </a:spcBef>
            </a:pPr>
            <a:r>
              <a:rPr lang="en-GB" dirty="0" smtClean="0"/>
              <a:t>New policies and procedures</a:t>
            </a:r>
          </a:p>
          <a:p>
            <a:pPr lvl="1">
              <a:lnSpc>
                <a:spcPct val="110000"/>
              </a:lnSpc>
              <a:spcBef>
                <a:spcPts val="0"/>
              </a:spcBef>
            </a:pPr>
            <a:r>
              <a:rPr lang="en-GB" dirty="0" smtClean="0"/>
              <a:t>New practice guidance</a:t>
            </a:r>
          </a:p>
          <a:p>
            <a:pPr lvl="1">
              <a:lnSpc>
                <a:spcPct val="110000"/>
              </a:lnSpc>
              <a:spcBef>
                <a:spcPts val="0"/>
              </a:spcBef>
            </a:pPr>
            <a:r>
              <a:rPr lang="en-GB" dirty="0" smtClean="0"/>
              <a:t>One Minute Guides (OMGs)</a:t>
            </a:r>
          </a:p>
          <a:p>
            <a:pPr lvl="1">
              <a:lnSpc>
                <a:spcPct val="110000"/>
              </a:lnSpc>
              <a:spcBef>
                <a:spcPts val="0"/>
              </a:spcBef>
            </a:pPr>
            <a:r>
              <a:rPr lang="en-GB" dirty="0" smtClean="0"/>
              <a:t>Training</a:t>
            </a:r>
          </a:p>
          <a:p>
            <a:pPr lvl="1">
              <a:lnSpc>
                <a:spcPct val="110000"/>
              </a:lnSpc>
              <a:spcBef>
                <a:spcPts val="0"/>
              </a:spcBef>
            </a:pPr>
            <a:r>
              <a:rPr lang="en-GB" dirty="0" smtClean="0"/>
              <a:t>Information on keeping safe, campaigns, awareness raising and</a:t>
            </a:r>
          </a:p>
          <a:p>
            <a:pPr lvl="1">
              <a:lnSpc>
                <a:spcPct val="110000"/>
              </a:lnSpc>
              <a:spcBef>
                <a:spcPts val="0"/>
              </a:spcBef>
            </a:pPr>
            <a:r>
              <a:rPr lang="en-GB" dirty="0" smtClean="0"/>
              <a:t>Much, much more!</a:t>
            </a:r>
          </a:p>
          <a:p>
            <a:pPr>
              <a:lnSpc>
                <a:spcPct val="110000"/>
              </a:lnSpc>
              <a:spcBef>
                <a:spcPts val="0"/>
              </a:spcBef>
            </a:pPr>
            <a:r>
              <a:rPr lang="en-GB" dirty="0" smtClean="0"/>
              <a:t>Visit:</a:t>
            </a:r>
          </a:p>
          <a:p>
            <a:pPr lvl="1">
              <a:lnSpc>
                <a:spcPct val="110000"/>
              </a:lnSpc>
              <a:spcBef>
                <a:spcPts val="0"/>
              </a:spcBef>
            </a:pPr>
            <a:r>
              <a:rPr lang="en-GB" dirty="0" smtClean="0">
                <a:hlinkClick r:id="rId2"/>
              </a:rPr>
              <a:t>http://twitter.com/@nysab1</a:t>
            </a:r>
            <a:r>
              <a:rPr lang="en-GB" dirty="0" smtClean="0"/>
              <a:t> </a:t>
            </a:r>
          </a:p>
        </p:txBody>
      </p:sp>
      <p:pic>
        <p:nvPicPr>
          <p:cNvPr id="15" name="Content Placeholder 1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27160" y="2653567"/>
            <a:ext cx="3471679" cy="2822454"/>
          </a:xfrm>
        </p:spPr>
      </p:pic>
    </p:spTree>
    <p:extLst>
      <p:ext uri="{BB962C8B-B14F-4D97-AF65-F5344CB8AC3E}">
        <p14:creationId xmlns:p14="http://schemas.microsoft.com/office/powerpoint/2010/main" val="837967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851" y="1139251"/>
            <a:ext cx="5179658" cy="1068411"/>
          </a:xfrm>
          <a:prstGeom prst="rect">
            <a:avLst/>
          </a:prstGeom>
        </p:spPr>
      </p:pic>
    </p:spTree>
    <p:extLst>
      <p:ext uri="{BB962C8B-B14F-4D97-AF65-F5344CB8AC3E}">
        <p14:creationId xmlns:p14="http://schemas.microsoft.com/office/powerpoint/2010/main" val="26662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9A570-8FE0-431B-9CF4-25F4EAB40E01}"/>
              </a:ext>
            </a:extLst>
          </p:cNvPr>
          <p:cNvSpPr>
            <a:spLocks noGrp="1"/>
          </p:cNvSpPr>
          <p:nvPr>
            <p:ph type="title"/>
          </p:nvPr>
        </p:nvSpPr>
        <p:spPr/>
        <p:txBody>
          <a:bodyPr/>
          <a:lstStyle/>
          <a:p>
            <a:r>
              <a:rPr lang="en-GB" dirty="0"/>
              <a:t>Non Statutory Safeguarding Enquiries</a:t>
            </a:r>
          </a:p>
        </p:txBody>
      </p:sp>
      <p:sp>
        <p:nvSpPr>
          <p:cNvPr id="3" name="Content Placeholder 2">
            <a:extLst>
              <a:ext uri="{FF2B5EF4-FFF2-40B4-BE49-F238E27FC236}">
                <a16:creationId xmlns="" xmlns:a16="http://schemas.microsoft.com/office/drawing/2014/main" id="{D1B02EA1-F5A7-40A9-8E84-433F15A86C2C}"/>
              </a:ext>
            </a:extLst>
          </p:cNvPr>
          <p:cNvSpPr>
            <a:spLocks noGrp="1"/>
          </p:cNvSpPr>
          <p:nvPr>
            <p:ph idx="1"/>
          </p:nvPr>
        </p:nvSpPr>
        <p:spPr/>
        <p:txBody>
          <a:bodyPr>
            <a:normAutofit fontScale="85000" lnSpcReduction="10000"/>
          </a:bodyPr>
          <a:lstStyle/>
          <a:p>
            <a:pPr marL="0" indent="0">
              <a:buNone/>
            </a:pPr>
            <a:r>
              <a:rPr lang="en-US" sz="2400" dirty="0"/>
              <a:t>Local authorities are not required by law to carry out safeguarding enquiries on behalf of adults who do not fit the criteria outlined in Section 42 of the Care Act 2014; they do so at their own discretion. These enquiries would relate to an adult who: </a:t>
            </a:r>
          </a:p>
          <a:p>
            <a:r>
              <a:rPr lang="en-US" sz="2400" dirty="0"/>
              <a:t>Is believed to be experiencing, or is at risk of, abuse or neglect; and </a:t>
            </a:r>
          </a:p>
          <a:p>
            <a:r>
              <a:rPr lang="en-US" sz="2400" dirty="0"/>
              <a:t>Does not have care and support needs (but might have just support needs). </a:t>
            </a:r>
          </a:p>
          <a:p>
            <a:pPr marL="0" indent="0">
              <a:buNone/>
            </a:pPr>
            <a:r>
              <a:rPr lang="en-US" sz="2400" dirty="0"/>
              <a:t>Within the scope of this definition are:</a:t>
            </a:r>
          </a:p>
          <a:p>
            <a:r>
              <a:rPr lang="en-US" sz="2400" dirty="0"/>
              <a:t>Adults who manage their own care and support through personal or health budgets; </a:t>
            </a:r>
          </a:p>
          <a:p>
            <a:r>
              <a:rPr lang="en-US" sz="2400" dirty="0"/>
              <a:t>Adults whose needs for care and support have not been assessed as eligible or which have been assessed as below the level of eligibility for support;</a:t>
            </a:r>
          </a:p>
          <a:p>
            <a:r>
              <a:rPr lang="en-US" sz="2400" dirty="0"/>
              <a:t>Adults who fund their own care and support; </a:t>
            </a:r>
          </a:p>
          <a:p>
            <a:r>
              <a:rPr lang="en-US" sz="2400" dirty="0"/>
              <a:t>Young people </a:t>
            </a:r>
          </a:p>
          <a:p>
            <a:r>
              <a:rPr lang="en-US" sz="2400" dirty="0" err="1"/>
              <a:t>Carers</a:t>
            </a:r>
            <a:r>
              <a:rPr lang="en-US" sz="2400" dirty="0"/>
              <a:t> </a:t>
            </a:r>
          </a:p>
        </p:txBody>
      </p:sp>
    </p:spTree>
    <p:extLst>
      <p:ext uri="{BB962C8B-B14F-4D97-AF65-F5344CB8AC3E}">
        <p14:creationId xmlns:p14="http://schemas.microsoft.com/office/powerpoint/2010/main" val="47881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342"/>
            <a:ext cx="10044684" cy="1325563"/>
          </a:xfrm>
        </p:spPr>
        <p:txBody>
          <a:bodyPr/>
          <a:lstStyle/>
          <a:p>
            <a:r>
              <a:rPr lang="en-GB" dirty="0"/>
              <a:t>Care Act 2014</a:t>
            </a:r>
          </a:p>
        </p:txBody>
      </p:sp>
      <p:sp>
        <p:nvSpPr>
          <p:cNvPr id="3" name="Content Placeholder 2"/>
          <p:cNvSpPr>
            <a:spLocks noGrp="1"/>
          </p:cNvSpPr>
          <p:nvPr>
            <p:ph idx="1"/>
          </p:nvPr>
        </p:nvSpPr>
        <p:spPr/>
        <p:txBody>
          <a:bodyPr>
            <a:normAutofit lnSpcReduction="10000"/>
          </a:bodyPr>
          <a:lstStyle/>
          <a:p>
            <a:pPr marL="0" indent="0">
              <a:buNone/>
            </a:pPr>
            <a:r>
              <a:rPr lang="en-GB" dirty="0"/>
              <a:t>Local Authorities must also </a:t>
            </a:r>
            <a:r>
              <a:rPr lang="en-GB" b="1" dirty="0"/>
              <a:t>co-operate</a:t>
            </a:r>
            <a:r>
              <a:rPr lang="en-GB" dirty="0"/>
              <a:t> with such </a:t>
            </a:r>
            <a:r>
              <a:rPr lang="en-GB" b="1" dirty="0"/>
              <a:t>other agencies</a:t>
            </a:r>
            <a:r>
              <a:rPr lang="en-GB" dirty="0"/>
              <a:t> or bodies as it considers appropriate in the exercise of its adult safeguarding functions, including:</a:t>
            </a:r>
          </a:p>
          <a:p>
            <a:r>
              <a:rPr lang="en-GB" sz="2400" dirty="0"/>
              <a:t>General Practitioners</a:t>
            </a:r>
          </a:p>
          <a:p>
            <a:r>
              <a:rPr lang="en-GB" sz="2400" dirty="0"/>
              <a:t>Dentists</a:t>
            </a:r>
          </a:p>
          <a:p>
            <a:r>
              <a:rPr lang="en-GB" sz="2400" dirty="0"/>
              <a:t>Pharmacists</a:t>
            </a:r>
          </a:p>
          <a:p>
            <a:r>
              <a:rPr lang="en-GB" sz="2400" dirty="0"/>
              <a:t>NHS hospitals, and</a:t>
            </a:r>
          </a:p>
          <a:p>
            <a:r>
              <a:rPr lang="en-GB" sz="2400" dirty="0"/>
              <a:t>Housing, health and care providers</a:t>
            </a:r>
          </a:p>
          <a:p>
            <a:pPr marL="0" indent="0">
              <a:buNone/>
            </a:pPr>
            <a:endParaRPr lang="en-GB" sz="2400" dirty="0"/>
          </a:p>
          <a:p>
            <a:pPr marL="0" indent="0">
              <a:buNone/>
            </a:pPr>
            <a:r>
              <a:rPr lang="en-GB" sz="2400" dirty="0"/>
              <a:t>Safeguarding is a statutory requirement and all organisation must follow the policies and procedures provided by the Board</a:t>
            </a:r>
          </a:p>
        </p:txBody>
      </p:sp>
    </p:spTree>
    <p:extLst>
      <p:ext uri="{BB962C8B-B14F-4D97-AF65-F5344CB8AC3E}">
        <p14:creationId xmlns:p14="http://schemas.microsoft.com/office/powerpoint/2010/main" val="1845822519"/>
      </p:ext>
    </p:extLst>
  </p:cSld>
  <p:clrMapOvr>
    <a:masterClrMapping/>
  </p:clrMapOvr>
</p:sld>
</file>

<file path=ppt/theme/theme1.xml><?xml version="1.0" encoding="utf-8"?>
<a:theme xmlns:a="http://schemas.openxmlformats.org/drawingml/2006/main" name="CSM Forum 2019-05-16 (00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AB Template" id="{30D8C475-570A-41A9-8CF7-F2DAF141FC02}" vid="{CEFE30EC-B841-4B56-BBCD-9BBA1BC6BE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CSM Forum 2019-05-16 (002)</Template>
  <TotalTime>4308</TotalTime>
  <Words>5874</Words>
  <Application>Microsoft Office PowerPoint</Application>
  <PresentationFormat>Widescreen</PresentationFormat>
  <Paragraphs>728</Paragraphs>
  <Slides>74</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Times New Roman</vt:lpstr>
      <vt:lpstr>Trebuchet MS</vt:lpstr>
      <vt:lpstr>Wingdings</vt:lpstr>
      <vt:lpstr>CSM Forum 2019-05-16 (002)</vt:lpstr>
      <vt:lpstr>Changes to Joint Multi-Agency Safeguarding Adults Policy and Procedures (West Yorkshire, North Yorkshire and City of York)</vt:lpstr>
      <vt:lpstr>Housekeeping </vt:lpstr>
      <vt:lpstr>Aims</vt:lpstr>
      <vt:lpstr>What we will discuss before break</vt:lpstr>
      <vt:lpstr>Safeguarding and the Care Act 2014</vt:lpstr>
      <vt:lpstr>The Care Act (2014) Local Authorities duties and responsibilities</vt:lpstr>
      <vt:lpstr>Section 42 criteria</vt:lpstr>
      <vt:lpstr>Non Statutory Safeguarding Enquiries</vt:lpstr>
      <vt:lpstr>Care Act 2014</vt:lpstr>
      <vt:lpstr>Review of agreed Multi-Agency Policy and Procedures</vt:lpstr>
      <vt:lpstr>Review of Safeguarding Policy and Procedures</vt:lpstr>
      <vt:lpstr>Key changes</vt:lpstr>
      <vt:lpstr>The old and the new</vt:lpstr>
      <vt:lpstr>The Experience of the Adult at Risk and procedures</vt:lpstr>
      <vt:lpstr>Making Safeguarding Personal (MSP)</vt:lpstr>
      <vt:lpstr>Making Safeguarding Personal</vt:lpstr>
      <vt:lpstr>New Procedures</vt:lpstr>
      <vt:lpstr>A new approach</vt:lpstr>
      <vt:lpstr>Request for assessment of need</vt:lpstr>
      <vt:lpstr>Risk Notification Return – For Care Providers ONLY</vt:lpstr>
      <vt:lpstr>Risk Notification Return – For Care Providers ONLY</vt:lpstr>
      <vt:lpstr>Safeguarding Adults Decision Support Guidance</vt:lpstr>
      <vt:lpstr>Risk Notification Returns</vt:lpstr>
      <vt:lpstr>Terminology</vt:lpstr>
      <vt:lpstr>Terminology</vt:lpstr>
      <vt:lpstr>Terminology</vt:lpstr>
      <vt:lpstr>Stage One – Raising a concern </vt:lpstr>
      <vt:lpstr>Care Act guidance - roles and responsibilities in safeguarding enquiries</vt:lpstr>
      <vt:lpstr>Categories of abuse under the Care Act</vt:lpstr>
      <vt:lpstr>Self-Neglect</vt:lpstr>
      <vt:lpstr>Responding to Self-Neglect</vt:lpstr>
      <vt:lpstr>Prevent Duty</vt:lpstr>
      <vt:lpstr>Considerations if a disclosure is made to you, or you suspect abuse</vt:lpstr>
      <vt:lpstr>Managing a Safeguarding Concern</vt:lpstr>
      <vt:lpstr>Stage 1: Adult Safeguarding Procedures</vt:lpstr>
      <vt:lpstr>Putting the person at the centre of the concern</vt:lpstr>
      <vt:lpstr>Decision Making Flowchart</vt:lpstr>
      <vt:lpstr>Raising a concern without consent</vt:lpstr>
      <vt:lpstr>Key questions when deciding whether to report a safeguarding concern</vt:lpstr>
      <vt:lpstr>Provider Duties</vt:lpstr>
      <vt:lpstr>Documenting the incident, actions and decisions – Defensible recording</vt:lpstr>
      <vt:lpstr>Raising a concern</vt:lpstr>
      <vt:lpstr>Break</vt:lpstr>
      <vt:lpstr>PowerPoint Presentation</vt:lpstr>
      <vt:lpstr>Stage Two – Responding to a concern/information gathering</vt:lpstr>
      <vt:lpstr>Receipt of a Concern</vt:lpstr>
      <vt:lpstr>Safeguarding Enquiry</vt:lpstr>
      <vt:lpstr>Customer Service Centre</vt:lpstr>
      <vt:lpstr>Care and Support Team (Customer Service Centre)</vt:lpstr>
      <vt:lpstr>Locality Teams</vt:lpstr>
      <vt:lpstr>Locality Teams</vt:lpstr>
      <vt:lpstr>Locality Teams</vt:lpstr>
      <vt:lpstr>Keeping safe plan</vt:lpstr>
      <vt:lpstr>Writing the Keeping Safe Plan</vt:lpstr>
      <vt:lpstr>Stage Three – Safeguarding Response</vt:lpstr>
      <vt:lpstr>Responding to a safeguarding concern</vt:lpstr>
      <vt:lpstr>Planning Discussion</vt:lpstr>
      <vt:lpstr>Planning Discussion</vt:lpstr>
      <vt:lpstr>Planning Meeting</vt:lpstr>
      <vt:lpstr>Planning Meeting</vt:lpstr>
      <vt:lpstr>Planning Discussions and Meetings</vt:lpstr>
      <vt:lpstr>Stage 4 – Outcomes, Closure including Keeping Safe Plan and Review</vt:lpstr>
      <vt:lpstr>Stage 4: Outcome Review and Exit Safeguarding</vt:lpstr>
      <vt:lpstr>Closure and Exiting Safeguarding</vt:lpstr>
      <vt:lpstr>Stage 4 – Outcomes, Closure (including Keeping Safe Plan and Review)</vt:lpstr>
      <vt:lpstr>Making Safeguarding Personal Questionnaire</vt:lpstr>
      <vt:lpstr>Making Safeguarding Personal Questionnaire</vt:lpstr>
      <vt:lpstr>Resources for partners</vt:lpstr>
      <vt:lpstr>New Procedures Toolkit</vt:lpstr>
      <vt:lpstr>Self assessment and action plan</vt:lpstr>
      <vt:lpstr>Local Safeguarding Policies</vt:lpstr>
      <vt:lpstr>NYSAB Website</vt:lpstr>
      <vt:lpstr>Social Media</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Multi-Agency Safeguarding Adults Procedures</dc:title>
  <dc:creator>Haydn Rees Jones</dc:creator>
  <cp:lastModifiedBy>Haydn ReesJones</cp:lastModifiedBy>
  <cp:revision>191</cp:revision>
  <dcterms:created xsi:type="dcterms:W3CDTF">2019-08-21T07:38:40Z</dcterms:created>
  <dcterms:modified xsi:type="dcterms:W3CDTF">2019-09-10T15:53:52Z</dcterms:modified>
</cp:coreProperties>
</file>