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64" d="100"/>
          <a:sy n="64" d="100"/>
        </p:scale>
        <p:origin x="77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9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4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0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57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5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1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2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6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8704-DB17-4D19-9640-03AC219630A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8B07-40B4-45A7-8FE6-C2762EB51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guardingadultsyork.org.uk/" TargetMode="External"/><Relationship Id="rId2" Type="http://schemas.openxmlformats.org/officeDocument/2006/relationships/hyperlink" Target="http://www.safeguardingadults.co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33" y="3460090"/>
            <a:ext cx="5387947" cy="3145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781" y="1872691"/>
            <a:ext cx="10958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Working with adults who self neglect in the City of York and North Yorkshire</a:t>
            </a:r>
            <a:endParaRPr lang="en-GB" sz="4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45"/>
            <a:ext cx="2512656" cy="1547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974" y="335889"/>
            <a:ext cx="4072976" cy="10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40" y="94463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Communication Do’s and Don’t’ s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" y="1340726"/>
            <a:ext cx="4886728" cy="5517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953" y="1305027"/>
            <a:ext cx="6564774" cy="50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When is self-neglect a safeguarding issue?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7" y="1825625"/>
            <a:ext cx="1160190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Self neglect is a safeguarding issue when the person who self neglects: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Has needs for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care and support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(whether or not the Local Authority is meeting those needs) and:</a:t>
            </a:r>
          </a:p>
          <a:p>
            <a:endParaRPr lang="en-GB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Is experiencing or at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risk of abuse, or neglect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(including self-neglect)</a:t>
            </a:r>
          </a:p>
          <a:p>
            <a:endParaRPr lang="en-GB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 a result of those care and support needs is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unable to protect themselves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from either the risk of, or the experience of abuse or neglect.</a:t>
            </a:r>
          </a:p>
          <a:p>
            <a:endParaRPr lang="en-GB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It may also be a safeguarding concern if the adult who is self-neglecting is a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carer for an adult at risk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In these cases always raise a safeguarding concern. 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81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How to raise a concern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41" y="1401344"/>
            <a:ext cx="7493813" cy="5456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All concerns should be directed to the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Customer Contact Workers in York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or the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Customer Service Centre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 North Yorkshire.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They will triage the concern and decide whether it meets the Care Act criteria for a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Safeguarding Enquiry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You can find the contact details and copies of a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Safeguarding Concern Form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on both Boards as well as the Council websites.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a person’s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life is in immediate danger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you should call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999.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54" y="2493073"/>
            <a:ext cx="4381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What will happen with the concern?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2" y="145986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Once a concern is received this may lead to a full Safeguarding Enquiry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They may decide that a multi-agency self-neglect meeting (MASM) may be more appropriate..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MASM will be chaired by the agency with the most involvement/knowledge of the person and all relevant agencies should be invited.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 both processes the individual should be involved as much as possible. 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Powers of Intervention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There are a number of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legal powers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 intervene if a person is self-neglecting and causing a risk to themselves and to others. </a:t>
            </a:r>
          </a:p>
          <a:p>
            <a:pPr marL="0" indent="0" algn="just">
              <a:buNone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the person has been found to lack capacity in relation to decisions around their self-neglecting behaviour then reference should be made to the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Mental Capacity Act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and the duty to act in the person’s best interests.</a:t>
            </a:r>
          </a:p>
          <a:p>
            <a:pPr marL="0" indent="0" algn="just">
              <a:buNone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the person has capacity,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legal advice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should always be sought in the first instance. </a:t>
            </a:r>
          </a:p>
          <a:p>
            <a:pPr marL="0" indent="0" algn="just">
              <a:buNone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guidance sets out a number of legal powers which may be used to protect the individual and others. 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2ECFA"/>
              </a:clrFrom>
              <a:clrTo>
                <a:srgbClr val="E2EC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7619" y="0"/>
            <a:ext cx="2243328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Further Support and Guidance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For further support and guidance, either for you or those you support download the self-neglect guidance document for free at either of the following: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North Yorkshire: </a:t>
            </a:r>
            <a:r>
              <a:rPr lang="en-GB" dirty="0" smtClean="0">
                <a:latin typeface="Arial Rounded MT Bold" panose="020F0704030504030204" pitchFamily="34" charset="0"/>
                <a:hlinkClick r:id="rId2"/>
              </a:rPr>
              <a:t>http://www.safeguardingadults.co.uk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City of York</a:t>
            </a:r>
            <a:r>
              <a:rPr lang="en-GB" dirty="0" smtClean="0">
                <a:latin typeface="Arial Rounded MT Bold" panose="020F0704030504030204" pitchFamily="34" charset="0"/>
              </a:rPr>
              <a:t>: </a:t>
            </a:r>
            <a:r>
              <a:rPr lang="en-GB" dirty="0" smtClean="0">
                <a:latin typeface="Arial Rounded MT Bold" panose="020F0704030504030204" pitchFamily="34" charset="0"/>
                <a:hlinkClick r:id="rId3"/>
              </a:rPr>
              <a:t>http://www.safeguardingadultsyork.org.uk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This includes further information about the areas covered in this presentation, together with details of organisations who can offer support. 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963" y="429721"/>
            <a:ext cx="6647618" cy="63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What is self-neglect?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20" y="1536192"/>
            <a:ext cx="10515600" cy="5127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‘A wide range of behaviour neglecting to care for one’s personal hygiene, health or surroundings and includes behaviour such as hoarding’ </a:t>
            </a:r>
            <a:r>
              <a:rPr lang="en-GB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(Department of Health 2016)</a:t>
            </a:r>
          </a:p>
          <a:p>
            <a:pPr marL="0" indent="0">
              <a:buNone/>
            </a:pPr>
            <a:endParaRPr lang="en-GB" sz="2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 Rounded MT Bold" panose="020F0704030504030204" pitchFamily="34" charset="0"/>
              </a:rPr>
              <a:t>Skills for Care identify three distinct areas that are characteristic of self-neglect: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Lack of self-care: </a:t>
            </a:r>
            <a:r>
              <a:rPr lang="en-GB" sz="2400" dirty="0" smtClean="0">
                <a:latin typeface="Arial Rounded MT Bold" panose="020F0704030504030204" pitchFamily="34" charset="0"/>
              </a:rPr>
              <a:t>Personal hygiene, nutrition, hydration or health</a:t>
            </a:r>
          </a:p>
          <a:p>
            <a:pPr>
              <a:buFontTx/>
              <a:buChar char="-"/>
            </a:pPr>
            <a:endParaRPr lang="en-GB" sz="2400" dirty="0" smtClean="0">
              <a:latin typeface="Arial Rounded MT Bold" panose="020F0704030504030204" pitchFamily="34" charset="0"/>
            </a:endParaRP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Lack of care of own environment: </a:t>
            </a:r>
            <a:r>
              <a:rPr lang="en-GB" sz="2400" dirty="0" smtClean="0">
                <a:latin typeface="Arial Rounded MT Bold" panose="020F0704030504030204" pitchFamily="34" charset="0"/>
              </a:rPr>
              <a:t>Leading to domestic squalor or elevated levels of risk in the domestic environment</a:t>
            </a:r>
          </a:p>
          <a:p>
            <a:pPr>
              <a:buFontTx/>
              <a:buChar char="-"/>
            </a:pPr>
            <a:endParaRPr lang="en-GB" sz="2400" dirty="0" smtClean="0">
              <a:latin typeface="Arial Rounded MT Bold" panose="020F0704030504030204" pitchFamily="34" charset="0"/>
            </a:endParaRP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Refusal of assistance </a:t>
            </a:r>
            <a:r>
              <a:rPr lang="en-GB" sz="2400" dirty="0" smtClean="0">
                <a:latin typeface="Arial Rounded MT Bold" panose="020F0704030504030204" pitchFamily="34" charset="0"/>
              </a:rPr>
              <a:t>that may make these things worse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New guidance to support you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17" y="1825625"/>
            <a:ext cx="8097925" cy="4351338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new multi-agency guidance has been put together by the partners of the City of York and North Yorkshire Safeguarding Adults Boards.</a:t>
            </a:r>
          </a:p>
          <a:p>
            <a:pPr algn="just"/>
            <a:endParaRPr lang="en-GB" sz="1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guidance is a practical tool to support in understanding how to </a:t>
            </a:r>
            <a:r>
              <a:rPr lang="en-GB" sz="1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spot the signs </a:t>
            </a:r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of self-neglect, how to </a:t>
            </a:r>
            <a:r>
              <a:rPr lang="en-GB" sz="1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build relationships </a:t>
            </a:r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and </a:t>
            </a:r>
            <a:r>
              <a:rPr lang="en-GB" sz="1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support</a:t>
            </a:r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those who may be self-neglecting, when and how to </a:t>
            </a:r>
            <a:r>
              <a:rPr lang="en-GB" sz="1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raise a concern </a:t>
            </a:r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and sets out a </a:t>
            </a:r>
            <a:r>
              <a:rPr lang="en-GB" sz="1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new multi-agency approach </a:t>
            </a:r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 supporting individuals. </a:t>
            </a:r>
          </a:p>
          <a:p>
            <a:pPr algn="just"/>
            <a:endParaRPr lang="en-GB" sz="1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document is full of </a:t>
            </a:r>
            <a:r>
              <a:rPr lang="en-GB" sz="1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useful tips and information </a:t>
            </a:r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about where to get further support for yourself and those who you may be supporting. </a:t>
            </a:r>
          </a:p>
          <a:p>
            <a:pPr algn="just"/>
            <a:endParaRPr lang="en-GB" sz="1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GB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You can download the guidance for free on both Board’s websites. </a:t>
            </a:r>
          </a:p>
          <a:p>
            <a:pPr algn="just"/>
            <a:endParaRPr lang="en-GB" sz="1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553" y="1825625"/>
            <a:ext cx="3015281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How to spot the signs of self-neglect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95" y="1514246"/>
            <a:ext cx="11945722" cy="51206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Everyone is different and may indicate they are self-neglecting in different ways. The below </a:t>
            </a:r>
            <a:r>
              <a:rPr lang="en-GB" sz="2900" b="1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may</a:t>
            </a:r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be indicators of self-neglect:</a:t>
            </a:r>
          </a:p>
          <a:p>
            <a:pPr marL="0" indent="0">
              <a:buNone/>
            </a:pPr>
            <a:endParaRPr lang="en-GB" sz="29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Living in very unclean, sometimes verminous circumstances</a:t>
            </a:r>
          </a:p>
          <a:p>
            <a:r>
              <a:rPr lang="en-GB" sz="29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Neglecting household maintenance creating hazards in and around the property</a:t>
            </a:r>
          </a:p>
          <a:p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Obsessive hoarding</a:t>
            </a:r>
          </a:p>
          <a:p>
            <a:r>
              <a:rPr lang="en-GB" sz="29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Poor diet and nutrition – for example no food in the fridge</a:t>
            </a:r>
          </a:p>
          <a:p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Declining or refusing prescribed medication and/or support</a:t>
            </a:r>
          </a:p>
          <a:p>
            <a:r>
              <a:rPr lang="en-GB" sz="29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Refusing access to property to health and/or social care staff</a:t>
            </a:r>
          </a:p>
          <a:p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Refusal to allow access to those with an interest in the property</a:t>
            </a:r>
          </a:p>
          <a:p>
            <a:r>
              <a:rPr lang="en-GB" sz="29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Unwilling to attend external appointments</a:t>
            </a:r>
          </a:p>
          <a:p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Poor personal hygiene, poor healing</a:t>
            </a:r>
          </a:p>
          <a:p>
            <a:r>
              <a:rPr lang="en-GB" sz="29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Isolation</a:t>
            </a:r>
          </a:p>
          <a:p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Substance misuse</a:t>
            </a:r>
          </a:p>
          <a:p>
            <a:r>
              <a:rPr lang="en-GB" sz="29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Increased debt </a:t>
            </a:r>
          </a:p>
          <a:p>
            <a:endParaRPr lang="en-GB" sz="29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9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This is not an exhaustive list. If you have a concern that an adult is experiencing self-neglect you should always seek guidance at the earliest possible stage.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C1E7F5"/>
              </a:clrFrom>
              <a:clrTo>
                <a:srgbClr val="C1E7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45" y="2667953"/>
            <a:ext cx="4732482" cy="27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Hoarding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3059" y="2796830"/>
            <a:ext cx="4889238" cy="3826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868" y="1470354"/>
            <a:ext cx="6686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a person exhibits hoarding behaviours it does not automatically mean they are self-neglecting, or that there is a safeguarding concern. </a:t>
            </a:r>
          </a:p>
          <a:p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Hoarding is considered a significant problem if:</a:t>
            </a:r>
          </a:p>
          <a:p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amount of clutter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interferes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with every day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clutter is causing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significant distress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or negatively affecting the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quality of life 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of the person or their family.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Hoarding disorders are challenging to treat as many may not see it as a problem, or have little awareness of how it is affecting them or others. Some may realise they have a problem, but feel ashamed or guilty about it.</a:t>
            </a:r>
          </a:p>
          <a:p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It is important to encourage a person who is hoarding to seek help as their difficulties discarding objects may lead to loneliness and be detrimental to mental health as well as their physical health.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Why someone may hoard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305" y="1385645"/>
            <a:ext cx="119273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reasons why someone begins to hoard are not fully understood</a:t>
            </a:r>
          </a:p>
          <a:p>
            <a:endParaRPr lang="en-GB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This may be the symptom of another condition, for example someone with mobility problems may be unable to clear away clutter.</a:t>
            </a:r>
          </a:p>
          <a:p>
            <a:endParaRPr lang="en-GB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Mental health problems associated with hoarding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Severe 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Psychotic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Obsessive compulsive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 some cases, hoarding is a condition in itself and often associated with self-neglect.</a:t>
            </a:r>
          </a:p>
          <a:p>
            <a:endParaRPr lang="en-GB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You should </a:t>
            </a:r>
            <a:r>
              <a:rPr lang="en-GB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never </a:t>
            </a:r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just go into a person’s property and remove their items as this can make the situation worse. This should be done with the person, over time and with the right support in place. </a:t>
            </a:r>
          </a:p>
          <a:p>
            <a:endParaRPr lang="en-GB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</a:t>
            </a:r>
            <a:r>
              <a:rPr lang="en-GB" sz="16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associations and councils with housing </a:t>
            </a:r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 </a:t>
            </a:r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have their own hoarding policies and these should be referred to for further guidance. </a:t>
            </a:r>
          </a:p>
          <a:p>
            <a:endParaRPr lang="en-GB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guidance document includes a </a:t>
            </a:r>
            <a:r>
              <a:rPr lang="en-GB" sz="16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Clutter Image Rating tool </a:t>
            </a:r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 support you when deciding the level of risk.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5390" y="2261235"/>
            <a:ext cx="3313018" cy="20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Assessing Mental Capacity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8" y="1455725"/>
            <a:ext cx="11550700" cy="5120640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Mental capacity describes a person’s ability to make a specific decision at a specific time. 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 person will be deemed to ‘lack capacity’ if at the time a decision is required they are unable to make that decision because of an </a:t>
            </a:r>
            <a:r>
              <a:rPr lang="en-GB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impairment or disturbance in the functioning of the mind or brain</a:t>
            </a:r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This may be </a:t>
            </a:r>
            <a:r>
              <a:rPr lang="en-GB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temporary </a:t>
            </a:r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or </a:t>
            </a:r>
            <a:r>
              <a:rPr lang="en-GB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permanent. </a:t>
            </a:r>
          </a:p>
          <a:p>
            <a:endParaRPr lang="en-GB" sz="2000" dirty="0" smtClean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 person always has the right to make an ‘</a:t>
            </a:r>
            <a:r>
              <a:rPr lang="en-GB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unwise’ </a:t>
            </a:r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decision. It should always be remembered that just because a person chooses to live a certain way does not mean they lack capacity or are self-neglecting. </a:t>
            </a:r>
          </a:p>
          <a:p>
            <a:endParaRPr lang="en-GB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Assessing capacity and trying to understand the reasons behind self-neglect is complex. It is usually best achieved by </a:t>
            </a:r>
            <a:r>
              <a:rPr lang="en-GB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working with the person</a:t>
            </a:r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their family and other organisations.</a:t>
            </a:r>
          </a:p>
          <a:p>
            <a:endParaRPr lang="en-GB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</a:t>
            </a:r>
            <a:r>
              <a:rPr lang="en-GB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Mental Capacity Act 2005 </a:t>
            </a:r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sets out the test for capacity. All assessments of capacity must be clearly documented. </a:t>
            </a:r>
          </a:p>
          <a:p>
            <a:endParaRPr lang="en-GB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a person has substantial difficulty in understanding and engaging, the Local Authority must provide an </a:t>
            </a:r>
            <a:r>
              <a:rPr lang="en-GB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appropriate person </a:t>
            </a:r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 support them or arrange and </a:t>
            </a:r>
            <a:r>
              <a:rPr lang="en-GB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independent Advocate </a:t>
            </a:r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 support. </a:t>
            </a:r>
            <a:endParaRPr lang="en-GB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Assessing Risk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59" y="1690688"/>
            <a:ext cx="7081723" cy="50506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Before making the decision that a person is self-neglecting to the point of it being a safeguarding concern you should assess the risk to the individual and others.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guidance provides a Risk Assessment Matrix to support in doing this. </a:t>
            </a: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58" y="1690688"/>
            <a:ext cx="4781583" cy="5025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7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31" y="13835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Building Relationships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8958" y="2184069"/>
            <a:ext cx="343636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565" y="1276128"/>
            <a:ext cx="80540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Self-neglect and hoarding are often complex and emotional issues for people. The starting point for all interventions should be to encourage the person to do things for themselves. </a:t>
            </a:r>
          </a:p>
          <a:p>
            <a:pPr algn="just"/>
            <a:endParaRPr lang="en-GB" sz="1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GB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aim of building a relationship with an individual should be about assisting them to use their existing strengths and assets to manage their situation with the minimal amount of external support needed</a:t>
            </a:r>
            <a:r>
              <a:rPr lang="en-GB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  <a:endParaRPr lang="en-GB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2" y="2813464"/>
            <a:ext cx="7256679" cy="38543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04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1375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What is self-neglect?</vt:lpstr>
      <vt:lpstr>New guidance to support you</vt:lpstr>
      <vt:lpstr>How to spot the signs of self-neglect</vt:lpstr>
      <vt:lpstr>Hoarding</vt:lpstr>
      <vt:lpstr>Why someone may hoard </vt:lpstr>
      <vt:lpstr>Assessing Mental Capacity </vt:lpstr>
      <vt:lpstr>Assessing Risk</vt:lpstr>
      <vt:lpstr>Building Relationships </vt:lpstr>
      <vt:lpstr>Communication Do’s and Don’t’ s</vt:lpstr>
      <vt:lpstr>When is self-neglect a safeguarding issue?</vt:lpstr>
      <vt:lpstr>How to raise a concern</vt:lpstr>
      <vt:lpstr>What will happen with the concern?</vt:lpstr>
      <vt:lpstr>Powers of Intervention</vt:lpstr>
      <vt:lpstr>Further Support and Guidance</vt:lpstr>
      <vt:lpstr>PowerPoint Presentation</vt:lpstr>
    </vt:vector>
  </TitlesOfParts>
  <Company>NYCC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Outram</dc:creator>
  <cp:lastModifiedBy>Laura Watson</cp:lastModifiedBy>
  <cp:revision>23</cp:revision>
  <dcterms:created xsi:type="dcterms:W3CDTF">2020-03-02T09:42:45Z</dcterms:created>
  <dcterms:modified xsi:type="dcterms:W3CDTF">2020-04-01T14:22:06Z</dcterms:modified>
</cp:coreProperties>
</file>