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26"/>
  </p:notesMasterIdLst>
  <p:sldIdLst>
    <p:sldId id="324" r:id="rId5"/>
    <p:sldId id="325" r:id="rId6"/>
    <p:sldId id="326" r:id="rId7"/>
    <p:sldId id="327" r:id="rId8"/>
    <p:sldId id="328" r:id="rId9"/>
    <p:sldId id="329" r:id="rId10"/>
    <p:sldId id="330" r:id="rId11"/>
    <p:sldId id="331" r:id="rId12"/>
    <p:sldId id="332" r:id="rId13"/>
    <p:sldId id="333" r:id="rId14"/>
    <p:sldId id="334" r:id="rId15"/>
    <p:sldId id="335" r:id="rId16"/>
    <p:sldId id="336" r:id="rId17"/>
    <p:sldId id="337" r:id="rId18"/>
    <p:sldId id="322" r:id="rId19"/>
    <p:sldId id="314" r:id="rId20"/>
    <p:sldId id="315" r:id="rId21"/>
    <p:sldId id="318" r:id="rId22"/>
    <p:sldId id="319" r:id="rId23"/>
    <p:sldId id="320" r:id="rId24"/>
    <p:sldId id="32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AC41BA-743A-E649-AD27-2A65C307D215}">
          <p14:sldIdLst>
            <p14:sldId id="324"/>
            <p14:sldId id="325"/>
            <p14:sldId id="326"/>
            <p14:sldId id="327"/>
            <p14:sldId id="328"/>
            <p14:sldId id="329"/>
            <p14:sldId id="330"/>
            <p14:sldId id="331"/>
            <p14:sldId id="332"/>
            <p14:sldId id="333"/>
            <p14:sldId id="334"/>
            <p14:sldId id="335"/>
            <p14:sldId id="336"/>
            <p14:sldId id="337"/>
          </p14:sldIdLst>
        </p14:section>
        <p14:section name="Default Section" id="{44943C31-382E-42FA-AFAC-9EC3897B77A9}">
          <p14:sldIdLst>
            <p14:sldId id="322"/>
            <p14:sldId id="314"/>
            <p14:sldId id="315"/>
            <p14:sldId id="318"/>
            <p14:sldId id="319"/>
            <p14:sldId id="320"/>
            <p14:sldId id="32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7B"/>
    <a:srgbClr val="003F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3"/>
    <p:restoredTop sz="86122" autoAdjust="0"/>
  </p:normalViewPr>
  <p:slideViewPr>
    <p:cSldViewPr snapToGrid="0">
      <p:cViewPr varScale="1">
        <p:scale>
          <a:sx n="109" d="100"/>
          <a:sy n="109" d="100"/>
        </p:scale>
        <p:origin x="1232" y="192"/>
      </p:cViewPr>
      <p:guideLst/>
    </p:cSldViewPr>
  </p:slideViewPr>
  <p:notesTextViewPr>
    <p:cViewPr>
      <p:scale>
        <a:sx n="100" d="100"/>
        <a:sy n="100" d="100"/>
      </p:scale>
      <p:origin x="0" y="-8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39F6B-0F58-4846-BCAA-2C4B2BF781E7}" type="datetimeFigureOut">
              <a:rPr lang="en-GB" smtClean="0"/>
              <a:t>04/07/2021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1FF0A-F99B-4BF7-8A6F-ED97BF876C92}" type="slidenum">
              <a:rPr lang="en-GB" smtClean="0"/>
              <a:t>‹#›</a:t>
            </a:fld>
            <a:endParaRPr lang="en-GB"/>
          </a:p>
        </p:txBody>
      </p:sp>
    </p:spTree>
    <p:extLst>
      <p:ext uri="{BB962C8B-B14F-4D97-AF65-F5344CB8AC3E}">
        <p14:creationId xmlns:p14="http://schemas.microsoft.com/office/powerpoint/2010/main" val="2233794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1</a:t>
            </a:fld>
            <a:endParaRPr lang="en-GB"/>
          </a:p>
        </p:txBody>
      </p:sp>
    </p:spTree>
    <p:extLst>
      <p:ext uri="{BB962C8B-B14F-4D97-AF65-F5344CB8AC3E}">
        <p14:creationId xmlns:p14="http://schemas.microsoft.com/office/powerpoint/2010/main" val="3020177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SGW</a:t>
            </a:r>
            <a:r>
              <a:rPr lang="en-GB" baseline="0" dirty="0"/>
              <a:t> </a:t>
            </a:r>
            <a:r>
              <a:rPr lang="en-GB" dirty="0"/>
              <a:t>Notes- Domestic abuse has featured significantly throughout the events for safeguarding week. With a number of DA related webinars, DA charter for employers, the impact of DA on children and young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‘Hard to Help’ resources and DA in rural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Hard</a:t>
            </a:r>
            <a:r>
              <a:rPr lang="en-GB" baseline="0" dirty="0"/>
              <a:t> to Help </a:t>
            </a:r>
            <a:r>
              <a:rPr lang="en-GB" dirty="0"/>
              <a:t>Notes- On-line resource for working with perpetrators, commissioned project by the Office of the Police, Fire and Crime Commissioner. Resource, training, toolkit portal. Offering free training for anyone working in public services in North Yorkshire and York. It aims to give practitioners confidence in spotting domestic abuse. It includes bite size modules on links to alcohol, drugs and mental health. It aims to ‘upskill’ practitioners, to work with perpetrators who want support and are willing to access perpetrator support services (+ Choices))</a:t>
            </a:r>
          </a:p>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12</a:t>
            </a:fld>
            <a:endParaRPr lang="en-GB"/>
          </a:p>
        </p:txBody>
      </p:sp>
    </p:spTree>
    <p:extLst>
      <p:ext uri="{BB962C8B-B14F-4D97-AF65-F5344CB8AC3E}">
        <p14:creationId xmlns:p14="http://schemas.microsoft.com/office/powerpoint/2010/main" val="409705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Positive</a:t>
            </a:r>
            <a:r>
              <a:rPr lang="en-GB" baseline="0" dirty="0"/>
              <a:t> Communities Project is funding through the OPFCC to review the resources available for education settings to ensure a more streamline approach in the delivery of such projects which focus on raising awareness of Hate Crime whilst also challenging any prejudice views and behaviours. These resources are delivered by North Yorkshire Youth Commission and North Yorkshire Youth. </a:t>
            </a:r>
          </a:p>
          <a:p>
            <a:endParaRPr lang="en-GB" baseline="0" dirty="0"/>
          </a:p>
          <a:p>
            <a:r>
              <a:rPr lang="en-GB" baseline="0" dirty="0"/>
              <a:t>NY Safe Places </a:t>
            </a:r>
            <a:r>
              <a:rPr lang="en-GB" sz="1200" b="1" i="0" kern="1200" dirty="0">
                <a:solidFill>
                  <a:schemeClr val="tx1"/>
                </a:solidFill>
                <a:effectLst/>
                <a:latin typeface="+mn-lt"/>
                <a:ea typeface="+mn-ea"/>
                <a:cs typeface="+mn-cs"/>
              </a:rPr>
              <a:t>A safe place is where anyone who might need a little more help and support when they are out and about in the community can call in to get assistance. </a:t>
            </a:r>
            <a:r>
              <a:rPr lang="en-GB" sz="1200" b="0" i="0" kern="1200" dirty="0">
                <a:solidFill>
                  <a:schemeClr val="tx1"/>
                </a:solidFill>
                <a:effectLst/>
                <a:latin typeface="+mn-lt"/>
                <a:ea typeface="+mn-ea"/>
                <a:cs typeface="+mn-cs"/>
              </a:rPr>
              <a:t>Members of the scheme carry a 'keep safe' card and may have a wristband. On the card there is a call centre number that can be contacted by the safe place to check the person's details. The call centre will then contact the person's responders to make sure someone who knows them the best can come to take them home.</a:t>
            </a:r>
          </a:p>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13</a:t>
            </a:fld>
            <a:endParaRPr lang="en-GB"/>
          </a:p>
        </p:txBody>
      </p:sp>
    </p:spTree>
    <p:extLst>
      <p:ext uri="{BB962C8B-B14F-4D97-AF65-F5344CB8AC3E}">
        <p14:creationId xmlns:p14="http://schemas.microsoft.com/office/powerpoint/2010/main" val="2662426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14</a:t>
            </a:fld>
            <a:endParaRPr lang="en-GB"/>
          </a:p>
        </p:txBody>
      </p:sp>
    </p:spTree>
    <p:extLst>
      <p:ext uri="{BB962C8B-B14F-4D97-AF65-F5344CB8AC3E}">
        <p14:creationId xmlns:p14="http://schemas.microsoft.com/office/powerpoint/2010/main" val="709253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 “Framework for decision-making: Right help, at the right time by the right person” has been developed to help and support practitioners working with children across all agencies and organisations, when faced with a decision about the safety and wellbeing of a child or young person. It is a collaborative approach to support and drive our shared ambition of the right help, at the right time from the right service and, importantly, from the right person.</a:t>
            </a:r>
          </a:p>
          <a:p>
            <a:endParaRPr lang="en-GB" dirty="0"/>
          </a:p>
          <a:p>
            <a:r>
              <a:rPr lang="en-GB" dirty="0"/>
              <a:t>The guidance sets out which agencies and which levels of intervention may be needed to keep children safe, support families, build on their strengths, promote resilience and overall outcomes for children, young people and their families.</a:t>
            </a:r>
          </a:p>
          <a:p>
            <a:endParaRPr lang="en-GB" dirty="0"/>
          </a:p>
          <a:p>
            <a:r>
              <a:rPr lang="en-GB" dirty="0"/>
              <a:t>The Framework should be used by practitioners to aid decision making and identify next steps but not replace the conversations when concerns about a child or young person are raised. All practitioners should use their safeguarding leads and Early Help Consultants for support, guidance and reflection.</a:t>
            </a:r>
          </a:p>
          <a:p>
            <a:endParaRPr lang="en-GB" dirty="0"/>
          </a:p>
          <a:p>
            <a:r>
              <a:rPr lang="en-GB" dirty="0"/>
              <a:t>The Framework supports practitioners with thresholds and also embeds the North Yorkshire’s relationship based model of practice using a Signs of Safety methodology to understand past and potential harm, along with safety and strengths to develop what needs to happen next.</a:t>
            </a:r>
            <a:r>
              <a:rPr lang="en-GB" baseline="0" dirty="0"/>
              <a:t> </a:t>
            </a:r>
            <a:r>
              <a:rPr lang="en-GB" sz="1200" b="0" i="0" kern="1200" dirty="0">
                <a:solidFill>
                  <a:schemeClr val="tx1"/>
                </a:solidFill>
                <a:effectLst/>
                <a:latin typeface="+mn-lt"/>
                <a:ea typeface="+mn-ea"/>
                <a:cs typeface="+mn-cs"/>
              </a:rPr>
              <a:t>This document sits alongside, and is complimentary to, existing NYSCP Procedures.</a:t>
            </a:r>
            <a:endParaRPr lang="en-GB" dirty="0"/>
          </a:p>
        </p:txBody>
      </p:sp>
      <p:sp>
        <p:nvSpPr>
          <p:cNvPr id="4" name="Slide Number Placeholder 3"/>
          <p:cNvSpPr>
            <a:spLocks noGrp="1"/>
          </p:cNvSpPr>
          <p:nvPr>
            <p:ph type="sldNum" sz="quarter" idx="10"/>
          </p:nvPr>
        </p:nvSpPr>
        <p:spPr/>
        <p:txBody>
          <a:bodyPr/>
          <a:lstStyle/>
          <a:p>
            <a:fld id="{8BC1FF0A-F99B-4BF7-8A6F-ED97BF876C92}" type="slidenum">
              <a:rPr lang="en-GB" smtClean="0"/>
              <a:t>17</a:t>
            </a:fld>
            <a:endParaRPr lang="en-GB"/>
          </a:p>
        </p:txBody>
      </p:sp>
    </p:spTree>
    <p:extLst>
      <p:ext uri="{BB962C8B-B14F-4D97-AF65-F5344CB8AC3E}">
        <p14:creationId xmlns:p14="http://schemas.microsoft.com/office/powerpoint/2010/main" val="521203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DD87E9-570A-4965-8B35-A9A8CC06A6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657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Section 1 – Pathway</a:t>
            </a:r>
          </a:p>
          <a:p>
            <a:r>
              <a:rPr lang="en-GB" dirty="0"/>
              <a:t>Section 2 – Workforce</a:t>
            </a:r>
          </a:p>
          <a:p>
            <a:r>
              <a:rPr lang="en-GB" dirty="0"/>
              <a:t>Section 3</a:t>
            </a:r>
            <a:r>
              <a:rPr lang="en-GB" baseline="0" dirty="0"/>
              <a:t> – School specific information</a:t>
            </a:r>
          </a:p>
          <a:p>
            <a:r>
              <a:rPr lang="en-GB" baseline="0" dirty="0"/>
              <a:t>Section 4 – Children’s Mental Health Section</a:t>
            </a:r>
          </a:p>
          <a:p>
            <a:r>
              <a:rPr lang="en-GB" baseline="0" dirty="0"/>
              <a:t>Section 5 – Advice for Parents and Carers</a:t>
            </a:r>
          </a:p>
          <a:p>
            <a:endParaRPr lang="en-GB" baseline="0" dirty="0"/>
          </a:p>
          <a:p>
            <a:r>
              <a:rPr lang="en-GB" baseline="0" dirty="0"/>
              <a:t>All delivered through safeguardingchildren.co.uk – no pdf download like last pathway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1CABD-40F5-554A-BD1F-A6F281C561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823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8C80D-2E4F-4C41-8327-9C048E39CA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161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2</a:t>
            </a:fld>
            <a:endParaRPr lang="en-GB"/>
          </a:p>
        </p:txBody>
      </p:sp>
    </p:spTree>
    <p:extLst>
      <p:ext uri="{BB962C8B-B14F-4D97-AF65-F5344CB8AC3E}">
        <p14:creationId xmlns:p14="http://schemas.microsoft.com/office/powerpoint/2010/main" val="1648074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3</a:t>
            </a:fld>
            <a:endParaRPr lang="en-GB"/>
          </a:p>
        </p:txBody>
      </p:sp>
    </p:spTree>
    <p:extLst>
      <p:ext uri="{BB962C8B-B14F-4D97-AF65-F5344CB8AC3E}">
        <p14:creationId xmlns:p14="http://schemas.microsoft.com/office/powerpoint/2010/main" val="2507061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6</a:t>
            </a:fld>
            <a:endParaRPr lang="en-GB"/>
          </a:p>
        </p:txBody>
      </p:sp>
    </p:spTree>
    <p:extLst>
      <p:ext uri="{BB962C8B-B14F-4D97-AF65-F5344CB8AC3E}">
        <p14:creationId xmlns:p14="http://schemas.microsoft.com/office/powerpoint/2010/main" val="1712543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228600" fontAlgn="ctr"/>
            <a:r>
              <a:rPr lang="en-GB" sz="1200" b="0" i="0" u="none" strike="noStrike" kern="1200" dirty="0">
                <a:solidFill>
                  <a:schemeClr val="tx1"/>
                </a:solidFill>
                <a:effectLst/>
                <a:latin typeface="+mn-lt"/>
                <a:ea typeface="+mn-ea"/>
                <a:cs typeface="+mn-cs"/>
              </a:rPr>
              <a:t>The following areas below, are covered in the guidance.</a:t>
            </a:r>
            <a:endParaRPr lang="en-GB" sz="1200" dirty="0">
              <a:solidFill>
                <a:schemeClr val="accent1">
                  <a:lumMod val="50000"/>
                </a:schemeClr>
              </a:solidFill>
              <a:latin typeface="Arial" panose="020B0604020202020204" pitchFamily="34" charset="0"/>
              <a:cs typeface="Arial" panose="020B0604020202020204" pitchFamily="34" charset="0"/>
            </a:endParaRPr>
          </a:p>
          <a:p>
            <a:pPr marL="685800" indent="-228600" fontAlgn="ctr"/>
            <a:r>
              <a:rPr lang="en-GB" sz="1200" dirty="0">
                <a:solidFill>
                  <a:schemeClr val="accent1">
                    <a:lumMod val="50000"/>
                  </a:schemeClr>
                </a:solidFill>
                <a:latin typeface="Arial" panose="020B0604020202020204" pitchFamily="34" charset="0"/>
                <a:cs typeface="Arial" panose="020B0604020202020204" pitchFamily="34" charset="0"/>
              </a:rPr>
              <a:t>·</a:t>
            </a:r>
            <a:r>
              <a:rPr lang="en-GB" sz="700" dirty="0">
                <a:solidFill>
                  <a:schemeClr val="accent1">
                    <a:lumMod val="50000"/>
                  </a:schemeClr>
                </a:solidFill>
                <a:latin typeface="Arial" panose="020B0604020202020204" pitchFamily="34" charset="0"/>
                <a:cs typeface="Arial" panose="020B0604020202020204" pitchFamily="34" charset="0"/>
              </a:rPr>
              <a:t>         </a:t>
            </a:r>
            <a:r>
              <a:rPr lang="en-GB" sz="1200" dirty="0">
                <a:solidFill>
                  <a:schemeClr val="accent1">
                    <a:lumMod val="50000"/>
                  </a:schemeClr>
                </a:solidFill>
                <a:latin typeface="Arial" panose="020B0604020202020204" pitchFamily="34" charset="0"/>
                <a:cs typeface="Arial" panose="020B0604020202020204" pitchFamily="34" charset="0"/>
              </a:rPr>
              <a:t>Falls</a:t>
            </a:r>
            <a:endParaRPr lang="en-GB" dirty="0">
              <a:solidFill>
                <a:schemeClr val="accent1">
                  <a:lumMod val="50000"/>
                </a:schemeClr>
              </a:solidFill>
              <a:latin typeface="Arial" panose="020B0604020202020204" pitchFamily="34" charset="0"/>
              <a:cs typeface="Arial" panose="020B0604020202020204" pitchFamily="34" charset="0"/>
            </a:endParaRPr>
          </a:p>
          <a:p>
            <a:pPr marL="685800" indent="-228600" fontAlgn="ctr"/>
            <a:r>
              <a:rPr lang="en-GB" sz="1200" dirty="0">
                <a:solidFill>
                  <a:schemeClr val="accent1">
                    <a:lumMod val="50000"/>
                  </a:schemeClr>
                </a:solidFill>
                <a:latin typeface="Arial" panose="020B0604020202020204" pitchFamily="34" charset="0"/>
                <a:cs typeface="Arial" panose="020B0604020202020204" pitchFamily="34" charset="0"/>
              </a:rPr>
              <a:t>·</a:t>
            </a:r>
            <a:r>
              <a:rPr lang="en-GB" sz="700" dirty="0">
                <a:solidFill>
                  <a:schemeClr val="accent1">
                    <a:lumMod val="50000"/>
                  </a:schemeClr>
                </a:solidFill>
                <a:latin typeface="Arial" panose="020B0604020202020204" pitchFamily="34" charset="0"/>
                <a:cs typeface="Arial" panose="020B0604020202020204" pitchFamily="34" charset="0"/>
              </a:rPr>
              <a:t>         </a:t>
            </a:r>
            <a:r>
              <a:rPr lang="en-GB" sz="1200" dirty="0">
                <a:solidFill>
                  <a:schemeClr val="accent1">
                    <a:lumMod val="50000"/>
                  </a:schemeClr>
                </a:solidFill>
                <a:latin typeface="Arial" panose="020B0604020202020204" pitchFamily="34" charset="0"/>
                <a:cs typeface="Arial" panose="020B0604020202020204" pitchFamily="34" charset="0"/>
              </a:rPr>
              <a:t>Incidents between adults at risk </a:t>
            </a:r>
            <a:r>
              <a:rPr lang="en-GB" sz="1200" i="1" dirty="0">
                <a:solidFill>
                  <a:schemeClr val="accent1">
                    <a:lumMod val="50000"/>
                  </a:schemeClr>
                </a:solidFill>
                <a:latin typeface="Arial" panose="020B0604020202020204" pitchFamily="34" charset="0"/>
                <a:cs typeface="Arial" panose="020B0604020202020204" pitchFamily="34" charset="0"/>
              </a:rPr>
              <a:t>(no requirement to submit an RNR)</a:t>
            </a:r>
            <a:endParaRPr lang="en-GB" dirty="0">
              <a:solidFill>
                <a:schemeClr val="accent1">
                  <a:lumMod val="50000"/>
                </a:schemeClr>
              </a:solidFill>
              <a:latin typeface="Arial" panose="020B0604020202020204" pitchFamily="34" charset="0"/>
              <a:cs typeface="Arial" panose="020B0604020202020204" pitchFamily="34" charset="0"/>
            </a:endParaRPr>
          </a:p>
          <a:p>
            <a:pPr marL="685800" indent="-228600" fontAlgn="ctr"/>
            <a:r>
              <a:rPr lang="en-GB" sz="1200" dirty="0">
                <a:solidFill>
                  <a:schemeClr val="accent1">
                    <a:lumMod val="50000"/>
                  </a:schemeClr>
                </a:solidFill>
                <a:latin typeface="Arial" panose="020B0604020202020204" pitchFamily="34" charset="0"/>
                <a:cs typeface="Arial" panose="020B0604020202020204" pitchFamily="34" charset="0"/>
              </a:rPr>
              <a:t>·</a:t>
            </a:r>
            <a:r>
              <a:rPr lang="en-GB" sz="700" dirty="0">
                <a:solidFill>
                  <a:schemeClr val="accent1">
                    <a:lumMod val="50000"/>
                  </a:schemeClr>
                </a:solidFill>
                <a:latin typeface="Arial" panose="020B0604020202020204" pitchFamily="34" charset="0"/>
                <a:cs typeface="Arial" panose="020B0604020202020204" pitchFamily="34" charset="0"/>
              </a:rPr>
              <a:t>         </a:t>
            </a:r>
            <a:r>
              <a:rPr lang="en-GB" sz="1200" dirty="0">
                <a:solidFill>
                  <a:schemeClr val="accent1">
                    <a:lumMod val="50000"/>
                  </a:schemeClr>
                </a:solidFill>
                <a:latin typeface="Arial" panose="020B0604020202020204" pitchFamily="34" charset="0"/>
                <a:cs typeface="Arial" panose="020B0604020202020204" pitchFamily="34" charset="0"/>
              </a:rPr>
              <a:t>Nutrition and hydration</a:t>
            </a:r>
            <a:endParaRPr lang="en-GB" dirty="0">
              <a:solidFill>
                <a:schemeClr val="accent1">
                  <a:lumMod val="50000"/>
                </a:schemeClr>
              </a:solidFill>
              <a:latin typeface="Arial" panose="020B0604020202020204" pitchFamily="34" charset="0"/>
              <a:cs typeface="Arial" panose="020B0604020202020204" pitchFamily="34" charset="0"/>
            </a:endParaRPr>
          </a:p>
          <a:p>
            <a:pPr marL="685800" indent="-228600" fontAlgn="ctr"/>
            <a:r>
              <a:rPr lang="en-GB" sz="1200" dirty="0">
                <a:solidFill>
                  <a:schemeClr val="accent1">
                    <a:lumMod val="50000"/>
                  </a:schemeClr>
                </a:solidFill>
                <a:latin typeface="Arial" panose="020B0604020202020204" pitchFamily="34" charset="0"/>
                <a:cs typeface="Arial" panose="020B0604020202020204" pitchFamily="34" charset="0"/>
              </a:rPr>
              <a:t>·</a:t>
            </a:r>
            <a:r>
              <a:rPr lang="en-GB" sz="700" dirty="0">
                <a:solidFill>
                  <a:schemeClr val="accent1">
                    <a:lumMod val="50000"/>
                  </a:schemeClr>
                </a:solidFill>
                <a:latin typeface="Arial" panose="020B0604020202020204" pitchFamily="34" charset="0"/>
                <a:cs typeface="Arial" panose="020B0604020202020204" pitchFamily="34" charset="0"/>
              </a:rPr>
              <a:t>         </a:t>
            </a:r>
            <a:r>
              <a:rPr lang="en-GB" sz="1200" dirty="0">
                <a:solidFill>
                  <a:schemeClr val="accent1">
                    <a:lumMod val="50000"/>
                  </a:schemeClr>
                </a:solidFill>
                <a:latin typeface="Arial" panose="020B0604020202020204" pitchFamily="34" charset="0"/>
                <a:cs typeface="Arial" panose="020B0604020202020204" pitchFamily="34" charset="0"/>
              </a:rPr>
              <a:t>Pressure area care </a:t>
            </a:r>
            <a:r>
              <a:rPr lang="en-GB" sz="1200" i="1" dirty="0">
                <a:solidFill>
                  <a:schemeClr val="accent1">
                    <a:lumMod val="50000"/>
                  </a:schemeClr>
                </a:solidFill>
                <a:latin typeface="Arial" panose="020B0604020202020204" pitchFamily="34" charset="0"/>
                <a:cs typeface="Arial" panose="020B0604020202020204" pitchFamily="34" charset="0"/>
              </a:rPr>
              <a:t>(no requirement to submit an RNR)Keep free</a:t>
            </a:r>
            <a:endParaRPr lang="en-GB" dirty="0">
              <a:solidFill>
                <a:schemeClr val="accent1">
                  <a:lumMod val="50000"/>
                </a:schemeClr>
              </a:solidFill>
              <a:latin typeface="Arial" panose="020B0604020202020204" pitchFamily="34" charset="0"/>
              <a:cs typeface="Arial" panose="020B0604020202020204" pitchFamily="34" charset="0"/>
            </a:endParaRPr>
          </a:p>
          <a:p>
            <a:pPr marL="685800" indent="-228600" fontAlgn="ctr"/>
            <a:r>
              <a:rPr lang="en-GB" sz="1200" dirty="0">
                <a:solidFill>
                  <a:schemeClr val="accent1">
                    <a:lumMod val="50000"/>
                  </a:schemeClr>
                </a:solidFill>
                <a:latin typeface="Arial" panose="020B0604020202020204" pitchFamily="34" charset="0"/>
                <a:cs typeface="Arial" panose="020B0604020202020204" pitchFamily="34" charset="0"/>
              </a:rPr>
              <a:t>·</a:t>
            </a:r>
            <a:r>
              <a:rPr lang="en-GB" sz="700" dirty="0">
                <a:solidFill>
                  <a:schemeClr val="accent1">
                    <a:lumMod val="50000"/>
                  </a:schemeClr>
                </a:solidFill>
                <a:latin typeface="Arial" panose="020B0604020202020204" pitchFamily="34" charset="0"/>
                <a:cs typeface="Arial" panose="020B0604020202020204" pitchFamily="34" charset="0"/>
              </a:rPr>
              <a:t>         </a:t>
            </a:r>
            <a:r>
              <a:rPr lang="en-GB" sz="1200" dirty="0">
                <a:solidFill>
                  <a:schemeClr val="accent1">
                    <a:lumMod val="50000"/>
                  </a:schemeClr>
                </a:solidFill>
                <a:latin typeface="Arial" panose="020B0604020202020204" pitchFamily="34" charset="0"/>
                <a:cs typeface="Arial" panose="020B0604020202020204" pitchFamily="34" charset="0"/>
              </a:rPr>
              <a:t>Medication errors</a:t>
            </a:r>
            <a:endParaRPr lang="en-GB" dirty="0">
              <a:solidFill>
                <a:schemeClr val="accent1">
                  <a:lumMod val="50000"/>
                </a:schemeClr>
              </a:solidFill>
              <a:latin typeface="Arial" panose="020B0604020202020204" pitchFamily="34" charset="0"/>
              <a:cs typeface="Arial" panose="020B0604020202020204" pitchFamily="34" charset="0"/>
            </a:endParaRPr>
          </a:p>
          <a:p>
            <a:pPr marL="685800" indent="-228600" fontAlgn="ctr"/>
            <a:r>
              <a:rPr lang="en-GB" sz="1200" dirty="0">
                <a:solidFill>
                  <a:schemeClr val="accent1">
                    <a:lumMod val="50000"/>
                  </a:schemeClr>
                </a:solidFill>
                <a:latin typeface="Arial" panose="020B0604020202020204" pitchFamily="34" charset="0"/>
                <a:cs typeface="Arial" panose="020B0604020202020204" pitchFamily="34" charset="0"/>
              </a:rPr>
              <a:t>·</a:t>
            </a:r>
            <a:r>
              <a:rPr lang="en-GB" sz="700" dirty="0">
                <a:solidFill>
                  <a:schemeClr val="accent1">
                    <a:lumMod val="50000"/>
                  </a:schemeClr>
                </a:solidFill>
                <a:latin typeface="Arial" panose="020B0604020202020204" pitchFamily="34" charset="0"/>
                <a:cs typeface="Arial" panose="020B0604020202020204" pitchFamily="34" charset="0"/>
              </a:rPr>
              <a:t>         </a:t>
            </a:r>
            <a:r>
              <a:rPr lang="en-GB" sz="1200" dirty="0">
                <a:solidFill>
                  <a:schemeClr val="accent1">
                    <a:lumMod val="50000"/>
                  </a:schemeClr>
                </a:solidFill>
                <a:latin typeface="Arial" panose="020B0604020202020204" pitchFamily="34" charset="0"/>
                <a:cs typeface="Arial" panose="020B0604020202020204" pitchFamily="34" charset="0"/>
              </a:rPr>
              <a:t>Missed home care visit</a:t>
            </a:r>
            <a:endParaRPr lang="en-GB" dirty="0">
              <a:solidFill>
                <a:schemeClr val="accent1">
                  <a:lumMod val="50000"/>
                </a:schemeClr>
              </a:solidFill>
              <a:latin typeface="Arial" panose="020B0604020202020204" pitchFamily="34" charset="0"/>
              <a:cs typeface="Arial" panose="020B0604020202020204" pitchFamily="34" charset="0"/>
            </a:endParaRPr>
          </a:p>
          <a:p>
            <a:pPr marL="685800" indent="-228600" fontAlgn="ctr"/>
            <a:r>
              <a:rPr lang="en-GB" sz="1200" dirty="0">
                <a:solidFill>
                  <a:schemeClr val="accent1">
                    <a:lumMod val="50000"/>
                  </a:schemeClr>
                </a:solidFill>
                <a:latin typeface="Arial" panose="020B0604020202020204" pitchFamily="34" charset="0"/>
                <a:cs typeface="Arial" panose="020B0604020202020204" pitchFamily="34" charset="0"/>
              </a:rPr>
              <a:t>·</a:t>
            </a:r>
            <a:r>
              <a:rPr lang="en-GB" sz="700" dirty="0">
                <a:solidFill>
                  <a:schemeClr val="accent1">
                    <a:lumMod val="50000"/>
                  </a:schemeClr>
                </a:solidFill>
                <a:latin typeface="Arial" panose="020B0604020202020204" pitchFamily="34" charset="0"/>
                <a:cs typeface="Arial" panose="020B0604020202020204" pitchFamily="34" charset="0"/>
              </a:rPr>
              <a:t>         </a:t>
            </a:r>
            <a:r>
              <a:rPr lang="en-GB" sz="1200" dirty="0">
                <a:solidFill>
                  <a:schemeClr val="accent1">
                    <a:lumMod val="50000"/>
                  </a:schemeClr>
                </a:solidFill>
                <a:latin typeface="Arial" panose="020B0604020202020204" pitchFamily="34" charset="0"/>
                <a:cs typeface="Arial" panose="020B0604020202020204" pitchFamily="34" charset="0"/>
              </a:rPr>
              <a:t>Moving and handling</a:t>
            </a:r>
            <a:endParaRPr lang="en-GB" dirty="0">
              <a:solidFill>
                <a:schemeClr val="accent1">
                  <a:lumMod val="50000"/>
                </a:schemeClr>
              </a:solidFill>
              <a:latin typeface="Arial" panose="020B0604020202020204" pitchFamily="34" charset="0"/>
              <a:cs typeface="Arial" panose="020B0604020202020204" pitchFamily="34" charset="0"/>
            </a:endParaRPr>
          </a:p>
          <a:p>
            <a:pPr marL="685800" indent="-228600" fontAlgn="ctr"/>
            <a:r>
              <a:rPr lang="en-GB" sz="1200" dirty="0">
                <a:solidFill>
                  <a:schemeClr val="accent1">
                    <a:lumMod val="50000"/>
                  </a:schemeClr>
                </a:solidFill>
                <a:latin typeface="Arial" panose="020B0604020202020204" pitchFamily="34" charset="0"/>
                <a:cs typeface="Arial" panose="020B0604020202020204" pitchFamily="34" charset="0"/>
              </a:rPr>
              <a:t>·</a:t>
            </a:r>
            <a:r>
              <a:rPr lang="en-GB" sz="700" dirty="0">
                <a:solidFill>
                  <a:schemeClr val="accent1">
                    <a:lumMod val="50000"/>
                  </a:schemeClr>
                </a:solidFill>
                <a:latin typeface="Arial" panose="020B0604020202020204" pitchFamily="34" charset="0"/>
                <a:cs typeface="Arial" panose="020B0604020202020204" pitchFamily="34" charset="0"/>
              </a:rPr>
              <a:t>         </a:t>
            </a:r>
            <a:r>
              <a:rPr lang="en-GB" sz="1200" dirty="0">
                <a:solidFill>
                  <a:schemeClr val="accent1">
                    <a:lumMod val="50000"/>
                  </a:schemeClr>
                </a:solidFill>
                <a:latin typeface="Arial" panose="020B0604020202020204" pitchFamily="34" charset="0"/>
                <a:cs typeface="Arial" panose="020B0604020202020204" pitchFamily="34" charset="0"/>
              </a:rPr>
              <a:t>Poor Discharge/Transfer of Care </a:t>
            </a:r>
            <a:r>
              <a:rPr lang="en-GB" sz="1200" i="1" dirty="0">
                <a:solidFill>
                  <a:schemeClr val="accent1">
                    <a:lumMod val="50000"/>
                  </a:schemeClr>
                </a:solidFill>
                <a:latin typeface="Arial" panose="020B0604020202020204" pitchFamily="34" charset="0"/>
                <a:cs typeface="Arial" panose="020B0604020202020204" pitchFamily="34" charset="0"/>
              </a:rPr>
              <a:t>(no requirement to submit an RNR)</a:t>
            </a:r>
            <a:endParaRPr lang="en-GB" dirty="0">
              <a:solidFill>
                <a:schemeClr val="accent1">
                  <a:lumMod val="50000"/>
                </a:schemeClr>
              </a:solidFill>
              <a:latin typeface="Arial" panose="020B0604020202020204" pitchFamily="34" charset="0"/>
              <a:cs typeface="Arial" panose="020B0604020202020204" pitchFamily="34" charset="0"/>
            </a:endParaRPr>
          </a:p>
          <a:p>
            <a:pPr marL="685800" indent="-228600" fontAlgn="ctr"/>
            <a:r>
              <a:rPr lang="en-GB" sz="1200" dirty="0">
                <a:solidFill>
                  <a:schemeClr val="accent1">
                    <a:lumMod val="50000"/>
                  </a:schemeClr>
                </a:solidFill>
                <a:latin typeface="Arial" panose="020B0604020202020204" pitchFamily="34" charset="0"/>
                <a:cs typeface="Arial" panose="020B0604020202020204" pitchFamily="34" charset="0"/>
              </a:rPr>
              <a:t>·</a:t>
            </a:r>
            <a:r>
              <a:rPr lang="en-GB" sz="700" dirty="0">
                <a:solidFill>
                  <a:schemeClr val="accent1">
                    <a:lumMod val="50000"/>
                  </a:schemeClr>
                </a:solidFill>
                <a:latin typeface="Arial" panose="020B0604020202020204" pitchFamily="34" charset="0"/>
                <a:cs typeface="Arial" panose="020B0604020202020204" pitchFamily="34" charset="0"/>
              </a:rPr>
              <a:t>         </a:t>
            </a:r>
            <a:r>
              <a:rPr lang="en-GB" sz="1200" dirty="0">
                <a:solidFill>
                  <a:schemeClr val="accent1">
                    <a:lumMod val="50000"/>
                  </a:schemeClr>
                </a:solidFill>
                <a:latin typeface="Arial" panose="020B0604020202020204" pitchFamily="34" charset="0"/>
                <a:cs typeface="Arial" panose="020B0604020202020204" pitchFamily="34" charset="0"/>
              </a:rPr>
              <a:t>Financial concerns </a:t>
            </a:r>
            <a:r>
              <a:rPr lang="en-GB" sz="1200" i="1" dirty="0">
                <a:solidFill>
                  <a:schemeClr val="accent1">
                    <a:lumMod val="50000"/>
                  </a:schemeClr>
                </a:solidFill>
                <a:latin typeface="Arial" panose="020B0604020202020204" pitchFamily="34" charset="0"/>
                <a:cs typeface="Arial" panose="020B0604020202020204" pitchFamily="34" charset="0"/>
              </a:rPr>
              <a:t>(no requirement to submit an RNR)</a:t>
            </a:r>
            <a:endParaRPr lang="en-GB" dirty="0">
              <a:solidFill>
                <a:schemeClr val="accent1">
                  <a:lumMod val="50000"/>
                </a:schemeClr>
              </a:solidFill>
              <a:latin typeface="Arial" panose="020B0604020202020204" pitchFamily="34" charset="0"/>
              <a:cs typeface="Arial" panose="020B0604020202020204" pitchFamily="34" charset="0"/>
            </a:endParaRPr>
          </a:p>
          <a:p>
            <a:pPr marL="685800" indent="-228600" fontAlgn="ctr"/>
            <a:r>
              <a:rPr lang="en-GB" sz="1200" dirty="0">
                <a:solidFill>
                  <a:schemeClr val="accent1">
                    <a:lumMod val="50000"/>
                  </a:schemeClr>
                </a:solidFill>
                <a:latin typeface="Arial" panose="020B0604020202020204" pitchFamily="34" charset="0"/>
                <a:cs typeface="Arial" panose="020B0604020202020204" pitchFamily="34" charset="0"/>
              </a:rPr>
              <a:t>·</a:t>
            </a:r>
            <a:r>
              <a:rPr lang="en-GB" sz="700" dirty="0">
                <a:solidFill>
                  <a:schemeClr val="accent1">
                    <a:lumMod val="50000"/>
                  </a:schemeClr>
                </a:solidFill>
                <a:latin typeface="Arial" panose="020B0604020202020204" pitchFamily="34" charset="0"/>
                <a:cs typeface="Arial" panose="020B0604020202020204" pitchFamily="34" charset="0"/>
              </a:rPr>
              <a:t>         </a:t>
            </a:r>
            <a:r>
              <a:rPr lang="en-GB" sz="1200" dirty="0">
                <a:solidFill>
                  <a:schemeClr val="accent1">
                    <a:lumMod val="50000"/>
                  </a:schemeClr>
                </a:solidFill>
                <a:latin typeface="Arial" panose="020B0604020202020204" pitchFamily="34" charset="0"/>
                <a:cs typeface="Arial" panose="020B0604020202020204" pitchFamily="34" charset="0"/>
              </a:rPr>
              <a:t>Environmental</a:t>
            </a:r>
            <a:endParaRPr lang="en-GB" dirty="0">
              <a:solidFill>
                <a:schemeClr val="accent1">
                  <a:lumMod val="50000"/>
                </a:schemeClr>
              </a:solidFill>
              <a:latin typeface="Arial" panose="020B0604020202020204" pitchFamily="34" charset="0"/>
              <a:cs typeface="Arial" panose="020B0604020202020204" pitchFamily="34" charset="0"/>
            </a:endParaRPr>
          </a:p>
          <a:p>
            <a:pPr marL="685800" indent="-228600" fontAlgn="ctr"/>
            <a:r>
              <a:rPr lang="en-GB" sz="1200" dirty="0">
                <a:solidFill>
                  <a:schemeClr val="accent1">
                    <a:lumMod val="50000"/>
                  </a:schemeClr>
                </a:solidFill>
                <a:latin typeface="Arial" panose="020B0604020202020204" pitchFamily="34" charset="0"/>
                <a:cs typeface="Arial" panose="020B0604020202020204" pitchFamily="34" charset="0"/>
              </a:rPr>
              <a:t>·</a:t>
            </a:r>
            <a:r>
              <a:rPr lang="en-GB" sz="700" dirty="0">
                <a:solidFill>
                  <a:schemeClr val="accent1">
                    <a:lumMod val="50000"/>
                  </a:schemeClr>
                </a:solidFill>
                <a:latin typeface="Arial" panose="020B0604020202020204" pitchFamily="34" charset="0"/>
                <a:cs typeface="Arial" panose="020B0604020202020204" pitchFamily="34" charset="0"/>
              </a:rPr>
              <a:t>         </a:t>
            </a:r>
            <a:r>
              <a:rPr lang="en-GB" sz="1200" dirty="0">
                <a:solidFill>
                  <a:schemeClr val="accent1">
                    <a:lumMod val="50000"/>
                  </a:schemeClr>
                </a:solidFill>
                <a:latin typeface="Arial" panose="020B0604020202020204" pitchFamily="34" charset="0"/>
                <a:cs typeface="Arial" panose="020B0604020202020204" pitchFamily="34" charset="0"/>
              </a:rPr>
              <a:t>CQC Notification(s)</a:t>
            </a:r>
            <a:endParaRPr lang="en-GB" dirty="0">
              <a:solidFill>
                <a:schemeClr val="accent1">
                  <a:lumMod val="50000"/>
                </a:schemeClr>
              </a:solidFill>
              <a:latin typeface="Arial" panose="020B0604020202020204" pitchFamily="34" charset="0"/>
              <a:cs typeface="Arial" panose="020B0604020202020204" pitchFamily="34" charset="0"/>
            </a:endParaRPr>
          </a:p>
          <a:p>
            <a:pPr marL="685800" indent="-228600" fontAlgn="ctr"/>
            <a:r>
              <a:rPr lang="en-GB" sz="1200" dirty="0">
                <a:solidFill>
                  <a:schemeClr val="accent1">
                    <a:lumMod val="50000"/>
                  </a:schemeClr>
                </a:solidFill>
                <a:latin typeface="Arial" panose="020B0604020202020204" pitchFamily="34" charset="0"/>
                <a:cs typeface="Arial" panose="020B0604020202020204" pitchFamily="34" charset="0"/>
              </a:rPr>
              <a:t>·</a:t>
            </a:r>
            <a:r>
              <a:rPr lang="en-GB" sz="700" dirty="0">
                <a:solidFill>
                  <a:schemeClr val="accent1">
                    <a:lumMod val="50000"/>
                  </a:schemeClr>
                </a:solidFill>
                <a:latin typeface="Arial" panose="020B0604020202020204" pitchFamily="34" charset="0"/>
                <a:cs typeface="Arial" panose="020B0604020202020204" pitchFamily="34" charset="0"/>
              </a:rPr>
              <a:t>         </a:t>
            </a:r>
            <a:r>
              <a:rPr lang="en-GB" sz="1200" dirty="0">
                <a:solidFill>
                  <a:schemeClr val="accent1">
                    <a:lumMod val="50000"/>
                  </a:schemeClr>
                </a:solidFill>
                <a:latin typeface="Arial" panose="020B0604020202020204" pitchFamily="34" charset="0"/>
                <a:cs typeface="Arial" panose="020B0604020202020204" pitchFamily="34" charset="0"/>
              </a:rPr>
              <a:t>Non-regulated notifications</a:t>
            </a:r>
            <a:endParaRPr lang="en-GB" dirty="0">
              <a:solidFill>
                <a:schemeClr val="accent1">
                  <a:lumMod val="50000"/>
                </a:schemeClr>
              </a:solidFill>
              <a:latin typeface="Arial" panose="020B0604020202020204" pitchFamily="34" charset="0"/>
              <a:cs typeface="Arial" panose="020B0604020202020204" pitchFamily="34" charset="0"/>
            </a:endParaRPr>
          </a:p>
          <a:p>
            <a:pPr marL="685800" indent="-228600" fontAlgn="ctr"/>
            <a:r>
              <a:rPr lang="en-GB" sz="1200" dirty="0">
                <a:solidFill>
                  <a:schemeClr val="accent1">
                    <a:lumMod val="50000"/>
                  </a:schemeClr>
                </a:solidFill>
                <a:latin typeface="Arial" panose="020B0604020202020204" pitchFamily="34" charset="0"/>
                <a:cs typeface="Arial" panose="020B0604020202020204" pitchFamily="34" charset="0"/>
              </a:rPr>
              <a:t>·</a:t>
            </a:r>
            <a:r>
              <a:rPr lang="en-GB" sz="700" dirty="0">
                <a:solidFill>
                  <a:schemeClr val="accent1">
                    <a:lumMod val="50000"/>
                  </a:schemeClr>
                </a:solidFill>
                <a:latin typeface="Arial" panose="020B0604020202020204" pitchFamily="34" charset="0"/>
                <a:cs typeface="Arial" panose="020B0604020202020204" pitchFamily="34" charset="0"/>
              </a:rPr>
              <a:t>         </a:t>
            </a:r>
            <a:r>
              <a:rPr lang="en-GB" sz="1200" dirty="0">
                <a:solidFill>
                  <a:schemeClr val="accent1">
                    <a:lumMod val="50000"/>
                  </a:schemeClr>
                </a:solidFill>
                <a:latin typeface="Arial" panose="020B0604020202020204" pitchFamily="34" charset="0"/>
                <a:cs typeface="Arial" panose="020B0604020202020204" pitchFamily="34" charset="0"/>
              </a:rPr>
              <a:t>Accidents, Incidents and Serious Incidents </a:t>
            </a:r>
            <a:r>
              <a:rPr lang="en-GB" sz="1200" i="1" dirty="0">
                <a:solidFill>
                  <a:schemeClr val="accent1">
                    <a:lumMod val="50000"/>
                  </a:schemeClr>
                </a:solidFill>
                <a:latin typeface="Arial" panose="020B0604020202020204" pitchFamily="34" charset="0"/>
                <a:cs typeface="Arial" panose="020B0604020202020204" pitchFamily="34" charset="0"/>
              </a:rPr>
              <a:t>(no requirement to submit an RNR)</a:t>
            </a:r>
            <a:endParaRPr lang="en-GB" dirty="0">
              <a:solidFill>
                <a:schemeClr val="accent1">
                  <a:lumMod val="50000"/>
                </a:schemeClr>
              </a:solidFill>
              <a:latin typeface="Arial" panose="020B0604020202020204" pitchFamily="34" charset="0"/>
              <a:cs typeface="Arial" panose="020B0604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8BC1FF0A-F99B-4BF7-8A6F-ED97BF876C92}" type="slidenum">
              <a:rPr lang="en-GB" smtClean="0"/>
              <a:t>7</a:t>
            </a:fld>
            <a:endParaRPr lang="en-GB"/>
          </a:p>
        </p:txBody>
      </p:sp>
    </p:spTree>
    <p:extLst>
      <p:ext uri="{BB962C8B-B14F-4D97-AF65-F5344CB8AC3E}">
        <p14:creationId xmlns:p14="http://schemas.microsoft.com/office/powerpoint/2010/main" val="258627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8</a:t>
            </a:fld>
            <a:endParaRPr lang="en-GB"/>
          </a:p>
        </p:txBody>
      </p:sp>
    </p:spTree>
    <p:extLst>
      <p:ext uri="{BB962C8B-B14F-4D97-AF65-F5344CB8AC3E}">
        <p14:creationId xmlns:p14="http://schemas.microsoft.com/office/powerpoint/2010/main" val="3983615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9</a:t>
            </a:fld>
            <a:endParaRPr lang="en-GB"/>
          </a:p>
        </p:txBody>
      </p:sp>
    </p:spTree>
    <p:extLst>
      <p:ext uri="{BB962C8B-B14F-4D97-AF65-F5344CB8AC3E}">
        <p14:creationId xmlns:p14="http://schemas.microsoft.com/office/powerpoint/2010/main" val="3084043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10</a:t>
            </a:fld>
            <a:endParaRPr lang="en-GB"/>
          </a:p>
        </p:txBody>
      </p:sp>
    </p:spTree>
    <p:extLst>
      <p:ext uri="{BB962C8B-B14F-4D97-AF65-F5344CB8AC3E}">
        <p14:creationId xmlns:p14="http://schemas.microsoft.com/office/powerpoint/2010/main" val="2284615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11</a:t>
            </a:fld>
            <a:endParaRPr lang="en-GB"/>
          </a:p>
        </p:txBody>
      </p:sp>
    </p:spTree>
    <p:extLst>
      <p:ext uri="{BB962C8B-B14F-4D97-AF65-F5344CB8AC3E}">
        <p14:creationId xmlns:p14="http://schemas.microsoft.com/office/powerpoint/2010/main" val="225836367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1950849"/>
            <a:ext cx="10363200" cy="1470025"/>
          </a:xfrm>
        </p:spPr>
        <p:txBody>
          <a:bodyPr/>
          <a:lstStyle>
            <a:lvl1pPr>
              <a:defRPr>
                <a:solidFill>
                  <a:schemeClr val="tx1"/>
                </a:solidFill>
                <a:effectLst/>
              </a:defRPr>
            </a:lvl1pPr>
          </a:lstStyle>
          <a:p>
            <a:r>
              <a:rPr lang="en-US"/>
              <a:t>Click to edit Master title style</a:t>
            </a:r>
            <a:endParaRPr lang="en-GB" dirty="0"/>
          </a:p>
        </p:txBody>
      </p:sp>
      <p:sp>
        <p:nvSpPr>
          <p:cNvPr id="3" name="Subtitle 2"/>
          <p:cNvSpPr>
            <a:spLocks noGrp="1"/>
          </p:cNvSpPr>
          <p:nvPr>
            <p:ph type="subTitle" idx="1"/>
          </p:nvPr>
        </p:nvSpPr>
        <p:spPr>
          <a:xfrm>
            <a:off x="1828799" y="3961598"/>
            <a:ext cx="8534400" cy="1752600"/>
          </a:xfrm>
        </p:spPr>
        <p:txBody>
          <a:bodyPr/>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3205" y="168930"/>
            <a:ext cx="4545591" cy="991657"/>
          </a:xfrm>
          <a:prstGeom prst="rect">
            <a:avLst/>
          </a:prstGeom>
        </p:spPr>
      </p:pic>
      <p:sp>
        <p:nvSpPr>
          <p:cNvPr id="6"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2829441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lank Layout, Page numb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709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2099233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15" name="Rectangle 14"/>
          <p:cNvSpPr/>
          <p:nvPr/>
        </p:nvSpPr>
        <p:spPr>
          <a:xfrm>
            <a:off x="2" y="6473442"/>
            <a:ext cx="12200709" cy="384558"/>
          </a:xfrm>
          <a:prstGeom prst="rect">
            <a:avLst/>
          </a:prstGeom>
          <a:solidFill>
            <a:srgbClr val="205CAA"/>
          </a:solid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sz="1350" dirty="0">
              <a:ln>
                <a:solidFill>
                  <a:srgbClr val="205CAA"/>
                </a:solidFill>
              </a:ln>
            </a:endParaRPr>
          </a:p>
        </p:txBody>
      </p:sp>
      <p:sp>
        <p:nvSpPr>
          <p:cNvPr id="17" name="Slide Number Placeholder 5"/>
          <p:cNvSpPr txBox="1">
            <a:spLocks/>
          </p:cNvSpPr>
          <p:nvPr/>
        </p:nvSpPr>
        <p:spPr>
          <a:xfrm>
            <a:off x="9235631" y="6531759"/>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50" b="0" dirty="0">
                <a:solidFill>
                  <a:schemeClr val="bg1"/>
                </a:solidFill>
                <a:latin typeface="Arial Black" panose="020B0A04020102020204" pitchFamily="34" charset="0"/>
              </a:rPr>
              <a:t>Follow us on Twitter</a:t>
            </a:r>
            <a:r>
              <a:rPr lang="en-GB" sz="750" b="0" baseline="0" dirty="0">
                <a:solidFill>
                  <a:schemeClr val="bg1"/>
                </a:solidFill>
                <a:latin typeface="Arial Black" panose="020B0A04020102020204" pitchFamily="34" charset="0"/>
              </a:rPr>
              <a:t> </a:t>
            </a:r>
            <a:r>
              <a:rPr lang="en-GB" sz="750" b="0" dirty="0">
                <a:solidFill>
                  <a:schemeClr val="bg1"/>
                </a:solidFill>
                <a:latin typeface="Arial Black" panose="020B0A04020102020204" pitchFamily="34" charset="0"/>
              </a:rPr>
              <a:t>@NYSCP1</a:t>
            </a:r>
          </a:p>
        </p:txBody>
      </p:sp>
      <p:pic>
        <p:nvPicPr>
          <p:cNvPr id="18" name="Picture 17" descr="433MHz RF communication from a Raspberry Pi | Behind Th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972" y="6531759"/>
            <a:ext cx="243635" cy="243635"/>
          </a:xfrm>
          <a:prstGeom prst="rect">
            <a:avLst/>
          </a:prstGeom>
        </p:spPr>
      </p:pic>
      <p:sp>
        <p:nvSpPr>
          <p:cNvPr id="19" name="Slide Number Placeholder 5"/>
          <p:cNvSpPr txBox="1">
            <a:spLocks/>
          </p:cNvSpPr>
          <p:nvPr/>
        </p:nvSpPr>
        <p:spPr>
          <a:xfrm>
            <a:off x="111571" y="6531759"/>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50" b="0" dirty="0">
                <a:solidFill>
                  <a:schemeClr val="bg1"/>
                </a:solidFill>
                <a:latin typeface="Arial Black" panose="020B0A04020102020204" pitchFamily="34" charset="0"/>
              </a:rPr>
              <a:t>www.SafeguardingChildren.co.uk</a:t>
            </a:r>
          </a:p>
        </p:txBody>
      </p:sp>
      <p:pic>
        <p:nvPicPr>
          <p:cNvPr id="20" name="Picture 19"/>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Effect>
                      <a14:sharpenSoften amount="-30000"/>
                    </a14:imgEffect>
                    <a14:imgEffect>
                      <a14:brightnessContrast bright="6000" contrast="-7000"/>
                    </a14:imgEffect>
                  </a14:imgLayer>
                </a14:imgProps>
              </a:ext>
            </a:extLst>
          </a:blip>
          <a:srcRect l="6993" r="46979"/>
          <a:stretch/>
        </p:blipFill>
        <p:spPr>
          <a:xfrm>
            <a:off x="-1" y="-34184"/>
            <a:ext cx="12192001" cy="1873315"/>
          </a:xfrm>
          <a:prstGeom prst="rect">
            <a:avLst/>
          </a:prstGeom>
        </p:spPr>
      </p:pic>
      <p:sp>
        <p:nvSpPr>
          <p:cNvPr id="2" name="Title 1"/>
          <p:cNvSpPr>
            <a:spLocks noGrp="1"/>
          </p:cNvSpPr>
          <p:nvPr>
            <p:ph type="title"/>
          </p:nvPr>
        </p:nvSpPr>
        <p:spPr>
          <a:xfrm>
            <a:off x="1108363" y="512748"/>
            <a:ext cx="10363200" cy="916186"/>
          </a:xfrm>
        </p:spPr>
        <p:txBody>
          <a:bodyPr anchor="t"/>
          <a:lstStyle>
            <a:lvl1pPr algn="l">
              <a:defRPr sz="3000" b="1" cap="all"/>
            </a:lvl1pPr>
          </a:lstStyle>
          <a:p>
            <a:r>
              <a:rPr lang="en-US"/>
              <a:t>Click to edit Master title style</a:t>
            </a:r>
            <a:endParaRPr lang="en-GB" dirty="0"/>
          </a:p>
        </p:txBody>
      </p:sp>
      <p:sp>
        <p:nvSpPr>
          <p:cNvPr id="11"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248430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12192000" cy="116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372392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p:cNvSpPr>
            <a:spLocks noGrp="1"/>
          </p:cNvSpPr>
          <p:nvPr>
            <p:ph type="sldNum" sz="quarter" idx="10"/>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196945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12307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457087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lank Layout top graphics only">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artisticCrisscrossEtching/>
                    </a14:imgEffect>
                    <a14:imgEffect>
                      <a14:sharpenSoften amount="-30000"/>
                    </a14:imgEffect>
                    <a14:imgEffect>
                      <a14:brightnessContrast bright="6000" contrast="-7000"/>
                    </a14:imgEffect>
                  </a14:imgLayer>
                </a14:imgProps>
              </a:ext>
            </a:extLst>
          </a:blip>
          <a:srcRect l="-1" r="39617"/>
          <a:stretch/>
        </p:blipFill>
        <p:spPr>
          <a:xfrm>
            <a:off x="2" y="-1786"/>
            <a:ext cx="12200708" cy="1428934"/>
          </a:xfrm>
          <a:prstGeom prst="rect">
            <a:avLst/>
          </a:prstGeom>
        </p:spPr>
      </p:pic>
    </p:spTree>
    <p:extLst>
      <p:ext uri="{BB962C8B-B14F-4D97-AF65-F5344CB8AC3E}">
        <p14:creationId xmlns:p14="http://schemas.microsoft.com/office/powerpoint/2010/main" val="180005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layout bottom graphics only">
    <p:spTree>
      <p:nvGrpSpPr>
        <p:cNvPr id="1" name=""/>
        <p:cNvGrpSpPr/>
        <p:nvPr/>
      </p:nvGrpSpPr>
      <p:grpSpPr>
        <a:xfrm>
          <a:off x="0" y="0"/>
          <a:ext cx="0" cy="0"/>
          <a:chOff x="0" y="0"/>
          <a:chExt cx="0" cy="0"/>
        </a:xfrm>
      </p:grpSpPr>
      <p:sp>
        <p:nvSpPr>
          <p:cNvPr id="4" name="Rectangle 3"/>
          <p:cNvSpPr/>
          <p:nvPr/>
        </p:nvSpPr>
        <p:spPr>
          <a:xfrm>
            <a:off x="0" y="6469841"/>
            <a:ext cx="12200709" cy="384558"/>
          </a:xfrm>
          <a:prstGeom prst="rect">
            <a:avLst/>
          </a:prstGeom>
          <a:solidFill>
            <a:srgbClr val="205CAA"/>
          </a:solid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sz="1350" dirty="0">
              <a:ln>
                <a:solidFill>
                  <a:srgbClr val="205CAA"/>
                </a:solidFill>
              </a:ln>
            </a:endParaRPr>
          </a:p>
        </p:txBody>
      </p:sp>
      <p:sp>
        <p:nvSpPr>
          <p:cNvPr id="6" name="Slide Number Placeholder 5"/>
          <p:cNvSpPr txBox="1">
            <a:spLocks/>
          </p:cNvSpPr>
          <p:nvPr/>
        </p:nvSpPr>
        <p:spPr>
          <a:xfrm>
            <a:off x="9235631" y="6531759"/>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50" b="0" dirty="0">
                <a:solidFill>
                  <a:schemeClr val="bg1"/>
                </a:solidFill>
                <a:latin typeface="Arial Black" panose="020B0A04020102020204" pitchFamily="34" charset="0"/>
              </a:rPr>
              <a:t>Follow us on Twitter</a:t>
            </a:r>
            <a:r>
              <a:rPr lang="en-GB" sz="750" b="0" baseline="0" dirty="0">
                <a:solidFill>
                  <a:schemeClr val="bg1"/>
                </a:solidFill>
                <a:latin typeface="Arial Black" panose="020B0A04020102020204" pitchFamily="34" charset="0"/>
              </a:rPr>
              <a:t> </a:t>
            </a:r>
            <a:r>
              <a:rPr lang="en-GB" sz="750" b="0" dirty="0">
                <a:solidFill>
                  <a:schemeClr val="bg1"/>
                </a:solidFill>
                <a:latin typeface="Arial Black" panose="020B0A04020102020204" pitchFamily="34" charset="0"/>
              </a:rPr>
              <a:t>@NYSCP1</a:t>
            </a:r>
          </a:p>
        </p:txBody>
      </p:sp>
      <p:pic>
        <p:nvPicPr>
          <p:cNvPr id="7" name="Picture 6" descr="433MHz RF communication from a Raspberry Pi | Behind Th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972" y="6531759"/>
            <a:ext cx="243635" cy="243635"/>
          </a:xfrm>
          <a:prstGeom prst="rect">
            <a:avLst/>
          </a:prstGeom>
        </p:spPr>
      </p:pic>
      <p:sp>
        <p:nvSpPr>
          <p:cNvPr id="8" name="Slide Number Placeholder 5"/>
          <p:cNvSpPr txBox="1">
            <a:spLocks/>
          </p:cNvSpPr>
          <p:nvPr/>
        </p:nvSpPr>
        <p:spPr>
          <a:xfrm>
            <a:off x="111571" y="6531759"/>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50" b="0" dirty="0">
                <a:solidFill>
                  <a:schemeClr val="bg1"/>
                </a:solidFill>
                <a:latin typeface="Arial Black" panose="020B0A04020102020204" pitchFamily="34" charset="0"/>
              </a:rPr>
              <a:t>www.SafeguardingChildren.co.uk</a:t>
            </a:r>
          </a:p>
        </p:txBody>
      </p:sp>
      <p:sp>
        <p:nvSpPr>
          <p:cNvPr id="9"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406030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12">
            <a:extLst>
              <a:ext uri="{BEBA8EAE-BF5A-486C-A8C5-ECC9F3942E4B}">
                <a14:imgProps xmlns:a14="http://schemas.microsoft.com/office/drawing/2010/main">
                  <a14:imgLayer r:embed="rId13">
                    <a14:imgEffect>
                      <a14:artisticCrisscrossEtching/>
                    </a14:imgEffect>
                    <a14:imgEffect>
                      <a14:sharpenSoften amount="-30000"/>
                    </a14:imgEffect>
                    <a14:imgEffect>
                      <a14:brightnessContrast contrast="20000"/>
                    </a14:imgEffect>
                  </a14:imgLayer>
                </a14:imgProps>
              </a:ext>
            </a:extLst>
          </a:blip>
          <a:srcRect l="-1" r="39617"/>
          <a:stretch/>
        </p:blipFill>
        <p:spPr>
          <a:xfrm>
            <a:off x="-8707" y="-2372"/>
            <a:ext cx="12200708" cy="1428934"/>
          </a:xfrm>
          <a:prstGeom prst="rect">
            <a:avLst/>
          </a:prstGeom>
        </p:spPr>
      </p:pic>
      <p:sp>
        <p:nvSpPr>
          <p:cNvPr id="2" name="Title Placeholder 1"/>
          <p:cNvSpPr>
            <a:spLocks noGrp="1"/>
          </p:cNvSpPr>
          <p:nvPr>
            <p:ph type="title"/>
          </p:nvPr>
        </p:nvSpPr>
        <p:spPr>
          <a:xfrm>
            <a:off x="609600" y="188640"/>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Rectangle 13"/>
          <p:cNvSpPr/>
          <p:nvPr/>
        </p:nvSpPr>
        <p:spPr>
          <a:xfrm>
            <a:off x="0" y="6486933"/>
            <a:ext cx="12200709" cy="384558"/>
          </a:xfrm>
          <a:prstGeom prst="rect">
            <a:avLst/>
          </a:prstGeom>
          <a:solidFill>
            <a:srgbClr val="205CAA"/>
          </a:solid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sz="1350" dirty="0">
              <a:ln>
                <a:solidFill>
                  <a:srgbClr val="205CAA"/>
                </a:solidFill>
              </a:ln>
            </a:endParaRPr>
          </a:p>
        </p:txBody>
      </p:sp>
      <p:sp>
        <p:nvSpPr>
          <p:cNvPr id="15" name="Slide Number Placeholder 5"/>
          <p:cNvSpPr>
            <a:spLocks noGrp="1"/>
          </p:cNvSpPr>
          <p:nvPr>
            <p:ph type="sldNum" sz="quarter" idx="4"/>
          </p:nvPr>
        </p:nvSpPr>
        <p:spPr>
          <a:xfrm>
            <a:off x="4673600" y="6548851"/>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
        <p:nvSpPr>
          <p:cNvPr id="16" name="Slide Number Placeholder 5"/>
          <p:cNvSpPr txBox="1">
            <a:spLocks/>
          </p:cNvSpPr>
          <p:nvPr/>
        </p:nvSpPr>
        <p:spPr>
          <a:xfrm>
            <a:off x="9235631" y="6548851"/>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50" b="0" dirty="0">
                <a:solidFill>
                  <a:schemeClr val="bg1"/>
                </a:solidFill>
                <a:latin typeface="Arial Black" panose="020B0A04020102020204" pitchFamily="34" charset="0"/>
              </a:rPr>
              <a:t>Follow us on Twitter</a:t>
            </a:r>
            <a:r>
              <a:rPr lang="en-GB" sz="750" b="0" baseline="0" dirty="0">
                <a:solidFill>
                  <a:schemeClr val="bg1"/>
                </a:solidFill>
                <a:latin typeface="Arial Black" panose="020B0A04020102020204" pitchFamily="34" charset="0"/>
              </a:rPr>
              <a:t> </a:t>
            </a:r>
            <a:r>
              <a:rPr lang="en-GB" sz="750" b="0" dirty="0">
                <a:solidFill>
                  <a:schemeClr val="bg1"/>
                </a:solidFill>
                <a:latin typeface="Arial Black" panose="020B0A04020102020204" pitchFamily="34" charset="0"/>
              </a:rPr>
              <a:t>@NYSCP1</a:t>
            </a:r>
          </a:p>
        </p:txBody>
      </p:sp>
      <p:pic>
        <p:nvPicPr>
          <p:cNvPr id="17" name="Picture 16" descr="433MHz RF communication from a Raspberry Pi | Behind The ..."/>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30972" y="6548851"/>
            <a:ext cx="243635" cy="243635"/>
          </a:xfrm>
          <a:prstGeom prst="rect">
            <a:avLst/>
          </a:prstGeom>
        </p:spPr>
      </p:pic>
      <p:sp>
        <p:nvSpPr>
          <p:cNvPr id="18" name="Slide Number Placeholder 5"/>
          <p:cNvSpPr txBox="1">
            <a:spLocks/>
          </p:cNvSpPr>
          <p:nvPr/>
        </p:nvSpPr>
        <p:spPr>
          <a:xfrm>
            <a:off x="111571" y="6548851"/>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50" b="0" dirty="0">
                <a:solidFill>
                  <a:schemeClr val="bg1"/>
                </a:solidFill>
                <a:latin typeface="Arial Black" panose="020B0A04020102020204" pitchFamily="34" charset="0"/>
              </a:rPr>
              <a:t>www.safeguardingchildren.co.uk</a:t>
            </a:r>
          </a:p>
        </p:txBody>
      </p:sp>
      <p:sp>
        <p:nvSpPr>
          <p:cNvPr id="5" name="MSIPCMContentMarking" descr="{&quot;HashCode&quot;:-27485075,&quot;Placement&quot;:&quot;Footer&quot;,&quot;Top&quot;:519.343,&quot;Left&quot;:426.088348,&quot;SlideWidth&quot;:960,&quot;SlideHeight&quot;:540}"/>
          <p:cNvSpPr txBox="1"/>
          <p:nvPr userDrawn="1"/>
        </p:nvSpPr>
        <p:spPr>
          <a:xfrm>
            <a:off x="5411322" y="6595656"/>
            <a:ext cx="1369357"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FF0000"/>
                </a:solidFill>
                <a:latin typeface="Calibri" panose="020F0502020204030204" pitchFamily="34" charset="0"/>
              </a:rPr>
              <a:t>OFFICIAL - SENSITIVE</a:t>
            </a:r>
          </a:p>
        </p:txBody>
      </p:sp>
    </p:spTree>
    <p:extLst>
      <p:ext uri="{BB962C8B-B14F-4D97-AF65-F5344CB8AC3E}">
        <p14:creationId xmlns:p14="http://schemas.microsoft.com/office/powerpoint/2010/main" val="246707364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txStyles>
    <p:title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jpeg"/><Relationship Id="rId5" Type="http://schemas.openxmlformats.org/officeDocument/2006/relationships/hyperlink" Target="https://wh1.snapsurveys.com/s.asp?k=162082836122" TargetMode="External"/><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jpeg"/><Relationship Id="rId5" Type="http://schemas.openxmlformats.org/officeDocument/2006/relationships/hyperlink" Target="https://hardtohelp.org/" TargetMode="Externa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0.xml"/><Relationship Id="rId7" Type="http://schemas.openxmlformats.org/officeDocument/2006/relationships/image" Target="../media/image2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jpeg"/><Relationship Id="rId5" Type="http://schemas.openxmlformats.org/officeDocument/2006/relationships/hyperlink" Target="https://www.northyorks.gov.uk/safe-places" TargetMode="External"/><Relationship Id="rId10" Type="http://schemas.openxmlformats.org/officeDocument/2006/relationships/image" Target="../media/image20.png"/><Relationship Id="rId4" Type="http://schemas.openxmlformats.org/officeDocument/2006/relationships/notesSlide" Target="../notesSlides/notesSlide11.xml"/><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jpeg"/><Relationship Id="rId5" Type="http://schemas.openxmlformats.org/officeDocument/2006/relationships/hyperlink" Target="mailto:Lesley.gray@northyorks.gov.uk" TargetMode="Externa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0.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safeguardingchildren.co.uk/professionals/practice-guidance/threshold-document" TargetMode="External"/><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anchor.fm/north-yorkshire-safeguarding-children-partnership/episodes/1--NYSCP-Podcast---What-is-hidden-harm-e10bvnt" TargetMode="External"/><Relationship Id="rId5" Type="http://schemas.openxmlformats.org/officeDocument/2006/relationships/image" Target="../media/image26.jpe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7.jpeg"/><Relationship Id="rId5" Type="http://schemas.openxmlformats.org/officeDocument/2006/relationships/hyperlink" Target="https://www.safeguardingchildren.co.uk/shsip/"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0.xml"/><Relationship Id="rId7" Type="http://schemas.openxmlformats.org/officeDocument/2006/relationships/image" Target="../media/image8.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hyperlink" Target="https://www.safeguardingchildren.co.uk/beawar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0.png"/><Relationship Id="rId11" Type="http://schemas.openxmlformats.org/officeDocument/2006/relationships/image" Target="../media/image20.png"/><Relationship Id="rId5" Type="http://schemas.openxmlformats.org/officeDocument/2006/relationships/hyperlink" Target="https://www.safeguardingchildren.co.uk/professionals/nyscp-e-bulletin/" TargetMode="External"/><Relationship Id="rId10" Type="http://schemas.openxmlformats.org/officeDocument/2006/relationships/hyperlink" Target="http://www.facebook.com/nyscp1" TargetMode="External"/><Relationship Id="rId4" Type="http://schemas.openxmlformats.org/officeDocument/2006/relationships/notesSlide" Target="../notesSlides/notesSlide16.xml"/><Relationship Id="rId9" Type="http://schemas.openxmlformats.org/officeDocument/2006/relationships/hyperlink" Target="https://twitter.com.nyscp1/"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slideLayout" Target="../slideLayouts/slideLayout10.xml"/><Relationship Id="rId7"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5.tiff"/><Relationship Id="rId10" Type="http://schemas.openxmlformats.org/officeDocument/2006/relationships/hyperlink" Target="https://safeguardingadults.co.uk/learning-research/nysab-learning/" TargetMode="External"/><Relationship Id="rId4" Type="http://schemas.openxmlformats.org/officeDocument/2006/relationships/notesSlide" Target="../notesSlides/notesSlide3.xml"/><Relationship Id="rId9" Type="http://schemas.openxmlformats.org/officeDocument/2006/relationships/image" Target="../media/image10.tif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0.xml"/><Relationship Id="rId7" Type="http://schemas.openxmlformats.org/officeDocument/2006/relationships/image" Target="../media/image11.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openxmlformats.org/officeDocument/2006/relationships/image" Target="../media/image6.png"/><Relationship Id="rId4" Type="http://schemas.openxmlformats.org/officeDocument/2006/relationships/image" Target="../media/image5.tiff"/><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6.png"/><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8" Type="http://schemas.openxmlformats.org/officeDocument/2006/relationships/hyperlink" Target="https://safeguardingadults.co.uk/working-with-adults/nysab-procedures/self-neglect/" TargetMode="External"/><Relationship Id="rId13" Type="http://schemas.openxmlformats.org/officeDocument/2006/relationships/image" Target="../media/image7.png"/><Relationship Id="rId3" Type="http://schemas.openxmlformats.org/officeDocument/2006/relationships/slideLayout" Target="../slideLayouts/slideLayout10.xml"/><Relationship Id="rId7" Type="http://schemas.openxmlformats.org/officeDocument/2006/relationships/image" Target="../media/image8.jpeg"/><Relationship Id="rId12" Type="http://schemas.openxmlformats.org/officeDocument/2006/relationships/image" Target="../media/image14.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11" Type="http://schemas.openxmlformats.org/officeDocument/2006/relationships/image" Target="../media/image13.tiff"/><Relationship Id="rId5" Type="http://schemas.openxmlformats.org/officeDocument/2006/relationships/image" Target="../media/image5.tiff"/><Relationship Id="rId10" Type="http://schemas.openxmlformats.org/officeDocument/2006/relationships/hyperlink" Target="https://emea01.safelinks.protection.outlook.com/?url=https%3A%2F%2Fsafeguardingadults.co.uk%2Fwp-content%2Fuploads%2F2020%2F04%2FMASM-Proforma.pdf&amp;data=04%7C01%7C%7C18980ffa62694426481308d93e06b1b7%7C84df9e7fe9f640afb435aaaaaaaaaaaa%7C1%7C0%7C637609020744260388%7CUnknown%7CTWFpbGZsb3d8eyJWIjoiMC4wLjAwMDAiLCJQIjoiV2luMzIiLCJBTiI6Ik1haWwiLCJXVCI6Mn0%3D%7C1000&amp;sdata=ZxHwTCcf2WI8zytq7Sfnf2eC79aG6dV%2FGUbCZtlcc8w%3D&amp;reserved=0" TargetMode="External"/><Relationship Id="rId4" Type="http://schemas.openxmlformats.org/officeDocument/2006/relationships/notesSlide" Target="../notesSlides/notesSlide4.xml"/><Relationship Id="rId9" Type="http://schemas.openxmlformats.org/officeDocument/2006/relationships/hyperlink" Target="https://safeguardingadults.co.uk/working-with-adults/nysab-procedures/joint-ma-pandp/"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northyorks.gov.uk/safeguarding-vulnerable-adults" TargetMode="External"/><Relationship Id="rId3" Type="http://schemas.openxmlformats.org/officeDocument/2006/relationships/slideLayout" Target="../slideLayouts/slideLayout10.xml"/><Relationship Id="rId7" Type="http://schemas.openxmlformats.org/officeDocument/2006/relationships/image" Target="../media/image8.jpeg"/><Relationship Id="rId12"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11" Type="http://schemas.openxmlformats.org/officeDocument/2006/relationships/image" Target="../media/image15.tiff"/><Relationship Id="rId5" Type="http://schemas.openxmlformats.org/officeDocument/2006/relationships/image" Target="../media/image5.tiff"/><Relationship Id="rId10" Type="http://schemas.openxmlformats.org/officeDocument/2006/relationships/hyperlink" Target="https://emea01.safelinks.protection.outlook.com/?url=https%3A%2F%2Fwww.northyorks.gov.uk%2Ftools-procedures-and-guidelines-adult-social-care-services-providers&amp;data=04%7C01%7C%7C18980ffa62694426481308d93e06b1b7%7C84df9e7fe9f640afb435aaaaaaaaaaaa%7C1%7C0%7C637609020744270389%7CUnknown%7CTWFpbGZsb3d8eyJWIjoiMC4wLjAwMDAiLCJQIjoiV2luMzIiLCJBTiI6Ik1haWwiLCJXVCI6Mn0%3D%7C1000&amp;sdata=A87Gq8thzm%2FgmidS0zQ0uNzIGvis2DK4MIsatCFmtRg%3D&amp;reserved=0" TargetMode="External"/><Relationship Id="rId4" Type="http://schemas.openxmlformats.org/officeDocument/2006/relationships/notesSlide" Target="../notesSlides/notesSlide5.xml"/><Relationship Id="rId9" Type="http://schemas.openxmlformats.org/officeDocument/2006/relationships/hyperlink" Target="https://emea01.safelinks.protection.outlook.com/?url=https%3A%2F%2Fwww.northyorks.gov.uk%2Finfo%2Frisk-notification-return-guidance-tool&amp;data=04%7C01%7C%7C18980ffa62694426481308d93e06b1b7%7C84df9e7fe9f640afb435aaaaaaaaaaaa%7C1%7C0%7C637609020744270389%7CUnknown%7CTWFpbGZsb3d8eyJWIjoiMC4wLjAwMDAiLCJQIjoiV2luMzIiLCJBTiI6Ik1haWwiLCJXVCI6Mn0%3D%7C1000&amp;sdata=PqfbzlbeKu3gYhrwMY7pzzVK1A918kQ%2Fd9gouUzcdL4%3D&amp;reserved=0"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safeguardingadults.co.uk/working-with-adults/one-minute-guides-omg/" TargetMode="External"/><Relationship Id="rId13" Type="http://schemas.openxmlformats.org/officeDocument/2006/relationships/hyperlink" Target="http://www.safeguardingadults.co.uk/" TargetMode="External"/><Relationship Id="rId18" Type="http://schemas.openxmlformats.org/officeDocument/2006/relationships/image" Target="../media/image7.png"/><Relationship Id="rId3" Type="http://schemas.openxmlformats.org/officeDocument/2006/relationships/slideLayout" Target="../slideLayouts/slideLayout10.xml"/><Relationship Id="rId7" Type="http://schemas.openxmlformats.org/officeDocument/2006/relationships/image" Target="../media/image8.jpeg"/><Relationship Id="rId12" Type="http://schemas.openxmlformats.org/officeDocument/2006/relationships/image" Target="../media/image16.tiff"/><Relationship Id="rId17" Type="http://schemas.openxmlformats.org/officeDocument/2006/relationships/hyperlink" Target="http://www.safeguardingadults.co.uk/nysab-newsletter" TargetMode="External"/><Relationship Id="rId2" Type="http://schemas.openxmlformats.org/officeDocument/2006/relationships/audio" Target="../media/media8.m4a"/><Relationship Id="rId16" Type="http://schemas.openxmlformats.org/officeDocument/2006/relationships/hyperlink" Target="http://www.twitter.com/nysab1" TargetMode="External"/><Relationship Id="rId1" Type="http://schemas.microsoft.com/office/2007/relationships/media" Target="../media/media8.m4a"/><Relationship Id="rId6" Type="http://schemas.openxmlformats.org/officeDocument/2006/relationships/image" Target="../media/image6.png"/><Relationship Id="rId11" Type="http://schemas.openxmlformats.org/officeDocument/2006/relationships/hyperlink" Target="https://safeguardingadults.co.uk/working-with-adults/nysab-procedures/" TargetMode="External"/><Relationship Id="rId5" Type="http://schemas.openxmlformats.org/officeDocument/2006/relationships/image" Target="../media/image5.tiff"/><Relationship Id="rId15" Type="http://schemas.openxmlformats.org/officeDocument/2006/relationships/image" Target="../media/image18.tiff"/><Relationship Id="rId10" Type="http://schemas.openxmlformats.org/officeDocument/2006/relationships/hyperlink" Target="https://safeguardingadults.co.uk/learning-research/training-courses/" TargetMode="External"/><Relationship Id="rId4" Type="http://schemas.openxmlformats.org/officeDocument/2006/relationships/notesSlide" Target="../notesSlides/notesSlide6.xml"/><Relationship Id="rId9" Type="http://schemas.openxmlformats.org/officeDocument/2006/relationships/hyperlink" Target="https://safeguardingadults.co.uk/keeping-safe/easy-read-guides/" TargetMode="External"/><Relationship Id="rId1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788F5E-995D-B248-B6E1-3A24A2D6D436}"/>
              </a:ext>
            </a:extLst>
          </p:cNvPr>
          <p:cNvSpPr/>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065C8C-57BF-8B4D-B707-7C18BFB20EB5}"/>
              </a:ext>
            </a:extLst>
          </p:cNvPr>
          <p:cNvPicPr>
            <a:picLocks noChangeAspect="1"/>
          </p:cNvPicPr>
          <p:nvPr/>
        </p:nvPicPr>
        <p:blipFill>
          <a:blip r:embed="rId5">
            <a:alphaModFix amt="20000"/>
          </a:blip>
          <a:stretch>
            <a:fillRect/>
          </a:stretch>
        </p:blipFill>
        <p:spPr>
          <a:xfrm>
            <a:off x="378819" y="407773"/>
            <a:ext cx="11425033" cy="6165176"/>
          </a:xfrm>
          <a:prstGeom prst="rect">
            <a:avLst/>
          </a:prstGeom>
        </p:spPr>
      </p:pic>
      <p:sp>
        <p:nvSpPr>
          <p:cNvPr id="6" name="Title 1">
            <a:extLst>
              <a:ext uri="{FF2B5EF4-FFF2-40B4-BE49-F238E27FC236}">
                <a16:creationId xmlns:a16="http://schemas.microsoft.com/office/drawing/2014/main" id="{A60FB699-8A3C-6D4A-80F7-55581911F382}"/>
              </a:ext>
            </a:extLst>
          </p:cNvPr>
          <p:cNvSpPr txBox="1">
            <a:spLocks/>
          </p:cNvSpPr>
          <p:nvPr/>
        </p:nvSpPr>
        <p:spPr>
          <a:xfrm>
            <a:off x="656576" y="2939668"/>
            <a:ext cx="10869517" cy="2241931"/>
          </a:xfrm>
          <a:prstGeom prst="rect">
            <a:avLst/>
          </a:prstGeom>
          <a:ln>
            <a:noFill/>
          </a:ln>
          <a:effectLst>
            <a:outerShdw blurRad="50800" dist="38100" dir="13500000" algn="br" rotWithShape="0">
              <a:prstClr val="black">
                <a:alpha val="40000"/>
              </a:prstClr>
            </a:outerShdw>
          </a:effectLst>
        </p:spPr>
        <p:txBody>
          <a:bodyPr>
            <a:normAutofit fontScale="62500" lnSpcReduction="20000"/>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US" sz="6200" dirty="0">
                <a:solidFill>
                  <a:srgbClr val="0070C0"/>
                </a:solidFill>
                <a:effectLst/>
                <a:latin typeface="+mj-lt"/>
              </a:rPr>
              <a:t>North Yorkshire Safeguarding Adults Board (NYSAB)</a:t>
            </a:r>
          </a:p>
          <a:p>
            <a:endParaRPr lang="en-US" sz="6200" dirty="0">
              <a:solidFill>
                <a:srgbClr val="0070C0"/>
              </a:solidFill>
              <a:effectLst/>
              <a:latin typeface="+mj-lt"/>
            </a:endParaRPr>
          </a:p>
          <a:p>
            <a:r>
              <a:rPr lang="en-US" sz="6200" dirty="0">
                <a:solidFill>
                  <a:srgbClr val="0070C0"/>
                </a:solidFill>
                <a:effectLst/>
                <a:latin typeface="+mj-lt"/>
              </a:rPr>
              <a:t> </a:t>
            </a:r>
            <a:r>
              <a:rPr lang="en-US" sz="6200" b="0" dirty="0">
                <a:solidFill>
                  <a:srgbClr val="0070C0"/>
                </a:solidFill>
                <a:effectLst/>
                <a:latin typeface="+mj-lt"/>
              </a:rPr>
              <a:t>Quarter 2 Update</a:t>
            </a:r>
            <a:br>
              <a:rPr lang="en-US" sz="3600" dirty="0"/>
            </a:br>
            <a:br>
              <a:rPr lang="en-US" sz="3600" dirty="0"/>
            </a:br>
            <a:endParaRPr lang="en-US" sz="3600" dirty="0"/>
          </a:p>
        </p:txBody>
      </p:sp>
      <p:pic>
        <p:nvPicPr>
          <p:cNvPr id="7" name="Picture 6">
            <a:extLst>
              <a:ext uri="{FF2B5EF4-FFF2-40B4-BE49-F238E27FC236}">
                <a16:creationId xmlns:a16="http://schemas.microsoft.com/office/drawing/2014/main" id="{AE05FFDB-C268-AE4B-A650-05A9B580E236}"/>
              </a:ext>
            </a:extLst>
          </p:cNvPr>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7043351" y="515032"/>
            <a:ext cx="4760501" cy="1277811"/>
          </a:xfrm>
          <a:prstGeom prst="rect">
            <a:avLst/>
          </a:prstGeom>
          <a:noFill/>
          <a:ln>
            <a:noFill/>
          </a:ln>
        </p:spPr>
      </p:pic>
      <p:pic>
        <p:nvPicPr>
          <p:cNvPr id="8" name="Audio Recording 6 Jul 2021 at 15:43:53" descr="Audio Recording 6 Jul 2021 at 15:43:53">
            <a:hlinkClick r:id="" action="ppaction://media"/>
            <a:extLst>
              <a:ext uri="{FF2B5EF4-FFF2-40B4-BE49-F238E27FC236}">
                <a16:creationId xmlns:a16="http://schemas.microsoft.com/office/drawing/2014/main" id="{4745B638-697B-374C-B8DB-94681B243F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85127" y="5902675"/>
            <a:ext cx="812800" cy="812800"/>
          </a:xfrm>
          <a:prstGeom prst="rect">
            <a:avLst/>
          </a:prstGeom>
        </p:spPr>
      </p:pic>
    </p:spTree>
    <p:extLst>
      <p:ext uri="{BB962C8B-B14F-4D97-AF65-F5344CB8AC3E}">
        <p14:creationId xmlns:p14="http://schemas.microsoft.com/office/powerpoint/2010/main" val="1146866236"/>
      </p:ext>
    </p:extLst>
  </p:cSld>
  <p:clrMapOvr>
    <a:masterClrMapping/>
  </p:clrMapOvr>
  <mc:AlternateContent xmlns:mc="http://schemas.openxmlformats.org/markup-compatibility/2006">
    <mc:Choice xmlns:p14="http://schemas.microsoft.com/office/powerpoint/2010/main" Requires="p14">
      <p:transition spd="slow" p14:dur="2000" advClick="0" advTm="13500"/>
    </mc:Choice>
    <mc:Fallback>
      <p:transition spd="slow" advClick="0" advTm="13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4871AF-EB90-E042-8EB7-8C7028D9AA06}"/>
              </a:ext>
            </a:extLst>
          </p:cNvPr>
          <p:cNvSpPr txBox="1">
            <a:spLocks/>
          </p:cNvSpPr>
          <p:nvPr/>
        </p:nvSpPr>
        <p:spPr>
          <a:xfrm>
            <a:off x="67487" y="1720748"/>
            <a:ext cx="2835443" cy="301493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solidFill>
                  <a:schemeClr val="bg1"/>
                </a:solidFill>
              </a:rPr>
              <a:t>Resources</a:t>
            </a:r>
          </a:p>
          <a:p>
            <a:pPr algn="l"/>
            <a:r>
              <a:rPr lang="en-US" sz="3300" b="1" dirty="0">
                <a:solidFill>
                  <a:schemeClr val="bg1"/>
                </a:solidFill>
              </a:rPr>
              <a:t>&amp; Keeping up to date with the NYSAB</a:t>
            </a:r>
          </a:p>
        </p:txBody>
      </p:sp>
      <p:sp>
        <p:nvSpPr>
          <p:cNvPr id="5" name="Content Placeholder 2">
            <a:extLst>
              <a:ext uri="{FF2B5EF4-FFF2-40B4-BE49-F238E27FC236}">
                <a16:creationId xmlns:a16="http://schemas.microsoft.com/office/drawing/2014/main" id="{258C0F23-0D04-CE4E-B0D6-1542DD00C64C}"/>
              </a:ext>
            </a:extLst>
          </p:cNvPr>
          <p:cNvSpPr txBox="1">
            <a:spLocks/>
          </p:cNvSpPr>
          <p:nvPr/>
        </p:nvSpPr>
        <p:spPr>
          <a:xfrm>
            <a:off x="457200" y="1209368"/>
            <a:ext cx="11702142" cy="5432064"/>
          </a:xfrm>
          <a:prstGeom prst="rect">
            <a:avLst/>
          </a:prstGeom>
        </p:spPr>
        <p:txBody>
          <a:bodyPr>
            <a:normAutofit fontScale="77500" lnSpcReduction="20000"/>
          </a:bodyPr>
          <a:lst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GB" sz="3300"/>
              <a:t>Community Safety Partnerships are under a statutory duty to work together to:</a:t>
            </a:r>
          </a:p>
          <a:p>
            <a:pPr lvl="1"/>
            <a:r>
              <a:rPr lang="en-GB" sz="3300"/>
              <a:t>Reduce reoffending</a:t>
            </a:r>
          </a:p>
          <a:p>
            <a:pPr lvl="1"/>
            <a:r>
              <a:rPr lang="en-GB" sz="3300"/>
              <a:t>Tackle crime and disorder</a:t>
            </a:r>
          </a:p>
          <a:p>
            <a:pPr lvl="1"/>
            <a:r>
              <a:rPr lang="en-GB" sz="3300"/>
              <a:t>Tackle anti-social behaviour</a:t>
            </a:r>
          </a:p>
          <a:p>
            <a:pPr lvl="1"/>
            <a:r>
              <a:rPr lang="en-GB" sz="3300"/>
              <a:t>Undertake Domestic Homicide Reviews</a:t>
            </a:r>
          </a:p>
          <a:p>
            <a:pPr marL="457200" lvl="1" indent="0">
              <a:buFont typeface="Arial" panose="020B0604020202020204" pitchFamily="34" charset="0"/>
              <a:buNone/>
            </a:pPr>
            <a:endParaRPr lang="en-GB" sz="3300"/>
          </a:p>
          <a:p>
            <a:pPr marL="0" indent="0">
              <a:buFont typeface="Wingdings" panose="05000000000000000000" pitchFamily="2" charset="2"/>
              <a:buNone/>
            </a:pPr>
            <a:r>
              <a:rPr lang="en-GB" sz="3300" b="1" u="sng"/>
              <a:t>Areas for Delivery and Development (2018-22)</a:t>
            </a:r>
          </a:p>
          <a:p>
            <a:pPr marL="0" indent="0">
              <a:buFont typeface="Wingdings" panose="05000000000000000000" pitchFamily="2" charset="2"/>
              <a:buNone/>
            </a:pPr>
            <a:r>
              <a:rPr lang="en-GB" sz="3300"/>
              <a:t>NYCSP has agreed the following priority areas for delivery</a:t>
            </a:r>
          </a:p>
          <a:p>
            <a:r>
              <a:rPr lang="en-GB" sz="3300"/>
              <a:t>Partnership development</a:t>
            </a:r>
          </a:p>
          <a:p>
            <a:r>
              <a:rPr lang="en-GB" sz="3300"/>
              <a:t>Community Safety Hubs</a:t>
            </a:r>
          </a:p>
          <a:p>
            <a:r>
              <a:rPr lang="en-GB" sz="3300"/>
              <a:t>Domestic Abuse (including scoping Sexual Violence and Trauma)</a:t>
            </a:r>
          </a:p>
          <a:p>
            <a:r>
              <a:rPr lang="en-GB" sz="3300"/>
              <a:t>Serious and Organised Crime (early intervention and prevention)</a:t>
            </a:r>
          </a:p>
          <a:p>
            <a:r>
              <a:rPr lang="en-GB" sz="3300"/>
              <a:t>Hate Crime and Community Cohesion</a:t>
            </a:r>
          </a:p>
          <a:p>
            <a:endParaRPr lang="en-GB" dirty="0"/>
          </a:p>
        </p:txBody>
      </p:sp>
      <p:pic>
        <p:nvPicPr>
          <p:cNvPr id="6" name="Picture 2" descr="North Yorkshire Community Safety Partnership_YNCSP logo (2)">
            <a:extLst>
              <a:ext uri="{FF2B5EF4-FFF2-40B4-BE49-F238E27FC236}">
                <a16:creationId xmlns:a16="http://schemas.microsoft.com/office/drawing/2014/main" id="{1634E825-DC29-FC48-A189-B95D92C372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8103" y="336956"/>
            <a:ext cx="3598607"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6DB92CC9-C78D-1548-9A0C-6EA3AC3882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40337446"/>
      </p:ext>
    </p:extLst>
  </p:cSld>
  <p:clrMapOvr>
    <a:masterClrMapping/>
  </p:clrMapOvr>
  <mc:AlternateContent xmlns:mc="http://schemas.openxmlformats.org/markup-compatibility/2006">
    <mc:Choice xmlns:p14="http://schemas.microsoft.com/office/powerpoint/2010/main" Requires="p14">
      <p:transition spd="slow" p14:dur="2000" advClick="0" advTm="37000"/>
    </mc:Choice>
    <mc:Fallback>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4871AF-EB90-E042-8EB7-8C7028D9AA06}"/>
              </a:ext>
            </a:extLst>
          </p:cNvPr>
          <p:cNvSpPr txBox="1">
            <a:spLocks/>
          </p:cNvSpPr>
          <p:nvPr/>
        </p:nvSpPr>
        <p:spPr>
          <a:xfrm>
            <a:off x="67487" y="1720748"/>
            <a:ext cx="2835443" cy="301493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solidFill>
                  <a:schemeClr val="bg1"/>
                </a:solidFill>
              </a:rPr>
              <a:t>Resources</a:t>
            </a:r>
          </a:p>
          <a:p>
            <a:pPr algn="l"/>
            <a:r>
              <a:rPr lang="en-US" sz="3300" b="1" dirty="0">
                <a:solidFill>
                  <a:schemeClr val="bg1"/>
                </a:solidFill>
              </a:rPr>
              <a:t>&amp; Keeping up to date with the NYSAB</a:t>
            </a:r>
          </a:p>
        </p:txBody>
      </p:sp>
      <p:sp>
        <p:nvSpPr>
          <p:cNvPr id="9" name="Title 1">
            <a:extLst>
              <a:ext uri="{FF2B5EF4-FFF2-40B4-BE49-F238E27FC236}">
                <a16:creationId xmlns:a16="http://schemas.microsoft.com/office/drawing/2014/main" id="{DE61B120-9E3A-104C-BA1E-8506511BCA9A}"/>
              </a:ext>
            </a:extLst>
          </p:cNvPr>
          <p:cNvSpPr txBox="1">
            <a:spLocks/>
          </p:cNvSpPr>
          <p:nvPr/>
        </p:nvSpPr>
        <p:spPr>
          <a:xfrm>
            <a:off x="718456" y="365760"/>
            <a:ext cx="7555389" cy="760911"/>
          </a:xfrm>
          <a:prstGeom prst="rect">
            <a:avLst/>
          </a:prstGeom>
        </p:spPr>
        <p:txBody>
          <a:bodyPr>
            <a:normAutofit/>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GB" sz="3200" dirty="0">
                <a:solidFill>
                  <a:sysClr val="windowText" lastClr="000000"/>
                </a:solidFill>
              </a:rPr>
              <a:t>Community Safety Hubs</a:t>
            </a:r>
          </a:p>
        </p:txBody>
      </p:sp>
      <p:sp>
        <p:nvSpPr>
          <p:cNvPr id="10" name="Content Placeholder 2">
            <a:extLst>
              <a:ext uri="{FF2B5EF4-FFF2-40B4-BE49-F238E27FC236}">
                <a16:creationId xmlns:a16="http://schemas.microsoft.com/office/drawing/2014/main" id="{217A002E-32E1-8144-8693-A8E1FC6DA6F0}"/>
              </a:ext>
            </a:extLst>
          </p:cNvPr>
          <p:cNvSpPr txBox="1">
            <a:spLocks/>
          </p:cNvSpPr>
          <p:nvPr/>
        </p:nvSpPr>
        <p:spPr>
          <a:xfrm>
            <a:off x="718456" y="1126671"/>
            <a:ext cx="10942966" cy="5421613"/>
          </a:xfrm>
          <a:prstGeom prst="rect">
            <a:avLst/>
          </a:prstGeom>
        </p:spPr>
        <p:txBody>
          <a:bodyPr numCol="2">
            <a:normAutofit fontScale="25000" lnSpcReduction="20000"/>
          </a:bodyPr>
          <a:lst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GB" sz="7200" b="1"/>
              <a:t>Overarching work streams for JCG 2021/22:</a:t>
            </a:r>
          </a:p>
          <a:p>
            <a:pPr marL="0" indent="0">
              <a:buFont typeface="Wingdings" panose="05000000000000000000" pitchFamily="2" charset="2"/>
              <a:buNone/>
            </a:pPr>
            <a:r>
              <a:rPr lang="en-GB" sz="7200"/>
              <a:t> </a:t>
            </a:r>
          </a:p>
          <a:p>
            <a:r>
              <a:rPr lang="en-GB" sz="8000"/>
              <a:t>Development of Opportunities (Barriers to working, Early Action Together - EAT Project, Local Government Reorganisation, New PCC)</a:t>
            </a:r>
          </a:p>
          <a:p>
            <a:endParaRPr lang="en-GB" sz="8000"/>
          </a:p>
          <a:p>
            <a:r>
              <a:rPr lang="en-GB" sz="8000"/>
              <a:t>Finances (Business Support, Hub funding, Commissioned services, Joint funding bids, Bids to PCC)</a:t>
            </a:r>
          </a:p>
          <a:p>
            <a:endParaRPr lang="en-GB" sz="8000"/>
          </a:p>
          <a:p>
            <a:r>
              <a:rPr lang="en-GB" sz="8000"/>
              <a:t>General Administration (Terms of Reference, Partner models, ways of working)</a:t>
            </a:r>
          </a:p>
          <a:p>
            <a:endParaRPr lang="en-GB" sz="8000"/>
          </a:p>
          <a:p>
            <a:r>
              <a:rPr lang="en-GB" sz="8000"/>
              <a:t>Performance Management (Interventions, ORCUMA, KPI for CSP)</a:t>
            </a:r>
          </a:p>
          <a:p>
            <a:endParaRPr lang="en-GB" sz="8000"/>
          </a:p>
          <a:p>
            <a:r>
              <a:rPr lang="en-GB" sz="8000"/>
              <a:t>Countywide Meetings (attendance across JCG meetings, Safeguarding, Prevent/Contest)</a:t>
            </a:r>
          </a:p>
          <a:p>
            <a:pPr marL="0" indent="0">
              <a:buFont typeface="Wingdings" panose="05000000000000000000" pitchFamily="2" charset="2"/>
              <a:buNone/>
            </a:pPr>
            <a:r>
              <a:rPr lang="en-GB" sz="8000"/>
              <a:t> </a:t>
            </a:r>
          </a:p>
          <a:p>
            <a:r>
              <a:rPr lang="en-GB" sz="8000"/>
              <a:t>Training (Mental Health, ASB, Orcuma, Job Shadowing, problem solving, other)</a:t>
            </a:r>
          </a:p>
          <a:p>
            <a:pPr marL="0" indent="0">
              <a:buFont typeface="Wingdings" panose="05000000000000000000" pitchFamily="2" charset="2"/>
              <a:buNone/>
            </a:pPr>
            <a:r>
              <a:rPr lang="en-GB" sz="8000"/>
              <a:t> </a:t>
            </a:r>
          </a:p>
          <a:p>
            <a:r>
              <a:rPr lang="en-GB" sz="8000"/>
              <a:t>Legislation (Police, Crime, Sentencing  and Courts Bills, Local Government Reorganisation)</a:t>
            </a:r>
          </a:p>
          <a:p>
            <a:pPr marL="0" indent="0">
              <a:buFont typeface="Wingdings" panose="05000000000000000000" pitchFamily="2" charset="2"/>
              <a:buNone/>
            </a:pPr>
            <a:r>
              <a:rPr lang="en-GB" sz="8000"/>
              <a:t> </a:t>
            </a:r>
          </a:p>
          <a:p>
            <a:r>
              <a:rPr lang="en-GB" sz="8000"/>
              <a:t>Communication (Partner/Briefings Communities, Funding Bodies</a:t>
            </a:r>
          </a:p>
          <a:p>
            <a:endParaRPr lang="en-GB" sz="8000"/>
          </a:p>
          <a:p>
            <a:r>
              <a:rPr lang="en-GB" sz="8000" b="1"/>
              <a:t>Community Safety Hub Survey</a:t>
            </a:r>
            <a:r>
              <a:rPr lang="en-GB" sz="8000"/>
              <a:t>: </a:t>
            </a:r>
            <a:r>
              <a:rPr lang="en-GB" sz="8000" b="1"/>
              <a:t>Tell us how we are doing!</a:t>
            </a:r>
            <a:endParaRPr lang="en-GB" sz="8000"/>
          </a:p>
          <a:p>
            <a:pPr marL="0" indent="0">
              <a:buFont typeface="Wingdings" panose="05000000000000000000" pitchFamily="2" charset="2"/>
              <a:buNone/>
            </a:pPr>
            <a:r>
              <a:rPr lang="en-GB" sz="8000"/>
              <a:t>The deadline is 23 July 2021 </a:t>
            </a:r>
          </a:p>
          <a:p>
            <a:pPr marL="0" indent="0">
              <a:buFont typeface="Wingdings" panose="05000000000000000000" pitchFamily="2" charset="2"/>
              <a:buNone/>
            </a:pPr>
            <a:r>
              <a:rPr lang="en-GB" sz="8000" u="sng">
                <a:hlinkClick r:id="rId5"/>
              </a:rPr>
              <a:t>https://wh1.snapsurveys.com/s.asp?k=162082836122</a:t>
            </a:r>
            <a:r>
              <a:rPr lang="en-GB" sz="8000"/>
              <a:t>  </a:t>
            </a:r>
            <a:endParaRPr lang="en-GB" sz="8000" dirty="0"/>
          </a:p>
        </p:txBody>
      </p:sp>
      <p:pic>
        <p:nvPicPr>
          <p:cNvPr id="11" name="Picture 2" descr="North Yorkshire Community Safety Partnership_YNCSP logo (2)">
            <a:extLst>
              <a:ext uri="{FF2B5EF4-FFF2-40B4-BE49-F238E27FC236}">
                <a16:creationId xmlns:a16="http://schemas.microsoft.com/office/drawing/2014/main" id="{0F2F22A6-5D56-7040-BC0F-637A0436F1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60890" y="365760"/>
            <a:ext cx="3800532"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udio 17">
            <a:hlinkClick r:id="" action="ppaction://media"/>
            <a:extLst>
              <a:ext uri="{FF2B5EF4-FFF2-40B4-BE49-F238E27FC236}">
                <a16:creationId xmlns:a16="http://schemas.microsoft.com/office/drawing/2014/main" id="{59299D40-E927-3842-A58B-E634243D71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31752663"/>
      </p:ext>
    </p:extLst>
  </p:cSld>
  <p:clrMapOvr>
    <a:masterClrMapping/>
  </p:clrMapOvr>
  <mc:AlternateContent xmlns:mc="http://schemas.openxmlformats.org/markup-compatibility/2006">
    <mc:Choice xmlns:p14="http://schemas.microsoft.com/office/powerpoint/2010/main" Requires="p14">
      <p:transition spd="slow" p14:dur="2000" advClick="0" advTm="54000"/>
    </mc:Choice>
    <mc:Fallback>
      <p:transition spd="slow" advClick="0"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4871AF-EB90-E042-8EB7-8C7028D9AA06}"/>
              </a:ext>
            </a:extLst>
          </p:cNvPr>
          <p:cNvSpPr txBox="1">
            <a:spLocks/>
          </p:cNvSpPr>
          <p:nvPr/>
        </p:nvSpPr>
        <p:spPr>
          <a:xfrm>
            <a:off x="67487" y="1720748"/>
            <a:ext cx="2835443" cy="301493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solidFill>
                  <a:schemeClr val="bg1"/>
                </a:solidFill>
              </a:rPr>
              <a:t>Resources</a:t>
            </a:r>
          </a:p>
          <a:p>
            <a:pPr algn="l"/>
            <a:r>
              <a:rPr lang="en-US" sz="3300" b="1" dirty="0">
                <a:solidFill>
                  <a:schemeClr val="bg1"/>
                </a:solidFill>
              </a:rPr>
              <a:t>&amp; Keeping up to date with the NYSAB</a:t>
            </a:r>
          </a:p>
        </p:txBody>
      </p:sp>
      <p:sp>
        <p:nvSpPr>
          <p:cNvPr id="7" name="Title 1">
            <a:extLst>
              <a:ext uri="{FF2B5EF4-FFF2-40B4-BE49-F238E27FC236}">
                <a16:creationId xmlns:a16="http://schemas.microsoft.com/office/drawing/2014/main" id="{7CDC370A-17C9-3F47-9F17-2ED4FAD205A2}"/>
              </a:ext>
            </a:extLst>
          </p:cNvPr>
          <p:cNvSpPr txBox="1">
            <a:spLocks/>
          </p:cNvSpPr>
          <p:nvPr/>
        </p:nvSpPr>
        <p:spPr>
          <a:xfrm>
            <a:off x="339214" y="265471"/>
            <a:ext cx="6032090" cy="818746"/>
          </a:xfrm>
          <a:prstGeom prst="rect">
            <a:avLst/>
          </a:prstGeom>
        </p:spPr>
        <p:txBody>
          <a:bodyPr>
            <a:normAutofit fontScale="90000" lnSpcReduction="10000"/>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GB" sz="2800" dirty="0">
                <a:solidFill>
                  <a:sysClr val="windowText" lastClr="000000"/>
                </a:solidFill>
              </a:rPr>
              <a:t>Domestic Abuse</a:t>
            </a:r>
            <a:br>
              <a:rPr lang="en-GB" sz="2800" dirty="0">
                <a:solidFill>
                  <a:sysClr val="windowText" lastClr="000000"/>
                </a:solidFill>
              </a:rPr>
            </a:br>
            <a:endParaRPr lang="en-GB" sz="2800" dirty="0">
              <a:solidFill>
                <a:sysClr val="windowText" lastClr="000000"/>
              </a:solidFill>
            </a:endParaRPr>
          </a:p>
        </p:txBody>
      </p:sp>
      <p:sp>
        <p:nvSpPr>
          <p:cNvPr id="13" name="Content Placeholder 2">
            <a:extLst>
              <a:ext uri="{FF2B5EF4-FFF2-40B4-BE49-F238E27FC236}">
                <a16:creationId xmlns:a16="http://schemas.microsoft.com/office/drawing/2014/main" id="{49FC692A-CD5A-3946-90FF-809C845717D8}"/>
              </a:ext>
            </a:extLst>
          </p:cNvPr>
          <p:cNvSpPr txBox="1">
            <a:spLocks/>
          </p:cNvSpPr>
          <p:nvPr/>
        </p:nvSpPr>
        <p:spPr>
          <a:xfrm>
            <a:off x="339213" y="1084217"/>
            <a:ext cx="10404989" cy="5225143"/>
          </a:xfrm>
          <a:prstGeom prst="rect">
            <a:avLst/>
          </a:prstGeom>
        </p:spPr>
        <p:txBody>
          <a:bodyPr>
            <a:normAutofit/>
          </a:bodyPr>
          <a:lst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b="1"/>
              <a:t>Safeguarding Week 2021</a:t>
            </a:r>
          </a:p>
          <a:p>
            <a:endParaRPr lang="en-GB" b="1"/>
          </a:p>
          <a:p>
            <a:r>
              <a:rPr lang="en-GB" b="1"/>
              <a:t>‘Hard to Help’ </a:t>
            </a:r>
            <a:r>
              <a:rPr lang="en-GB">
                <a:hlinkClick r:id="rId5"/>
              </a:rPr>
              <a:t>Home | Humankind (hardtohelp.org)</a:t>
            </a:r>
            <a:endParaRPr lang="en-GB" b="1"/>
          </a:p>
          <a:p>
            <a:endParaRPr lang="en-GB" b="1"/>
          </a:p>
          <a:p>
            <a:r>
              <a:rPr lang="en-GB" b="1"/>
              <a:t>Domestic Abuse Act 2021</a:t>
            </a:r>
            <a:endParaRPr lang="en-GB"/>
          </a:p>
          <a:p>
            <a:pPr lvl="1"/>
            <a:r>
              <a:rPr lang="en-GB" b="1"/>
              <a:t>Legal definition of domestic abuse </a:t>
            </a:r>
            <a:endParaRPr lang="en-GB"/>
          </a:p>
          <a:p>
            <a:pPr lvl="1"/>
            <a:r>
              <a:rPr lang="en-GB" b="1"/>
              <a:t>Domestic Abuse Commissioner- Nicole Jacobs </a:t>
            </a:r>
            <a:endParaRPr lang="en-GB"/>
          </a:p>
          <a:p>
            <a:pPr lvl="1"/>
            <a:r>
              <a:rPr lang="en-GB" b="1"/>
              <a:t>Safe Accommodation Duty </a:t>
            </a:r>
            <a:endParaRPr lang="en-GB"/>
          </a:p>
          <a:p>
            <a:pPr lvl="1"/>
            <a:r>
              <a:rPr lang="en-GB" b="1"/>
              <a:t>Recognises children as victims</a:t>
            </a:r>
            <a:endParaRPr lang="en-GB" dirty="0"/>
          </a:p>
        </p:txBody>
      </p:sp>
      <p:pic>
        <p:nvPicPr>
          <p:cNvPr id="14" name="Picture 2" descr="North Yorkshire Community Safety Partnership_YNCSP logo (2)">
            <a:extLst>
              <a:ext uri="{FF2B5EF4-FFF2-40B4-BE49-F238E27FC236}">
                <a16:creationId xmlns:a16="http://schemas.microsoft.com/office/drawing/2014/main" id="{1AB62A34-638E-0C4D-9966-523D80769C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2748" y="461494"/>
            <a:ext cx="4549879"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udio 18">
            <a:hlinkClick r:id="" action="ppaction://media"/>
            <a:extLst>
              <a:ext uri="{FF2B5EF4-FFF2-40B4-BE49-F238E27FC236}">
                <a16:creationId xmlns:a16="http://schemas.microsoft.com/office/drawing/2014/main" id="{1D2FAB8C-E78A-D645-B23E-D4AE4A9901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122333"/>
      </p:ext>
    </p:extLst>
  </p:cSld>
  <p:clrMapOvr>
    <a:masterClrMapping/>
  </p:clrMapOvr>
  <mc:AlternateContent xmlns:mc="http://schemas.openxmlformats.org/markup-compatibility/2006">
    <mc:Choice xmlns:p14="http://schemas.microsoft.com/office/powerpoint/2010/main" Requires="p14">
      <p:transition spd="slow" p14:dur="2000" advClick="0" advTm="114000"/>
    </mc:Choice>
    <mc:Fallback>
      <p:transition spd="slow" advClick="0" advTm="1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2AC06F-BF37-4B4A-9D39-73A6CCBD53CA}"/>
              </a:ext>
            </a:extLst>
          </p:cNvPr>
          <p:cNvSpPr txBox="1">
            <a:spLocks/>
          </p:cNvSpPr>
          <p:nvPr/>
        </p:nvSpPr>
        <p:spPr>
          <a:xfrm>
            <a:off x="310244" y="391886"/>
            <a:ext cx="10433957" cy="1006608"/>
          </a:xfrm>
          <a:prstGeom prst="rect">
            <a:avLst/>
          </a:prstGeom>
        </p:spPr>
        <p:txBody>
          <a:bodyPr>
            <a:normAutofit/>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GB" sz="2800" dirty="0">
                <a:solidFill>
                  <a:sysClr val="windowText" lastClr="000000"/>
                </a:solidFill>
              </a:rPr>
              <a:t>Hate Crime and Community Cohesion</a:t>
            </a:r>
            <a:br>
              <a:rPr lang="en-GB" sz="2800" dirty="0"/>
            </a:br>
            <a:endParaRPr lang="en-GB" sz="2800" dirty="0"/>
          </a:p>
        </p:txBody>
      </p:sp>
      <p:sp>
        <p:nvSpPr>
          <p:cNvPr id="10" name="Content Placeholder 2">
            <a:extLst>
              <a:ext uri="{FF2B5EF4-FFF2-40B4-BE49-F238E27FC236}">
                <a16:creationId xmlns:a16="http://schemas.microsoft.com/office/drawing/2014/main" id="{3B7E3309-291E-D244-B93C-24807D69CA44}"/>
              </a:ext>
            </a:extLst>
          </p:cNvPr>
          <p:cNvSpPr txBox="1">
            <a:spLocks/>
          </p:cNvSpPr>
          <p:nvPr/>
        </p:nvSpPr>
        <p:spPr>
          <a:xfrm>
            <a:off x="310244" y="1049140"/>
            <a:ext cx="10433957" cy="5366259"/>
          </a:xfrm>
          <a:prstGeom prst="rect">
            <a:avLst/>
          </a:prstGeom>
        </p:spPr>
        <p:txBody>
          <a:bodyPr>
            <a:normAutofit/>
          </a:bodyPr>
          <a:lst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2000" b="1"/>
              <a:t>Hate Crime Working Group is now known as ‘Inclusive Communities’ Joint Coordinating Group and is a sub group of the NYCSP.</a:t>
            </a:r>
          </a:p>
          <a:p>
            <a:endParaRPr lang="en-GB" sz="2000" b="1"/>
          </a:p>
          <a:p>
            <a:r>
              <a:rPr lang="en-GB" sz="2000" b="1"/>
              <a:t>Positive Communities Project: KYMSgame, Hurt by Hate and Wake up Call</a:t>
            </a:r>
          </a:p>
          <a:p>
            <a:endParaRPr lang="en-GB" sz="2000" b="1"/>
          </a:p>
          <a:p>
            <a:r>
              <a:rPr lang="en-GB" sz="2000" b="1"/>
              <a:t> North Yorkshire Safe Places:  </a:t>
            </a:r>
            <a:r>
              <a:rPr lang="en-GB" sz="2000">
                <a:hlinkClick r:id="rId5"/>
              </a:rPr>
              <a:t>Safe places | North Yorkshire County Council</a:t>
            </a:r>
            <a:endParaRPr lang="en-GB" sz="2000"/>
          </a:p>
          <a:p>
            <a:endParaRPr lang="en-GB" sz="2000"/>
          </a:p>
          <a:p>
            <a:r>
              <a:rPr lang="en-GB" sz="2000" b="1"/>
              <a:t>Hate Crime Awareness Week (9-16</a:t>
            </a:r>
            <a:r>
              <a:rPr lang="en-GB" sz="2000" b="1" baseline="30000"/>
              <a:t>th</a:t>
            </a:r>
            <a:r>
              <a:rPr lang="en-GB" sz="2000" b="1"/>
              <a:t> October):  Joint campaign across partnerships</a:t>
            </a:r>
          </a:p>
          <a:p>
            <a:pPr marL="0" indent="0">
              <a:buFont typeface="Wingdings" panose="05000000000000000000" pitchFamily="2" charset="2"/>
              <a:buNone/>
            </a:pPr>
            <a:r>
              <a:rPr lang="en-GB" sz="2000" b="1"/>
              <a:t>    &amp; Boards with local activity</a:t>
            </a:r>
          </a:p>
          <a:p>
            <a:pPr marL="0" indent="0">
              <a:buFont typeface="Wingdings" panose="05000000000000000000" pitchFamily="2" charset="2"/>
              <a:buNone/>
            </a:pPr>
            <a:endParaRPr lang="en-GB" sz="2000" b="1"/>
          </a:p>
          <a:p>
            <a:pPr marL="0" indent="0">
              <a:buFont typeface="Wingdings" panose="05000000000000000000" pitchFamily="2" charset="2"/>
              <a:buNone/>
            </a:pPr>
            <a:endParaRPr lang="en-GB" sz="2000" b="1"/>
          </a:p>
          <a:p>
            <a:r>
              <a:rPr lang="en-GB" sz="2000" b="1"/>
              <a:t>Hate Crime Awareness Sessions for practitioners</a:t>
            </a:r>
          </a:p>
          <a:p>
            <a:pPr marL="0" indent="0">
              <a:buFont typeface="Wingdings" panose="05000000000000000000" pitchFamily="2" charset="2"/>
              <a:buNone/>
            </a:pPr>
            <a:endParaRPr lang="en-GB" sz="2000" b="1"/>
          </a:p>
          <a:p>
            <a:endParaRPr lang="en-GB" dirty="0"/>
          </a:p>
        </p:txBody>
      </p:sp>
      <p:pic>
        <p:nvPicPr>
          <p:cNvPr id="11" name="Picture 2" descr="North Yorkshire Community Safety Partnership_YNCSP logo (2)">
            <a:extLst>
              <a:ext uri="{FF2B5EF4-FFF2-40B4-BE49-F238E27FC236}">
                <a16:creationId xmlns:a16="http://schemas.microsoft.com/office/drawing/2014/main" id="{ED75A3A6-0536-D644-B407-19D17F6857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52956" y="320477"/>
            <a:ext cx="2694136"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North Yorkshire Safe Places Logo">
            <a:extLst>
              <a:ext uri="{FF2B5EF4-FFF2-40B4-BE49-F238E27FC236}">
                <a16:creationId xmlns:a16="http://schemas.microsoft.com/office/drawing/2014/main" id="{F6F2E993-109C-C540-9AC4-8F753EEEE6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9470" y="2823352"/>
            <a:ext cx="1006681" cy="8540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2281EE7-F2FA-F546-B720-8B82959F2133}"/>
              </a:ext>
            </a:extLst>
          </p:cNvPr>
          <p:cNvPicPr/>
          <p:nvPr/>
        </p:nvPicPr>
        <p:blipFill>
          <a:blip r:embed="rId8"/>
          <a:stretch>
            <a:fillRect/>
          </a:stretch>
        </p:blipFill>
        <p:spPr>
          <a:xfrm>
            <a:off x="4365523" y="4188543"/>
            <a:ext cx="4804552" cy="571894"/>
          </a:xfrm>
          <a:prstGeom prst="rect">
            <a:avLst/>
          </a:prstGeom>
        </p:spPr>
      </p:pic>
      <p:pic>
        <p:nvPicPr>
          <p:cNvPr id="17" name="Picture 16">
            <a:extLst>
              <a:ext uri="{FF2B5EF4-FFF2-40B4-BE49-F238E27FC236}">
                <a16:creationId xmlns:a16="http://schemas.microsoft.com/office/drawing/2014/main" id="{19716B1D-F489-4145-AAF3-3853D89249A2}"/>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9901199" y="1398494"/>
            <a:ext cx="1845893" cy="1313158"/>
          </a:xfrm>
          <a:prstGeom prst="rect">
            <a:avLst/>
          </a:prstGeom>
        </p:spPr>
      </p:pic>
      <p:pic>
        <p:nvPicPr>
          <p:cNvPr id="18" name="Audio 21">
            <a:hlinkClick r:id="" action="ppaction://media"/>
            <a:extLst>
              <a:ext uri="{FF2B5EF4-FFF2-40B4-BE49-F238E27FC236}">
                <a16:creationId xmlns:a16="http://schemas.microsoft.com/office/drawing/2014/main" id="{A6DD1DA4-6DDE-B64B-BB6D-B6044A69D6E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39287278"/>
      </p:ext>
    </p:extLst>
  </p:cSld>
  <p:clrMapOvr>
    <a:masterClrMapping/>
  </p:clrMapOvr>
  <mc:AlternateContent xmlns:mc="http://schemas.openxmlformats.org/markup-compatibility/2006">
    <mc:Choice xmlns:p14="http://schemas.microsoft.com/office/powerpoint/2010/main" Requires="p14">
      <p:transition spd="slow" p14:dur="2000" advClick="0" advTm="119000"/>
    </mc:Choice>
    <mc:Fallback>
      <p:transition spd="slow" advClick="0" advTm="1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7409FEC-F240-2247-B889-CFFDD3EF5B0C}"/>
              </a:ext>
            </a:extLst>
          </p:cNvPr>
          <p:cNvSpPr txBox="1">
            <a:spLocks/>
          </p:cNvSpPr>
          <p:nvPr/>
        </p:nvSpPr>
        <p:spPr>
          <a:xfrm>
            <a:off x="838200" y="365125"/>
            <a:ext cx="10515600" cy="1325563"/>
          </a:xfrm>
          <a:prstGeom prst="rect">
            <a:avLst/>
          </a:prstGeom>
        </p:spPr>
        <p:txBody>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GB" dirty="0">
                <a:solidFill>
                  <a:sysClr val="windowText" lastClr="000000"/>
                </a:solidFill>
              </a:rPr>
              <a:t>Contact</a:t>
            </a:r>
          </a:p>
        </p:txBody>
      </p:sp>
      <p:sp>
        <p:nvSpPr>
          <p:cNvPr id="14" name="Content Placeholder 2">
            <a:extLst>
              <a:ext uri="{FF2B5EF4-FFF2-40B4-BE49-F238E27FC236}">
                <a16:creationId xmlns:a16="http://schemas.microsoft.com/office/drawing/2014/main" id="{777AF2D8-34FB-794E-8E6A-B99F449AF207}"/>
              </a:ext>
            </a:extLst>
          </p:cNvPr>
          <p:cNvSpPr txBox="1">
            <a:spLocks/>
          </p:cNvSpPr>
          <p:nvPr/>
        </p:nvSpPr>
        <p:spPr>
          <a:xfrm>
            <a:off x="838200" y="1825625"/>
            <a:ext cx="10515600" cy="4351338"/>
          </a:xfrm>
          <a:prstGeom prst="rect">
            <a:avLst/>
          </a:prstGeom>
        </p:spPr>
        <p:txBody>
          <a:bodyPr/>
          <a:lst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a:t>Lesley Gray, Principal Safer Communities Officer, NYCC</a:t>
            </a:r>
          </a:p>
          <a:p>
            <a:pPr marL="0" indent="0">
              <a:buFont typeface="Wingdings" panose="05000000000000000000" pitchFamily="2" charset="2"/>
              <a:buNone/>
            </a:pPr>
            <a:r>
              <a:rPr lang="en-GB">
                <a:hlinkClick r:id="rId5"/>
              </a:rPr>
              <a:t>Lesley.gray@northyorks.gov.uk</a:t>
            </a:r>
            <a:endParaRPr lang="en-GB"/>
          </a:p>
          <a:p>
            <a:pPr marL="0" indent="0">
              <a:buFont typeface="Wingdings" panose="05000000000000000000" pitchFamily="2" charset="2"/>
              <a:buNone/>
            </a:pPr>
            <a:endParaRPr lang="en-GB" dirty="0"/>
          </a:p>
        </p:txBody>
      </p:sp>
      <p:pic>
        <p:nvPicPr>
          <p:cNvPr id="15" name="Picture 2" descr="North Yorkshire Community Safety Partnership_YNCSP logo (2)">
            <a:extLst>
              <a:ext uri="{FF2B5EF4-FFF2-40B4-BE49-F238E27FC236}">
                <a16:creationId xmlns:a16="http://schemas.microsoft.com/office/drawing/2014/main" id="{C84189BE-D795-BF43-B8D5-741CA1FFCF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2103" y="3170903"/>
            <a:ext cx="8362336" cy="278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Audio 9">
            <a:hlinkClick r:id="" action="ppaction://media"/>
            <a:extLst>
              <a:ext uri="{FF2B5EF4-FFF2-40B4-BE49-F238E27FC236}">
                <a16:creationId xmlns:a16="http://schemas.microsoft.com/office/drawing/2014/main" id="{735E9DEC-B921-A144-86FE-E99D607FA8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01259729"/>
      </p:ext>
    </p:extLst>
  </p:cSld>
  <p:clrMapOvr>
    <a:masterClrMapping/>
  </p:clrMapOvr>
  <mc:AlternateContent xmlns:mc="http://schemas.openxmlformats.org/markup-compatibility/2006">
    <mc:Choice xmlns:p14="http://schemas.microsoft.com/office/powerpoint/2010/main" Requires="p14">
      <p:transition spd="slow" p14:dur="2000" advClick="0" advTm="23000"/>
    </mc:Choice>
    <mc:Fallback>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North Yorkshire Safeguarding Children Partnership</a:t>
            </a:r>
          </a:p>
        </p:txBody>
      </p:sp>
      <p:sp>
        <p:nvSpPr>
          <p:cNvPr id="3" name="Subtitle 2"/>
          <p:cNvSpPr>
            <a:spLocks noGrp="1"/>
          </p:cNvSpPr>
          <p:nvPr>
            <p:ph type="subTitle" idx="1"/>
          </p:nvPr>
        </p:nvSpPr>
        <p:spPr/>
        <p:txBody>
          <a:bodyPr/>
          <a:lstStyle/>
          <a:p>
            <a:r>
              <a:rPr lang="en-GB" dirty="0"/>
              <a:t>Q2 Update</a:t>
            </a:r>
          </a:p>
          <a:p>
            <a:r>
              <a:rPr lang="en-GB" dirty="0"/>
              <a:t>28 June 2021</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08452410"/>
      </p:ext>
    </p:extLst>
  </p:cSld>
  <p:clrMapOvr>
    <a:masterClrMapping/>
  </p:clrMapOvr>
  <mc:AlternateContent xmlns:mc="http://schemas.openxmlformats.org/markup-compatibility/2006" xmlns:p14="http://schemas.microsoft.com/office/powerpoint/2010/main">
    <mc:Choice Requires="p14">
      <p:transition spd="slow" p14:dur="2000" advTm="14438"/>
    </mc:Choice>
    <mc:Fallback xmlns="">
      <p:transition spd="slow" advTm="14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Being Young in North Yorkshire 2021-2024</a:t>
            </a:r>
          </a:p>
        </p:txBody>
      </p:sp>
      <p:sp>
        <p:nvSpPr>
          <p:cNvPr id="5" name="Content Placeholder 4"/>
          <p:cNvSpPr>
            <a:spLocks noGrp="1"/>
          </p:cNvSpPr>
          <p:nvPr>
            <p:ph sz="half" idx="1"/>
          </p:nvPr>
        </p:nvSpPr>
        <p:spPr>
          <a:xfrm>
            <a:off x="1981200" y="4119155"/>
            <a:ext cx="4038600" cy="1394664"/>
          </a:xfrm>
        </p:spPr>
        <p:txBody>
          <a:bodyPr>
            <a:normAutofit fontScale="92500"/>
          </a:bodyPr>
          <a:lstStyle/>
          <a:p>
            <a:pPr marL="0" indent="0">
              <a:buNone/>
            </a:pPr>
            <a:r>
              <a:rPr lang="en-GB" sz="1800" dirty="0"/>
              <a:t>Our vision is that:</a:t>
            </a:r>
          </a:p>
          <a:p>
            <a:pPr marL="0" indent="0">
              <a:buNone/>
            </a:pPr>
            <a:endParaRPr lang="en-GB" sz="150" dirty="0"/>
          </a:p>
          <a:p>
            <a:pPr marL="300038" lvl="1" indent="0">
              <a:buNone/>
            </a:pPr>
            <a:r>
              <a:rPr lang="en-GB" b="1" dirty="0"/>
              <a:t>All children and young people are safe, happy, healthy and able to achieve in North Yorkshire</a:t>
            </a:r>
          </a:p>
          <a:p>
            <a:endParaRPr lang="en-GB" dirty="0"/>
          </a:p>
        </p:txBody>
      </p:sp>
      <p:sp>
        <p:nvSpPr>
          <p:cNvPr id="11" name="TextBox 10"/>
          <p:cNvSpPr txBox="1"/>
          <p:nvPr/>
        </p:nvSpPr>
        <p:spPr>
          <a:xfrm>
            <a:off x="6350231" y="2057401"/>
            <a:ext cx="1900581" cy="1177245"/>
          </a:xfrm>
          <a:prstGeom prst="rect">
            <a:avLst/>
          </a:prstGeom>
          <a:solidFill>
            <a:srgbClr val="3375A6"/>
          </a:solidFill>
          <a:effectLst>
            <a:outerShdw blurRad="50800" dist="38100" dir="2700000" algn="tl" rotWithShape="0">
              <a:prstClr val="black">
                <a:alpha val="40000"/>
              </a:prstClr>
            </a:outerShdw>
          </a:effectLst>
        </p:spPr>
        <p:txBody>
          <a:bodyPr wrap="square" rtlCol="0">
            <a:spAutoFit/>
          </a:bodyPr>
          <a:lstStyle/>
          <a:p>
            <a:pPr defTabSz="685800"/>
            <a:r>
              <a:rPr lang="en-GB" sz="1050" b="1" dirty="0">
                <a:solidFill>
                  <a:prstClr val="white"/>
                </a:solidFill>
                <a:latin typeface="Calibri"/>
              </a:rPr>
              <a:t>Theme One</a:t>
            </a:r>
          </a:p>
          <a:p>
            <a:pPr defTabSz="685800"/>
            <a:r>
              <a:rPr lang="en-GB" b="1" dirty="0">
                <a:solidFill>
                  <a:prstClr val="white"/>
                </a:solidFill>
                <a:latin typeface="Calibri"/>
              </a:rPr>
              <a:t>A safe life</a:t>
            </a:r>
          </a:p>
          <a:p>
            <a:pPr marL="214313" indent="-214313" defTabSz="685800">
              <a:buFont typeface="Arial" panose="020B0604020202020204" pitchFamily="34" charset="0"/>
              <a:buChar char="•"/>
            </a:pPr>
            <a:r>
              <a:rPr lang="en-GB" sz="1050" b="1" dirty="0">
                <a:solidFill>
                  <a:prstClr val="white"/>
                </a:solidFill>
                <a:latin typeface="Calibri"/>
              </a:rPr>
              <a:t>Protected from harm</a:t>
            </a:r>
          </a:p>
          <a:p>
            <a:pPr marL="214313" indent="-214313" defTabSz="685800">
              <a:buFont typeface="Arial" panose="020B0604020202020204" pitchFamily="34" charset="0"/>
              <a:buChar char="•"/>
            </a:pPr>
            <a:r>
              <a:rPr lang="en-GB" sz="1050" b="1" dirty="0">
                <a:solidFill>
                  <a:prstClr val="white"/>
                </a:solidFill>
                <a:latin typeface="Calibri"/>
              </a:rPr>
              <a:t>Live in safe communities</a:t>
            </a:r>
          </a:p>
          <a:p>
            <a:pPr marL="214313" indent="-214313" defTabSz="685800">
              <a:buFont typeface="Arial" panose="020B0604020202020204" pitchFamily="34" charset="0"/>
              <a:buChar char="•"/>
            </a:pPr>
            <a:r>
              <a:rPr lang="en-GB" sz="1050" b="1" dirty="0">
                <a:solidFill>
                  <a:prstClr val="white"/>
                </a:solidFill>
                <a:latin typeface="Calibri"/>
              </a:rPr>
              <a:t>Supported by Family networks</a:t>
            </a:r>
          </a:p>
        </p:txBody>
      </p:sp>
      <p:sp>
        <p:nvSpPr>
          <p:cNvPr id="12" name="TextBox 11"/>
          <p:cNvSpPr txBox="1"/>
          <p:nvPr/>
        </p:nvSpPr>
        <p:spPr>
          <a:xfrm>
            <a:off x="8310220" y="2057399"/>
            <a:ext cx="1900581" cy="1777410"/>
          </a:xfrm>
          <a:prstGeom prst="rect">
            <a:avLst/>
          </a:prstGeom>
          <a:solidFill>
            <a:srgbClr val="F2A626"/>
          </a:solidFill>
          <a:effectLst>
            <a:outerShdw blurRad="50800" dist="38100" dir="2700000" algn="tl" rotWithShape="0">
              <a:prstClr val="black">
                <a:alpha val="40000"/>
              </a:prstClr>
            </a:outerShdw>
          </a:effectLst>
        </p:spPr>
        <p:txBody>
          <a:bodyPr wrap="square" rtlCol="0">
            <a:spAutoFit/>
          </a:bodyPr>
          <a:lstStyle/>
          <a:p>
            <a:pPr defTabSz="685800"/>
            <a:r>
              <a:rPr lang="en-GB" sz="1050" b="1" dirty="0">
                <a:solidFill>
                  <a:prstClr val="white"/>
                </a:solidFill>
                <a:latin typeface="Calibri"/>
              </a:rPr>
              <a:t>Theme Two</a:t>
            </a:r>
          </a:p>
          <a:p>
            <a:pPr defTabSz="685800"/>
            <a:r>
              <a:rPr lang="en-GB" b="1" dirty="0">
                <a:solidFill>
                  <a:prstClr val="white"/>
                </a:solidFill>
                <a:latin typeface="Calibri"/>
              </a:rPr>
              <a:t>A happy family life</a:t>
            </a:r>
          </a:p>
          <a:p>
            <a:pPr marL="214313" indent="-214313" defTabSz="685800">
              <a:buFont typeface="Arial" panose="020B0604020202020204" pitchFamily="34" charset="0"/>
              <a:buChar char="•"/>
            </a:pPr>
            <a:r>
              <a:rPr lang="en-GB" sz="1050" b="1" dirty="0">
                <a:solidFill>
                  <a:prstClr val="white"/>
                </a:solidFill>
                <a:latin typeface="Calibri"/>
              </a:rPr>
              <a:t>Families are empowered to be resilient</a:t>
            </a:r>
          </a:p>
          <a:p>
            <a:pPr marL="214313" indent="-214313" defTabSz="685800">
              <a:buFont typeface="Arial" panose="020B0604020202020204" pitchFamily="34" charset="0"/>
              <a:buChar char="•"/>
            </a:pPr>
            <a:r>
              <a:rPr lang="en-GB" sz="1050" b="1" dirty="0">
                <a:solidFill>
                  <a:prstClr val="white"/>
                </a:solidFill>
                <a:latin typeface="Calibri"/>
              </a:rPr>
              <a:t>School Years are happy</a:t>
            </a:r>
          </a:p>
          <a:p>
            <a:pPr marL="214313" indent="-214313" defTabSz="685800">
              <a:buFont typeface="Arial" panose="020B0604020202020204" pitchFamily="34" charset="0"/>
              <a:buChar char="•"/>
            </a:pPr>
            <a:r>
              <a:rPr lang="en-GB" sz="1050" b="1" dirty="0">
                <a:solidFill>
                  <a:prstClr val="white"/>
                </a:solidFill>
                <a:latin typeface="Calibri"/>
              </a:rPr>
              <a:t>Community Support Networks help families thrive</a:t>
            </a:r>
          </a:p>
        </p:txBody>
      </p:sp>
      <p:sp>
        <p:nvSpPr>
          <p:cNvPr id="13" name="TextBox 12"/>
          <p:cNvSpPr txBox="1"/>
          <p:nvPr/>
        </p:nvSpPr>
        <p:spPr>
          <a:xfrm>
            <a:off x="8310220" y="3874910"/>
            <a:ext cx="1900581" cy="1661993"/>
          </a:xfrm>
          <a:prstGeom prst="rect">
            <a:avLst/>
          </a:prstGeom>
          <a:solidFill>
            <a:srgbClr val="4AA1DB"/>
          </a:solidFill>
          <a:effectLst>
            <a:outerShdw blurRad="50800" dist="38100" dir="2700000" algn="tl" rotWithShape="0">
              <a:prstClr val="black">
                <a:alpha val="40000"/>
              </a:prstClr>
            </a:outerShdw>
          </a:effectLst>
        </p:spPr>
        <p:txBody>
          <a:bodyPr wrap="square" rtlCol="0">
            <a:spAutoFit/>
          </a:bodyPr>
          <a:lstStyle/>
          <a:p>
            <a:pPr defTabSz="685800"/>
            <a:r>
              <a:rPr lang="en-GB" sz="1050" b="1" dirty="0">
                <a:solidFill>
                  <a:prstClr val="white"/>
                </a:solidFill>
                <a:latin typeface="Calibri"/>
              </a:rPr>
              <a:t>Theme Four</a:t>
            </a:r>
          </a:p>
          <a:p>
            <a:pPr defTabSz="685800"/>
            <a:r>
              <a:rPr lang="en-GB" b="1" dirty="0">
                <a:solidFill>
                  <a:prstClr val="white"/>
                </a:solidFill>
                <a:latin typeface="Calibri"/>
              </a:rPr>
              <a:t>Achieving in life</a:t>
            </a:r>
          </a:p>
          <a:p>
            <a:pPr marL="214313" indent="-214313" defTabSz="685800">
              <a:buFont typeface="Arial" panose="020B0604020202020204" pitchFamily="34" charset="0"/>
              <a:buChar char="•"/>
            </a:pPr>
            <a:r>
              <a:rPr lang="en-GB" sz="1050" b="1" dirty="0">
                <a:solidFill>
                  <a:prstClr val="white"/>
                </a:solidFill>
                <a:latin typeface="Calibri"/>
              </a:rPr>
              <a:t>Ensure children are ‘School Ready’</a:t>
            </a:r>
          </a:p>
          <a:p>
            <a:pPr marL="214313" indent="-214313" defTabSz="685800">
              <a:buFont typeface="Arial" panose="020B0604020202020204" pitchFamily="34" charset="0"/>
              <a:buChar char="•"/>
            </a:pPr>
            <a:r>
              <a:rPr lang="en-GB" sz="1050" b="1" dirty="0">
                <a:solidFill>
                  <a:prstClr val="white"/>
                </a:solidFill>
                <a:latin typeface="Calibri"/>
              </a:rPr>
              <a:t>Raise Achievement levels for all</a:t>
            </a:r>
          </a:p>
          <a:p>
            <a:pPr marL="214313" indent="-214313" defTabSz="685800">
              <a:buFont typeface="Arial" panose="020B0604020202020204" pitchFamily="34" charset="0"/>
              <a:buChar char="•"/>
            </a:pPr>
            <a:r>
              <a:rPr lang="en-GB" sz="1050" b="1" dirty="0">
                <a:solidFill>
                  <a:prstClr val="white"/>
                </a:solidFill>
                <a:latin typeface="Calibri"/>
              </a:rPr>
              <a:t>Create environments where children have aspirations for their future</a:t>
            </a:r>
          </a:p>
        </p:txBody>
      </p:sp>
      <p:sp>
        <p:nvSpPr>
          <p:cNvPr id="14" name="TextBox 13"/>
          <p:cNvSpPr txBox="1"/>
          <p:nvPr/>
        </p:nvSpPr>
        <p:spPr>
          <a:xfrm>
            <a:off x="6350231" y="3874910"/>
            <a:ext cx="1900581" cy="1661993"/>
          </a:xfrm>
          <a:prstGeom prst="rect">
            <a:avLst/>
          </a:prstGeom>
          <a:solidFill>
            <a:srgbClr val="BD5C8F"/>
          </a:solidFill>
          <a:effectLst>
            <a:outerShdw blurRad="50800" dist="38100" dir="2700000" algn="tl" rotWithShape="0">
              <a:prstClr val="black">
                <a:alpha val="40000"/>
              </a:prstClr>
            </a:outerShdw>
          </a:effectLst>
        </p:spPr>
        <p:txBody>
          <a:bodyPr wrap="square" rtlCol="0">
            <a:spAutoFit/>
          </a:bodyPr>
          <a:lstStyle/>
          <a:p>
            <a:pPr defTabSz="685800"/>
            <a:r>
              <a:rPr lang="en-GB" sz="1050" b="1" dirty="0">
                <a:solidFill>
                  <a:prstClr val="white"/>
                </a:solidFill>
                <a:latin typeface="Calibri"/>
              </a:rPr>
              <a:t>Theme Three</a:t>
            </a:r>
          </a:p>
          <a:p>
            <a:pPr defTabSz="685800"/>
            <a:r>
              <a:rPr lang="en-GB" b="1" dirty="0">
                <a:solidFill>
                  <a:prstClr val="white"/>
                </a:solidFill>
                <a:latin typeface="Calibri"/>
              </a:rPr>
              <a:t>A healthy life</a:t>
            </a:r>
            <a:endParaRPr lang="en-GB" sz="1050" b="1" dirty="0">
              <a:solidFill>
                <a:prstClr val="white"/>
              </a:solidFill>
              <a:latin typeface="Calibri"/>
            </a:endParaRPr>
          </a:p>
          <a:p>
            <a:pPr marL="214313" indent="-214313" defTabSz="685800">
              <a:buFont typeface="Arial" panose="020B0604020202020204" pitchFamily="34" charset="0"/>
              <a:buChar char="•"/>
            </a:pPr>
            <a:r>
              <a:rPr lang="en-GB" sz="1050" b="1" dirty="0">
                <a:solidFill>
                  <a:prstClr val="white"/>
                </a:solidFill>
                <a:latin typeface="Calibri"/>
              </a:rPr>
              <a:t>Promote health and wellbeing through positive choices</a:t>
            </a:r>
          </a:p>
          <a:p>
            <a:pPr marL="214313" indent="-214313" defTabSz="685800">
              <a:buFont typeface="Arial" panose="020B0604020202020204" pitchFamily="34" charset="0"/>
              <a:buChar char="•"/>
            </a:pPr>
            <a:r>
              <a:rPr lang="en-GB" sz="1050" b="1" dirty="0">
                <a:solidFill>
                  <a:prstClr val="white"/>
                </a:solidFill>
                <a:latin typeface="Calibri"/>
              </a:rPr>
              <a:t>Improve Social, Emotional and mental Health</a:t>
            </a:r>
          </a:p>
          <a:p>
            <a:pPr marL="214313" indent="-214313" defTabSz="685800">
              <a:buFont typeface="Arial" panose="020B0604020202020204" pitchFamily="34" charset="0"/>
              <a:buChar char="•"/>
            </a:pPr>
            <a:r>
              <a:rPr lang="en-GB" sz="1050" b="1" dirty="0">
                <a:solidFill>
                  <a:prstClr val="white"/>
                </a:solidFill>
                <a:latin typeface="Calibri"/>
              </a:rPr>
              <a:t>Reduce health inequalities</a:t>
            </a:r>
            <a:br>
              <a:rPr lang="en-GB" sz="1050" b="1" dirty="0">
                <a:solidFill>
                  <a:prstClr val="black"/>
                </a:solidFill>
                <a:latin typeface="Calibri"/>
              </a:rPr>
            </a:br>
            <a:endParaRPr lang="en-GB" sz="1050" b="1" dirty="0">
              <a:solidFill>
                <a:prstClr val="black"/>
              </a:solidFill>
              <a:latin typeface="Calibri"/>
            </a:endParaRPr>
          </a:p>
        </p:txBody>
      </p:sp>
      <p:pic>
        <p:nvPicPr>
          <p:cNvPr id="17" name="Picture 16"/>
          <p:cNvPicPr>
            <a:picLocks noChangeAspect="1"/>
          </p:cNvPicPr>
          <p:nvPr/>
        </p:nvPicPr>
        <p:blipFill>
          <a:blip r:embed="rId4"/>
          <a:stretch>
            <a:fillRect/>
          </a:stretch>
        </p:blipFill>
        <p:spPr>
          <a:xfrm>
            <a:off x="2684088" y="2057399"/>
            <a:ext cx="2632824" cy="186033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29234198"/>
      </p:ext>
    </p:extLst>
  </p:cSld>
  <p:clrMapOvr>
    <a:masterClrMapping/>
  </p:clrMapOvr>
  <mc:AlternateContent xmlns:mc="http://schemas.openxmlformats.org/markup-compatibility/2006" xmlns:p14="http://schemas.microsoft.com/office/powerpoint/2010/main">
    <mc:Choice Requires="p14">
      <p:transition spd="slow" p14:dur="2000" advTm="75898"/>
    </mc:Choice>
    <mc:Fallback xmlns="">
      <p:transition spd="slow" advTm="75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New Threshold Guidance</a:t>
            </a:r>
          </a:p>
        </p:txBody>
      </p:sp>
      <p:sp>
        <p:nvSpPr>
          <p:cNvPr id="4" name="Content Placeholder 3"/>
          <p:cNvSpPr>
            <a:spLocks noGrp="1"/>
          </p:cNvSpPr>
          <p:nvPr>
            <p:ph sz="half" idx="1"/>
          </p:nvPr>
        </p:nvSpPr>
        <p:spPr>
          <a:xfrm>
            <a:off x="1981200" y="2522137"/>
            <a:ext cx="4038600" cy="3604029"/>
          </a:xfrm>
        </p:spPr>
        <p:txBody>
          <a:bodyPr/>
          <a:lstStyle/>
          <a:p>
            <a:r>
              <a:rPr lang="en-GB" dirty="0"/>
              <a:t>Support those working with children and young people</a:t>
            </a:r>
          </a:p>
          <a:p>
            <a:r>
              <a:rPr lang="en-GB" dirty="0"/>
              <a:t>Designed to help get the right help at the right time</a:t>
            </a:r>
          </a:p>
          <a:p>
            <a:r>
              <a:rPr lang="en-GB" dirty="0"/>
              <a:t>To be used to aid decision making to determine next steps</a:t>
            </a:r>
          </a:p>
        </p:txBody>
      </p:sp>
      <p:pic>
        <p:nvPicPr>
          <p:cNvPr id="6" name="Content Placeholder 5"/>
          <p:cNvPicPr>
            <a:picLocks noGrp="1" noChangeAspect="1"/>
          </p:cNvPicPr>
          <p:nvPr>
            <p:ph sz="half" idx="2"/>
          </p:nvPr>
        </p:nvPicPr>
        <p:blipFill>
          <a:blip r:embed="rId5"/>
          <a:stretch>
            <a:fillRect/>
          </a:stretch>
        </p:blipFill>
        <p:spPr>
          <a:xfrm>
            <a:off x="6172200" y="2336919"/>
            <a:ext cx="4038600" cy="2835434"/>
          </a:xfrm>
          <a:prstGeom prst="rect">
            <a:avLst/>
          </a:prstGeom>
        </p:spPr>
      </p:pic>
      <p:sp>
        <p:nvSpPr>
          <p:cNvPr id="5" name="Rectangle 4"/>
          <p:cNvSpPr/>
          <p:nvPr/>
        </p:nvSpPr>
        <p:spPr>
          <a:xfrm>
            <a:off x="1524000" y="5934670"/>
            <a:ext cx="9144000" cy="369332"/>
          </a:xfrm>
          <a:prstGeom prst="rect">
            <a:avLst/>
          </a:prstGeom>
        </p:spPr>
        <p:txBody>
          <a:bodyPr wrap="square">
            <a:spAutoFit/>
          </a:bodyPr>
          <a:lstStyle/>
          <a:p>
            <a:pPr algn="ctr"/>
            <a:r>
              <a:rPr lang="en-GB" b="1" dirty="0">
                <a:hlinkClick r:id="rId6"/>
              </a:rPr>
              <a:t>www.safeguardingchildren.co.uk/professionals/practice-guidance/threshold-document</a:t>
            </a:r>
            <a:r>
              <a:rPr lang="en-GB" b="1" dirty="0"/>
              <a:t>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56207035"/>
      </p:ext>
    </p:extLst>
  </p:cSld>
  <p:clrMapOvr>
    <a:masterClrMapping/>
  </p:clrMapOvr>
  <mc:AlternateContent xmlns:mc="http://schemas.openxmlformats.org/markup-compatibility/2006" xmlns:p14="http://schemas.microsoft.com/office/powerpoint/2010/main">
    <mc:Choice Requires="p14">
      <p:transition spd="slow" p14:dur="2000" advTm="60457"/>
    </mc:Choice>
    <mc:Fallback xmlns="">
      <p:transition spd="slow" advTm="60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Hidden Harm</a:t>
            </a:r>
          </a:p>
        </p:txBody>
      </p:sp>
      <p:pic>
        <p:nvPicPr>
          <p:cNvPr id="5" name="Content Placeholder 4"/>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981200" y="2327081"/>
            <a:ext cx="4038600" cy="2855111"/>
          </a:xfrm>
        </p:spPr>
      </p:pic>
      <p:sp>
        <p:nvSpPr>
          <p:cNvPr id="4" name="Content Placeholder 3"/>
          <p:cNvSpPr>
            <a:spLocks noGrp="1"/>
          </p:cNvSpPr>
          <p:nvPr>
            <p:ph sz="half" idx="2"/>
          </p:nvPr>
        </p:nvSpPr>
        <p:spPr>
          <a:xfrm>
            <a:off x="6172200" y="2327081"/>
            <a:ext cx="4038600" cy="3799085"/>
          </a:xfrm>
        </p:spPr>
        <p:txBody>
          <a:bodyPr>
            <a:normAutofit/>
          </a:bodyPr>
          <a:lstStyle/>
          <a:p>
            <a:r>
              <a:rPr lang="en-GB" sz="1800" dirty="0"/>
              <a:t>The NYSCP has relaunched it’s Hidden Harm Campaign</a:t>
            </a:r>
          </a:p>
          <a:p>
            <a:r>
              <a:rPr lang="en-GB" sz="1800" dirty="0"/>
              <a:t>A new podcast has been produced by the NYSCP to help explain to a wider audience what hidden harm is and what to do if you have a concern (</a:t>
            </a:r>
            <a:r>
              <a:rPr lang="en-GB" sz="1800" dirty="0">
                <a:hlinkClick r:id="rId6"/>
              </a:rPr>
              <a:t>available here</a:t>
            </a:r>
            <a:r>
              <a:rPr lang="en-GB" sz="1800" dirty="0"/>
              <a:t>)</a:t>
            </a:r>
          </a:p>
          <a:p>
            <a:r>
              <a:rPr lang="en-GB" sz="1800" dirty="0"/>
              <a:t>Resources are available on the NYSCP Website</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23538968"/>
      </p:ext>
    </p:extLst>
  </p:cSld>
  <p:clrMapOvr>
    <a:masterClrMapping/>
  </p:clrMapOvr>
  <mc:AlternateContent xmlns:mc="http://schemas.openxmlformats.org/markup-compatibility/2006" xmlns:p14="http://schemas.microsoft.com/office/powerpoint/2010/main">
    <mc:Choice Requires="p14">
      <p:transition spd="slow" p14:dur="2000" advTm="32977"/>
    </mc:Choice>
    <mc:Fallback xmlns="">
      <p:transition spd="slow" advTm="32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Self-Harm and Suicidal Ideation Pathway</a:t>
            </a:r>
          </a:p>
        </p:txBody>
      </p:sp>
      <p:sp>
        <p:nvSpPr>
          <p:cNvPr id="3" name="Content Placeholder 2"/>
          <p:cNvSpPr>
            <a:spLocks noGrp="1"/>
          </p:cNvSpPr>
          <p:nvPr>
            <p:ph idx="1"/>
          </p:nvPr>
        </p:nvSpPr>
        <p:spPr>
          <a:xfrm>
            <a:off x="1981201" y="2057401"/>
            <a:ext cx="5220118" cy="4212770"/>
          </a:xfrm>
        </p:spPr>
        <p:txBody>
          <a:bodyPr>
            <a:normAutofit lnSpcReduction="10000"/>
          </a:bodyPr>
          <a:lstStyle/>
          <a:p>
            <a:r>
              <a:rPr lang="en-GB" sz="1800" dirty="0"/>
              <a:t>The purpose of the pathway is to improve the referral processes, coordination, support and treatment that is provided to children and young people who self-harm and/or experience suicidal ideation</a:t>
            </a:r>
          </a:p>
          <a:p>
            <a:r>
              <a:rPr lang="en-GB" sz="1800" dirty="0"/>
              <a:t>This pathway is primarily for frontline staff working with children and young people who:</a:t>
            </a:r>
          </a:p>
          <a:p>
            <a:pPr lvl="1"/>
            <a:r>
              <a:rPr lang="en-GB" sz="1600" dirty="0"/>
              <a:t>Identify themselves as using self-harm as a coping strategy</a:t>
            </a:r>
          </a:p>
          <a:p>
            <a:pPr lvl="1"/>
            <a:r>
              <a:rPr lang="en-GB" sz="1600" dirty="0"/>
              <a:t>Require support as a result of disclosing self-harm, suicidal ideation and or previous suicide attempt</a:t>
            </a:r>
          </a:p>
          <a:p>
            <a:r>
              <a:rPr lang="en-GB" sz="1800" dirty="0"/>
              <a:t>Pathway is set out in 5 sections</a:t>
            </a:r>
          </a:p>
          <a:p>
            <a:r>
              <a:rPr lang="en-GB" sz="1800" dirty="0"/>
              <a:t>See more at:</a:t>
            </a:r>
          </a:p>
          <a:p>
            <a:pPr marL="300038" lvl="1" indent="0">
              <a:buNone/>
            </a:pPr>
            <a:r>
              <a:rPr lang="en-GB" sz="1800" dirty="0">
                <a:hlinkClick r:id="rId5"/>
              </a:rPr>
              <a:t>https://www.safeguardingchildren.co.uk/shsip</a:t>
            </a:r>
            <a:r>
              <a:rPr lang="en-GB" sz="1800" dirty="0"/>
              <a:t>   </a:t>
            </a:r>
          </a:p>
        </p:txBody>
      </p:sp>
      <p:pic>
        <p:nvPicPr>
          <p:cNvPr id="1026" name="Picture 2" descr="https://www.safeguardingchildren.co.uk/wp-content/uploads/2019/09/Self-Har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38469">
            <a:off x="7470475" y="1944156"/>
            <a:ext cx="2222063" cy="15621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rot="630550">
            <a:off x="7610313" y="3420067"/>
            <a:ext cx="2366099" cy="278777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68218706"/>
      </p:ext>
    </p:extLst>
  </p:cSld>
  <p:clrMapOvr>
    <a:masterClrMapping/>
  </p:clrMapOvr>
  <mc:AlternateContent xmlns:mc="http://schemas.openxmlformats.org/markup-compatibility/2006" xmlns:p14="http://schemas.microsoft.com/office/powerpoint/2010/main">
    <mc:Choice Requires="p14">
      <p:transition spd="slow" p14:dur="2000" advTm="92133"/>
    </mc:Choice>
    <mc:Fallback xmlns="">
      <p:transition spd="slow" advTm="92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788F5E-995D-B248-B6E1-3A24A2D6D436}"/>
              </a:ext>
            </a:extLst>
          </p:cNvPr>
          <p:cNvSpPr/>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907EA5D-E0F5-2B40-88B5-65223AA6F23D}"/>
              </a:ext>
            </a:extLst>
          </p:cNvPr>
          <p:cNvPicPr>
            <a:picLocks noChangeAspect="1"/>
          </p:cNvPicPr>
          <p:nvPr/>
        </p:nvPicPr>
        <p:blipFill>
          <a:blip r:embed="rId5">
            <a:alphaModFix amt="16000"/>
          </a:blip>
          <a:stretch>
            <a:fillRect/>
          </a:stretch>
        </p:blipFill>
        <p:spPr>
          <a:xfrm>
            <a:off x="3349485" y="865478"/>
            <a:ext cx="8840991" cy="5991012"/>
          </a:xfrm>
          <a:prstGeom prst="rect">
            <a:avLst/>
          </a:prstGeom>
        </p:spPr>
      </p:pic>
      <p:sp>
        <p:nvSpPr>
          <p:cNvPr id="9" name="Rectangle 8">
            <a:extLst>
              <a:ext uri="{FF2B5EF4-FFF2-40B4-BE49-F238E27FC236}">
                <a16:creationId xmlns:a16="http://schemas.microsoft.com/office/drawing/2014/main" id="{DD1BD04D-203A-2447-A506-E5EA34FB1C4B}"/>
              </a:ext>
            </a:extLst>
          </p:cNvPr>
          <p:cNvSpPr/>
          <p:nvPr/>
        </p:nvSpPr>
        <p:spPr>
          <a:xfrm>
            <a:off x="-1" y="0"/>
            <a:ext cx="3349487"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9F05FAF-48A6-5740-8BA5-0828E69D0053}"/>
              </a:ext>
            </a:extLst>
          </p:cNvPr>
          <p:cNvSpPr txBox="1">
            <a:spLocks/>
          </p:cNvSpPr>
          <p:nvPr/>
        </p:nvSpPr>
        <p:spPr>
          <a:xfrm>
            <a:off x="595494" y="2201794"/>
            <a:ext cx="2504662" cy="3867081"/>
          </a:xfrm>
          <a:prstGeom prst="rect">
            <a:avLst/>
          </a:prstGeom>
        </p:spPr>
        <p:txBody>
          <a:bodyPr>
            <a:normAutofit/>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gn="l"/>
            <a:r>
              <a:rPr lang="en-US" sz="3600" b="0" dirty="0">
                <a:effectLst/>
                <a:latin typeface="+mj-lt"/>
              </a:rPr>
              <a:t>NYSAB Strategic Priorities 2021 - 23</a:t>
            </a:r>
          </a:p>
        </p:txBody>
      </p:sp>
      <p:pic>
        <p:nvPicPr>
          <p:cNvPr id="11" name="Picture 10">
            <a:extLst>
              <a:ext uri="{FF2B5EF4-FFF2-40B4-BE49-F238E27FC236}">
                <a16:creationId xmlns:a16="http://schemas.microsoft.com/office/drawing/2014/main" id="{ABCE58D4-7ACB-6E4C-A389-64028390B81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12" name="Rectangle 11">
            <a:extLst>
              <a:ext uri="{FF2B5EF4-FFF2-40B4-BE49-F238E27FC236}">
                <a16:creationId xmlns:a16="http://schemas.microsoft.com/office/drawing/2014/main" id="{CBDFC2CF-3DBE-2E46-9658-DD7813CEF090}"/>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13" name="Rectangle 12">
            <a:extLst>
              <a:ext uri="{FF2B5EF4-FFF2-40B4-BE49-F238E27FC236}">
                <a16:creationId xmlns:a16="http://schemas.microsoft.com/office/drawing/2014/main" id="{091D06FD-C2F1-7F4E-9B23-C2CC5BF9A156}"/>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14" name="Picture 3">
            <a:extLst>
              <a:ext uri="{FF2B5EF4-FFF2-40B4-BE49-F238E27FC236}">
                <a16:creationId xmlns:a16="http://schemas.microsoft.com/office/drawing/2014/main" id="{390D0C82-E4DD-CB4B-ABAA-391664DD19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3BEFFD6-8192-314D-BFB1-23F61BE9BFD3}"/>
              </a:ext>
            </a:extLst>
          </p:cNvPr>
          <p:cNvSpPr/>
          <p:nvPr/>
        </p:nvSpPr>
        <p:spPr>
          <a:xfrm>
            <a:off x="4424882" y="1321710"/>
            <a:ext cx="3289300" cy="2539274"/>
          </a:xfrm>
          <a:prstGeom prst="rect">
            <a:avLst/>
          </a:prstGeom>
          <a:solidFill>
            <a:schemeClr val="accent1">
              <a:lumMod val="60000"/>
              <a:lumOff val="40000"/>
            </a:schemeClr>
          </a:solidFill>
          <a:ln>
            <a:noFill/>
          </a:ln>
          <a:effectLst>
            <a:outerShdw blurRad="1101253" dist="38100" dir="5400000" algn="t"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cs typeface="Arial" panose="020B0604020202020204" pitchFamily="34" charset="0"/>
              </a:rPr>
              <a:t>Reconnect with communities in North Yorkshire to raise awareness and develop strategies to address and reduce risk of abuse</a:t>
            </a:r>
          </a:p>
          <a:p>
            <a:endParaRPr lang="en-GB" dirty="0">
              <a:solidFill>
                <a:schemeClr val="bg1"/>
              </a:solidFill>
              <a:cs typeface="Arial" panose="020B0604020202020204" pitchFamily="34" charset="0"/>
            </a:endParaRPr>
          </a:p>
          <a:p>
            <a:r>
              <a:rPr lang="en-GB" sz="1400" i="1" dirty="0">
                <a:solidFill>
                  <a:schemeClr val="bg1"/>
                </a:solidFill>
                <a:cs typeface="Arial" panose="020B0604020202020204" pitchFamily="34" charset="0"/>
              </a:rPr>
              <a:t>This priorities focus remains on safeguarding being everybody’s business and engagement and communication</a:t>
            </a:r>
          </a:p>
        </p:txBody>
      </p:sp>
      <p:sp>
        <p:nvSpPr>
          <p:cNvPr id="3" name="Rectangle 2">
            <a:extLst>
              <a:ext uri="{FF2B5EF4-FFF2-40B4-BE49-F238E27FC236}">
                <a16:creationId xmlns:a16="http://schemas.microsoft.com/office/drawing/2014/main" id="{995ACEE1-36EF-A34F-BED7-B05075BD0D53}"/>
              </a:ext>
            </a:extLst>
          </p:cNvPr>
          <p:cNvSpPr/>
          <p:nvPr/>
        </p:nvSpPr>
        <p:spPr>
          <a:xfrm>
            <a:off x="8987366" y="1321710"/>
            <a:ext cx="2908911" cy="253927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cs typeface="Arial" panose="020B0604020202020204" pitchFamily="34" charset="0"/>
              </a:rPr>
              <a:t>Ensure multi agency safeguarding policies and procedures are in line with best practice – now and in the future</a:t>
            </a:r>
          </a:p>
          <a:p>
            <a:endParaRPr lang="en-GB" dirty="0">
              <a:solidFill>
                <a:schemeClr val="bg1"/>
              </a:solidFill>
              <a:cs typeface="Arial" panose="020B0604020202020204" pitchFamily="34" charset="0"/>
            </a:endParaRPr>
          </a:p>
          <a:p>
            <a:r>
              <a:rPr lang="en-GB" sz="1400" b="1" i="1" dirty="0">
                <a:solidFill>
                  <a:schemeClr val="bg1"/>
                </a:solidFill>
                <a:cs typeface="Arial" panose="020B0604020202020204" pitchFamily="34" charset="0"/>
              </a:rPr>
              <a:t>This builds on the current priority regarding policy and procedures. </a:t>
            </a:r>
          </a:p>
        </p:txBody>
      </p:sp>
      <p:sp>
        <p:nvSpPr>
          <p:cNvPr id="16" name="Rectangle 15">
            <a:extLst>
              <a:ext uri="{FF2B5EF4-FFF2-40B4-BE49-F238E27FC236}">
                <a16:creationId xmlns:a16="http://schemas.microsoft.com/office/drawing/2014/main" id="{86BECB74-B14F-854F-8FF9-DCA4AA1BAC23}"/>
              </a:ext>
            </a:extLst>
          </p:cNvPr>
          <p:cNvSpPr/>
          <p:nvPr/>
        </p:nvSpPr>
        <p:spPr>
          <a:xfrm>
            <a:off x="4423356" y="4011168"/>
            <a:ext cx="3290826" cy="267374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70C0"/>
                </a:solidFill>
                <a:cs typeface="Arial" panose="020B0604020202020204" pitchFamily="34" charset="0"/>
              </a:rPr>
              <a:t>Ensure a stronger partnership approach and accountability for the prevention of abuse</a:t>
            </a:r>
          </a:p>
          <a:p>
            <a:endParaRPr lang="en-GB" dirty="0">
              <a:solidFill>
                <a:srgbClr val="0070C0"/>
              </a:solidFill>
              <a:cs typeface="Arial" panose="020B0604020202020204" pitchFamily="34" charset="0"/>
            </a:endParaRPr>
          </a:p>
          <a:p>
            <a:r>
              <a:rPr lang="en-GB" sz="1400" i="1" dirty="0">
                <a:solidFill>
                  <a:srgbClr val="0070C0"/>
                </a:solidFill>
                <a:cs typeface="Arial" panose="020B0604020202020204" pitchFamily="34" charset="0"/>
              </a:rPr>
              <a:t>This priority focuses on the effectiveness of partners joint working, relationships with the NYSCP and NYCSP and relevant connections with other areas that impact on adults for example modern slavery and suicide prevention</a:t>
            </a:r>
          </a:p>
        </p:txBody>
      </p:sp>
      <p:sp>
        <p:nvSpPr>
          <p:cNvPr id="17" name="Rectangle 16">
            <a:extLst>
              <a:ext uri="{FF2B5EF4-FFF2-40B4-BE49-F238E27FC236}">
                <a16:creationId xmlns:a16="http://schemas.microsoft.com/office/drawing/2014/main" id="{51445325-EF92-0F4F-9CB1-5C9FF7B9ED64}"/>
              </a:ext>
            </a:extLst>
          </p:cNvPr>
          <p:cNvSpPr/>
          <p:nvPr/>
        </p:nvSpPr>
        <p:spPr>
          <a:xfrm>
            <a:off x="8985841" y="4011168"/>
            <a:ext cx="2910436" cy="267374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70C0"/>
                </a:solidFill>
                <a:cs typeface="Arial" panose="020B0604020202020204" pitchFamily="34" charset="0"/>
              </a:rPr>
              <a:t>Ensure NYSAB is able to effectively adapt and respond to wider contextual changes affecting adult safeguarding </a:t>
            </a:r>
          </a:p>
          <a:p>
            <a:endParaRPr lang="en-GB" dirty="0">
              <a:solidFill>
                <a:srgbClr val="0070C0"/>
              </a:solidFill>
              <a:cs typeface="Arial" panose="020B0604020202020204" pitchFamily="34" charset="0"/>
            </a:endParaRPr>
          </a:p>
          <a:p>
            <a:r>
              <a:rPr lang="en-GB" sz="1400" i="1" dirty="0">
                <a:solidFill>
                  <a:srgbClr val="0070C0"/>
                </a:solidFill>
                <a:cs typeface="Arial" panose="020B0604020202020204" pitchFamily="34" charset="0"/>
              </a:rPr>
              <a:t>This includes LPS, Mental Health Act Review, </a:t>
            </a:r>
            <a:r>
              <a:rPr lang="en-GB" sz="1400" i="1" dirty="0" err="1">
                <a:solidFill>
                  <a:srgbClr val="0070C0"/>
                </a:solidFill>
                <a:cs typeface="Arial" panose="020B0604020202020204" pitchFamily="34" charset="0"/>
              </a:rPr>
              <a:t>LeDeR</a:t>
            </a:r>
            <a:r>
              <a:rPr lang="en-GB" sz="1400" i="1" dirty="0">
                <a:solidFill>
                  <a:srgbClr val="0070C0"/>
                </a:solidFill>
                <a:cs typeface="Arial" panose="020B0604020202020204" pitchFamily="34" charset="0"/>
              </a:rPr>
              <a:t> Implications as well as learning from SARs and much more</a:t>
            </a:r>
          </a:p>
        </p:txBody>
      </p:sp>
      <p:sp>
        <p:nvSpPr>
          <p:cNvPr id="18" name="Rectangle 17">
            <a:extLst>
              <a:ext uri="{FF2B5EF4-FFF2-40B4-BE49-F238E27FC236}">
                <a16:creationId xmlns:a16="http://schemas.microsoft.com/office/drawing/2014/main" id="{16E8E595-F7AA-0E4D-96C4-8E9C3763A36D}"/>
              </a:ext>
            </a:extLst>
          </p:cNvPr>
          <p:cNvSpPr/>
          <p:nvPr/>
        </p:nvSpPr>
        <p:spPr>
          <a:xfrm>
            <a:off x="3656885" y="1321710"/>
            <a:ext cx="766471" cy="253927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b="1" dirty="0">
                <a:solidFill>
                  <a:schemeClr val="bg1"/>
                </a:solidFill>
                <a:cs typeface="Arial" panose="020B0604020202020204" pitchFamily="34" charset="0"/>
              </a:rPr>
              <a:t>1</a:t>
            </a:r>
          </a:p>
        </p:txBody>
      </p:sp>
      <p:sp>
        <p:nvSpPr>
          <p:cNvPr id="19" name="Rectangle 18">
            <a:extLst>
              <a:ext uri="{FF2B5EF4-FFF2-40B4-BE49-F238E27FC236}">
                <a16:creationId xmlns:a16="http://schemas.microsoft.com/office/drawing/2014/main" id="{A44555CE-0C75-B84F-9143-FED371F7CC90}"/>
              </a:ext>
            </a:extLst>
          </p:cNvPr>
          <p:cNvSpPr/>
          <p:nvPr/>
        </p:nvSpPr>
        <p:spPr>
          <a:xfrm>
            <a:off x="3656886" y="4011168"/>
            <a:ext cx="764946" cy="267374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b="1" dirty="0">
                <a:solidFill>
                  <a:srgbClr val="0070C0"/>
                </a:solidFill>
                <a:cs typeface="Arial" panose="020B0604020202020204" pitchFamily="34" charset="0"/>
              </a:rPr>
              <a:t>3</a:t>
            </a:r>
          </a:p>
        </p:txBody>
      </p:sp>
      <p:sp>
        <p:nvSpPr>
          <p:cNvPr id="20" name="Rectangle 19">
            <a:extLst>
              <a:ext uri="{FF2B5EF4-FFF2-40B4-BE49-F238E27FC236}">
                <a16:creationId xmlns:a16="http://schemas.microsoft.com/office/drawing/2014/main" id="{D244DD3F-49BD-254C-A64F-C7A6E5DFE02F}"/>
              </a:ext>
            </a:extLst>
          </p:cNvPr>
          <p:cNvSpPr/>
          <p:nvPr/>
        </p:nvSpPr>
        <p:spPr>
          <a:xfrm>
            <a:off x="8031203" y="1321710"/>
            <a:ext cx="954638" cy="253927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b="1" dirty="0">
                <a:solidFill>
                  <a:schemeClr val="bg1"/>
                </a:solidFill>
                <a:cs typeface="Arial" panose="020B0604020202020204" pitchFamily="34" charset="0"/>
              </a:rPr>
              <a:t>2</a:t>
            </a:r>
          </a:p>
        </p:txBody>
      </p:sp>
      <p:sp>
        <p:nvSpPr>
          <p:cNvPr id="21" name="Rectangle 20">
            <a:extLst>
              <a:ext uri="{FF2B5EF4-FFF2-40B4-BE49-F238E27FC236}">
                <a16:creationId xmlns:a16="http://schemas.microsoft.com/office/drawing/2014/main" id="{8447A2FD-B88E-C84D-83FB-18C82A4F7C5A}"/>
              </a:ext>
            </a:extLst>
          </p:cNvPr>
          <p:cNvSpPr/>
          <p:nvPr/>
        </p:nvSpPr>
        <p:spPr>
          <a:xfrm>
            <a:off x="8031203" y="4011168"/>
            <a:ext cx="984416" cy="267374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b="1" dirty="0">
                <a:solidFill>
                  <a:schemeClr val="bg1"/>
                </a:solidFill>
                <a:cs typeface="Arial" panose="020B0604020202020204" pitchFamily="34" charset="0"/>
              </a:rPr>
              <a:t>4</a:t>
            </a:r>
          </a:p>
        </p:txBody>
      </p:sp>
      <p:pic>
        <p:nvPicPr>
          <p:cNvPr id="6" name="Audio Recording 6 Jul 2021 at 15:54:06" descr="Audio Recording 6 Jul 2021 at 15:54:06">
            <a:hlinkClick r:id="" action="ppaction://media"/>
            <a:extLst>
              <a:ext uri="{FF2B5EF4-FFF2-40B4-BE49-F238E27FC236}">
                <a16:creationId xmlns:a16="http://schemas.microsoft.com/office/drawing/2014/main" id="{4924CC24-5AAE-BF46-9B2F-7A043FB8A4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23553" y="5919601"/>
            <a:ext cx="812800" cy="812800"/>
          </a:xfrm>
          <a:prstGeom prst="rect">
            <a:avLst/>
          </a:prstGeom>
        </p:spPr>
      </p:pic>
    </p:spTree>
    <p:extLst>
      <p:ext uri="{BB962C8B-B14F-4D97-AF65-F5344CB8AC3E}">
        <p14:creationId xmlns:p14="http://schemas.microsoft.com/office/powerpoint/2010/main" val="1166139670"/>
      </p:ext>
    </p:extLst>
  </p:cSld>
  <p:clrMapOvr>
    <a:masterClrMapping/>
  </p:clrMapOvr>
  <mc:AlternateContent xmlns:mc="http://schemas.openxmlformats.org/markup-compatibility/2006">
    <mc:Choice xmlns:p14="http://schemas.microsoft.com/office/powerpoint/2010/main" Requires="p14">
      <p:transition spd="slow" p14:dur="2000" advClick="0" advTm="64000"/>
    </mc:Choice>
    <mc:Fallback>
      <p:transition spd="slow" advClick="0" advTm="6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 Aware</a:t>
            </a:r>
          </a:p>
        </p:txBody>
      </p:sp>
      <p:sp>
        <p:nvSpPr>
          <p:cNvPr id="5" name="Content Placeholder 4"/>
          <p:cNvSpPr>
            <a:spLocks noGrp="1"/>
          </p:cNvSpPr>
          <p:nvPr>
            <p:ph idx="1"/>
          </p:nvPr>
        </p:nvSpPr>
        <p:spPr>
          <a:xfrm>
            <a:off x="1981201" y="1517301"/>
            <a:ext cx="5428167" cy="4732774"/>
          </a:xfrm>
        </p:spPr>
        <p:txBody>
          <a:bodyPr>
            <a:noAutofit/>
          </a:bodyPr>
          <a:lstStyle/>
          <a:p>
            <a:r>
              <a:rPr lang="en-GB" sz="1800" dirty="0"/>
              <a:t>NYSCP has developed resources to provide information, raise awareness and develop knowledge across areas of Child Exploitation</a:t>
            </a:r>
          </a:p>
          <a:p>
            <a:r>
              <a:rPr lang="en-GB" sz="1800" dirty="0"/>
              <a:t>Key areas covered by the knowledge hub include:</a:t>
            </a:r>
          </a:p>
          <a:p>
            <a:pPr lvl="1"/>
            <a:r>
              <a:rPr lang="en-GB" sz="1600" dirty="0"/>
              <a:t>Child Sexual Exploitation (CSE)</a:t>
            </a:r>
          </a:p>
          <a:p>
            <a:pPr lvl="1"/>
            <a:r>
              <a:rPr lang="en-GB" sz="1600" dirty="0"/>
              <a:t>Child Criminal Exploitation (CCE), including County Lines</a:t>
            </a:r>
          </a:p>
          <a:p>
            <a:pPr lvl="1"/>
            <a:r>
              <a:rPr lang="en-GB" sz="1600" dirty="0"/>
              <a:t>Contextual Safeguarding</a:t>
            </a:r>
          </a:p>
          <a:p>
            <a:pPr lvl="1"/>
            <a:r>
              <a:rPr lang="en-GB" sz="1600" dirty="0"/>
              <a:t>Harmful Sexual Behaviour</a:t>
            </a:r>
          </a:p>
          <a:p>
            <a:pPr lvl="1"/>
            <a:r>
              <a:rPr lang="en-GB" sz="1600" dirty="0"/>
              <a:t>Missing from Home and Care</a:t>
            </a:r>
          </a:p>
          <a:p>
            <a:pPr lvl="1"/>
            <a:r>
              <a:rPr lang="en-GB" sz="1600" dirty="0"/>
              <a:t>Modern Slavery and Child Trafficking</a:t>
            </a:r>
          </a:p>
          <a:p>
            <a:pPr lvl="1"/>
            <a:r>
              <a:rPr lang="en-GB" sz="1600" dirty="0"/>
              <a:t>Online Exploitation</a:t>
            </a:r>
          </a:p>
          <a:p>
            <a:r>
              <a:rPr lang="en-GB" sz="1800" dirty="0"/>
              <a:t>For more information visit:</a:t>
            </a:r>
            <a:br>
              <a:rPr lang="en-GB" sz="1800" dirty="0"/>
            </a:br>
            <a:r>
              <a:rPr lang="en-GB" sz="1800" dirty="0">
                <a:hlinkClick r:id="rId4"/>
              </a:rPr>
              <a:t>https://www.safeguardingchildren.co.uk/beaware</a:t>
            </a:r>
            <a:r>
              <a:rPr lang="en-GB" sz="1800" dirty="0"/>
              <a:t> </a:t>
            </a:r>
          </a:p>
        </p:txBody>
      </p:sp>
      <p:pic>
        <p:nvPicPr>
          <p:cNvPr id="7" name="Picture 6"/>
          <p:cNvPicPr>
            <a:picLocks noChangeAspect="1"/>
          </p:cNvPicPr>
          <p:nvPr/>
        </p:nvPicPr>
        <p:blipFill>
          <a:blip r:embed="rId5"/>
          <a:stretch>
            <a:fillRect/>
          </a:stretch>
        </p:blipFill>
        <p:spPr>
          <a:xfrm rot="825214">
            <a:off x="7409368" y="2057402"/>
            <a:ext cx="2801433" cy="3438471"/>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44607249"/>
      </p:ext>
    </p:extLst>
  </p:cSld>
  <p:clrMapOvr>
    <a:masterClrMapping/>
  </p:clrMapOvr>
  <mc:AlternateContent xmlns:mc="http://schemas.openxmlformats.org/markup-compatibility/2006" xmlns:p14="http://schemas.microsoft.com/office/powerpoint/2010/main">
    <mc:Choice Requires="p14">
      <p:transition spd="slow" p14:dur="2000" advTm="36815"/>
    </mc:Choice>
    <mc:Fallback xmlns="">
      <p:transition spd="slow" advTm="36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Keep up to date with NYSCP</a:t>
            </a:r>
          </a:p>
        </p:txBody>
      </p:sp>
      <p:sp>
        <p:nvSpPr>
          <p:cNvPr id="3" name="Content Placeholder 2"/>
          <p:cNvSpPr>
            <a:spLocks noGrp="1"/>
          </p:cNvSpPr>
          <p:nvPr>
            <p:ph idx="1"/>
          </p:nvPr>
        </p:nvSpPr>
        <p:spPr>
          <a:xfrm>
            <a:off x="6056262" y="2754047"/>
            <a:ext cx="4356100" cy="992363"/>
          </a:xfrm>
        </p:spPr>
        <p:txBody>
          <a:bodyPr>
            <a:noAutofit/>
          </a:bodyPr>
          <a:lstStyle/>
          <a:p>
            <a:pPr marL="0" indent="0">
              <a:buNone/>
            </a:pPr>
            <a:r>
              <a:rPr lang="en-GB" dirty="0"/>
              <a:t>Free NYSCP Monthly </a:t>
            </a:r>
          </a:p>
          <a:p>
            <a:pPr marL="0" indent="0">
              <a:buNone/>
            </a:pPr>
            <a:r>
              <a:rPr lang="en-GB" dirty="0"/>
              <a:t>e-Bulletin Sign Up </a:t>
            </a:r>
            <a:r>
              <a:rPr lang="en-GB" dirty="0">
                <a:hlinkClick r:id="rId5"/>
              </a:rPr>
              <a:t>here</a:t>
            </a:r>
            <a:endParaRPr lang="en-GB" dirty="0"/>
          </a:p>
        </p:txBody>
      </p:sp>
      <p:pic>
        <p:nvPicPr>
          <p:cNvPr id="5" name="Picture 4"/>
          <p:cNvPicPr>
            <a:picLocks noChangeAspect="1"/>
          </p:cNvPicPr>
          <p:nvPr/>
        </p:nvPicPr>
        <p:blipFill>
          <a:blip r:embed="rId6"/>
          <a:stretch>
            <a:fillRect/>
          </a:stretch>
        </p:blipFill>
        <p:spPr>
          <a:xfrm rot="20922662">
            <a:off x="2851461" y="2116501"/>
            <a:ext cx="2657399" cy="2842722"/>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4722" y="4616557"/>
            <a:ext cx="3966371" cy="124673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652" y="4616556"/>
            <a:ext cx="3966371" cy="1313756"/>
          </a:xfrm>
          <a:prstGeom prst="rect">
            <a:avLst/>
          </a:prstGeom>
        </p:spPr>
      </p:pic>
      <p:sp>
        <p:nvSpPr>
          <p:cNvPr id="7" name="TextBox 6"/>
          <p:cNvSpPr txBox="1"/>
          <p:nvPr/>
        </p:nvSpPr>
        <p:spPr>
          <a:xfrm>
            <a:off x="2543200" y="5926910"/>
            <a:ext cx="2959272" cy="369332"/>
          </a:xfrm>
          <a:prstGeom prst="rect">
            <a:avLst/>
          </a:prstGeom>
          <a:noFill/>
        </p:spPr>
        <p:txBody>
          <a:bodyPr wrap="none" rtlCol="0">
            <a:spAutoFit/>
          </a:bodyPr>
          <a:lstStyle/>
          <a:p>
            <a:r>
              <a:rPr lang="en-GB" dirty="0"/>
              <a:t>Follow us on twitter </a:t>
            </a:r>
            <a:r>
              <a:rPr lang="en-GB" dirty="0">
                <a:hlinkClick r:id="rId9"/>
              </a:rPr>
              <a:t>@nyscp1</a:t>
            </a:r>
            <a:endParaRPr lang="en-GB" dirty="0"/>
          </a:p>
        </p:txBody>
      </p:sp>
      <p:sp>
        <p:nvSpPr>
          <p:cNvPr id="8" name="TextBox 7"/>
          <p:cNvSpPr txBox="1"/>
          <p:nvPr/>
        </p:nvSpPr>
        <p:spPr>
          <a:xfrm>
            <a:off x="6681056" y="5867410"/>
            <a:ext cx="3213700" cy="369332"/>
          </a:xfrm>
          <a:prstGeom prst="rect">
            <a:avLst/>
          </a:prstGeom>
          <a:noFill/>
        </p:spPr>
        <p:txBody>
          <a:bodyPr wrap="none" rtlCol="0">
            <a:spAutoFit/>
          </a:bodyPr>
          <a:lstStyle/>
          <a:p>
            <a:r>
              <a:rPr lang="en-GB" dirty="0"/>
              <a:t>Follow us on Facebook </a:t>
            </a:r>
            <a:r>
              <a:rPr lang="en-GB" dirty="0">
                <a:hlinkClick r:id="rId10"/>
              </a:rPr>
              <a:t>@nyscp1</a:t>
            </a:r>
            <a:endParaRPr lang="en-GB"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61253754"/>
      </p:ext>
    </p:extLst>
  </p:cSld>
  <p:clrMapOvr>
    <a:masterClrMapping/>
  </p:clrMapOvr>
  <mc:AlternateContent xmlns:mc="http://schemas.openxmlformats.org/markup-compatibility/2006" xmlns:p14="http://schemas.microsoft.com/office/powerpoint/2010/main">
    <mc:Choice Requires="p14">
      <p:transition spd="slow" p14:dur="2000" advTm="29849"/>
    </mc:Choice>
    <mc:Fallback xmlns="">
      <p:transition spd="slow" advTm="29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9B302-5713-044C-8466-6474A461AD88}"/>
              </a:ext>
            </a:extLst>
          </p:cNvPr>
          <p:cNvPicPr>
            <a:picLocks noChangeAspect="1"/>
          </p:cNvPicPr>
          <p:nvPr/>
        </p:nvPicPr>
        <p:blipFill>
          <a:blip r:embed="rId5">
            <a:alphaModFix amt="16000"/>
          </a:blip>
          <a:stretch>
            <a:fillRect/>
          </a:stretch>
        </p:blipFill>
        <p:spPr>
          <a:xfrm>
            <a:off x="3026128" y="892903"/>
            <a:ext cx="9165872" cy="5991012"/>
          </a:xfrm>
          <a:prstGeom prst="rect">
            <a:avLst/>
          </a:prstGeom>
        </p:spPr>
      </p:pic>
      <p:sp>
        <p:nvSpPr>
          <p:cNvPr id="3" name="Rectangle 2">
            <a:extLst>
              <a:ext uri="{FF2B5EF4-FFF2-40B4-BE49-F238E27FC236}">
                <a16:creationId xmlns:a16="http://schemas.microsoft.com/office/drawing/2014/main" id="{F89EA8C5-E5B9-4E4B-B6CF-D6DFA47A2138}"/>
              </a:ext>
            </a:extLst>
          </p:cNvPr>
          <p:cNvSpPr/>
          <p:nvPr/>
        </p:nvSpPr>
        <p:spPr>
          <a:xfrm>
            <a:off x="1" y="0"/>
            <a:ext cx="3055288"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DB309D-B631-4E4B-8959-A1899195E43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FE606335-2395-D148-BA0F-ED7EBED6D5B2}"/>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32DA8D1A-CB83-3047-8C2A-9E9183C7E659}"/>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F3DAEBDF-B5C0-754A-A0FA-C3BE4AEDE8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D176BAE-2263-3846-8900-1156AF30A48B}"/>
              </a:ext>
            </a:extLst>
          </p:cNvPr>
          <p:cNvSpPr txBox="1">
            <a:spLocks/>
          </p:cNvSpPr>
          <p:nvPr/>
        </p:nvSpPr>
        <p:spPr>
          <a:xfrm>
            <a:off x="359119" y="488557"/>
            <a:ext cx="2504662" cy="38670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100" dirty="0">
                <a:solidFill>
                  <a:schemeClr val="bg1"/>
                </a:solidFill>
              </a:rPr>
              <a:t>NYSAB</a:t>
            </a:r>
          </a:p>
          <a:p>
            <a:pPr algn="l"/>
            <a:r>
              <a:rPr lang="en-US" sz="3100" dirty="0">
                <a:solidFill>
                  <a:schemeClr val="bg1"/>
                </a:solidFill>
              </a:rPr>
              <a:t>Safeguarding Adult Review (SAR) Policy</a:t>
            </a:r>
          </a:p>
        </p:txBody>
      </p:sp>
      <p:sp>
        <p:nvSpPr>
          <p:cNvPr id="9" name="Rectangle 8">
            <a:extLst>
              <a:ext uri="{FF2B5EF4-FFF2-40B4-BE49-F238E27FC236}">
                <a16:creationId xmlns:a16="http://schemas.microsoft.com/office/drawing/2014/main" id="{C620B5CC-D687-6349-BBCA-C7A56486D580}"/>
              </a:ext>
            </a:extLst>
          </p:cNvPr>
          <p:cNvSpPr/>
          <p:nvPr/>
        </p:nvSpPr>
        <p:spPr>
          <a:xfrm>
            <a:off x="3127463" y="1213129"/>
            <a:ext cx="8992363" cy="4278094"/>
          </a:xfrm>
          <a:prstGeom prst="rect">
            <a:avLst/>
          </a:prstGeom>
        </p:spPr>
        <p:txBody>
          <a:bodyPr wrap="square">
            <a:spAutoFit/>
          </a:bodyPr>
          <a:lstStyle/>
          <a:p>
            <a:r>
              <a:rPr lang="en-GB" sz="1600" b="1" dirty="0">
                <a:solidFill>
                  <a:schemeClr val="accent1">
                    <a:lumMod val="50000"/>
                  </a:schemeClr>
                </a:solidFill>
                <a:latin typeface="Arial" panose="020B0604020202020204" pitchFamily="34" charset="0"/>
              </a:rPr>
              <a:t>The updated Safeguarding Adult Review (SAR) Policy was approved by the NYSAB at its June meeting and will now be used for all new SAR referrals.</a:t>
            </a:r>
          </a:p>
          <a:p>
            <a:pPr marL="257168" indent="-257168">
              <a:buFont typeface="Arial" panose="020B0604020202020204" pitchFamily="34" charset="0"/>
              <a:buChar char="•"/>
            </a:pPr>
            <a:endParaRPr lang="en-GB" sz="1600" b="1" dirty="0">
              <a:solidFill>
                <a:schemeClr val="accent1">
                  <a:lumMod val="50000"/>
                </a:schemeClr>
              </a:solidFill>
              <a:latin typeface="Arial" panose="020B0604020202020204" pitchFamily="34" charset="0"/>
            </a:endParaRPr>
          </a:p>
          <a:p>
            <a:r>
              <a:rPr lang="en-GB" sz="1600" b="1" dirty="0">
                <a:solidFill>
                  <a:schemeClr val="accent1">
                    <a:lumMod val="50000"/>
                  </a:schemeClr>
                </a:solidFill>
                <a:latin typeface="Arial" panose="020B0604020202020204" pitchFamily="34" charset="0"/>
              </a:rPr>
              <a:t>The policy has the following updates:</a:t>
            </a:r>
          </a:p>
          <a:p>
            <a:endParaRPr lang="en-GB" sz="1600" b="1" dirty="0">
              <a:solidFill>
                <a:schemeClr val="accent1">
                  <a:lumMod val="50000"/>
                </a:schemeClr>
              </a:solidFill>
              <a:latin typeface="Arial" panose="020B0604020202020204" pitchFamily="34" charset="0"/>
            </a:endParaRPr>
          </a:p>
          <a:p>
            <a:pPr marL="257168" indent="-257168">
              <a:buFont typeface="Arial" panose="020B0604020202020204" pitchFamily="34" charset="0"/>
              <a:buChar char="•"/>
            </a:pPr>
            <a:r>
              <a:rPr lang="en-GB" sz="1600" dirty="0">
                <a:solidFill>
                  <a:schemeClr val="accent1">
                    <a:lumMod val="50000"/>
                  </a:schemeClr>
                </a:solidFill>
                <a:latin typeface="Arial" panose="020B0604020202020204" pitchFamily="34" charset="0"/>
              </a:rPr>
              <a:t>More explicit in relation to what a SAR can do and, just as importantly, </a:t>
            </a:r>
            <a:r>
              <a:rPr lang="en-GB" sz="1600" b="1" dirty="0">
                <a:solidFill>
                  <a:schemeClr val="accent1">
                    <a:lumMod val="50000"/>
                  </a:schemeClr>
                </a:solidFill>
                <a:latin typeface="Arial" panose="020B0604020202020204" pitchFamily="34" charset="0"/>
              </a:rPr>
              <a:t>what a SAR cannot do</a:t>
            </a:r>
          </a:p>
          <a:p>
            <a:endParaRPr lang="en-GB" sz="1600" dirty="0">
              <a:solidFill>
                <a:schemeClr val="accent1">
                  <a:lumMod val="50000"/>
                </a:schemeClr>
              </a:solidFill>
              <a:latin typeface="Arial" panose="020B0604020202020204" pitchFamily="34" charset="0"/>
            </a:endParaRPr>
          </a:p>
          <a:p>
            <a:pPr marL="257168" indent="-257168">
              <a:buFont typeface="Arial" panose="020B0604020202020204" pitchFamily="34" charset="0"/>
              <a:buChar char="•"/>
            </a:pPr>
            <a:r>
              <a:rPr lang="en-GB" sz="1600" dirty="0">
                <a:solidFill>
                  <a:schemeClr val="accent1">
                    <a:lumMod val="50000"/>
                  </a:schemeClr>
                </a:solidFill>
                <a:latin typeface="Arial" panose="020B0604020202020204" pitchFamily="34" charset="0"/>
              </a:rPr>
              <a:t>We have strengthened the section regarding </a:t>
            </a:r>
            <a:r>
              <a:rPr lang="en-GB" sz="1600" b="1" dirty="0">
                <a:solidFill>
                  <a:schemeClr val="accent1">
                    <a:lumMod val="50000"/>
                  </a:schemeClr>
                </a:solidFill>
                <a:latin typeface="Arial" panose="020B0604020202020204" pitchFamily="34" charset="0"/>
              </a:rPr>
              <a:t>family engagement</a:t>
            </a:r>
          </a:p>
          <a:p>
            <a:endParaRPr lang="en-GB" sz="1600" dirty="0">
              <a:solidFill>
                <a:schemeClr val="accent1">
                  <a:lumMod val="50000"/>
                </a:schemeClr>
              </a:solidFill>
              <a:latin typeface="Arial" panose="020B0604020202020204" pitchFamily="34" charset="0"/>
            </a:endParaRPr>
          </a:p>
          <a:p>
            <a:pPr marL="257168" indent="-257168">
              <a:buFont typeface="Arial" panose="020B0604020202020204" pitchFamily="34" charset="0"/>
              <a:buChar char="•"/>
            </a:pPr>
            <a:r>
              <a:rPr lang="en-GB" sz="1600" dirty="0">
                <a:solidFill>
                  <a:schemeClr val="accent1">
                    <a:lumMod val="50000"/>
                  </a:schemeClr>
                </a:solidFill>
                <a:latin typeface="Arial" panose="020B0604020202020204" pitchFamily="34" charset="0"/>
              </a:rPr>
              <a:t>There is also information with regards to </a:t>
            </a:r>
          </a:p>
          <a:p>
            <a:r>
              <a:rPr lang="en-GB" sz="1600" dirty="0">
                <a:solidFill>
                  <a:schemeClr val="accent1">
                    <a:lumMod val="50000"/>
                  </a:schemeClr>
                </a:solidFill>
                <a:latin typeface="Arial" panose="020B0604020202020204" pitchFamily="34" charset="0"/>
              </a:rPr>
              <a:t>     </a:t>
            </a:r>
            <a:r>
              <a:rPr lang="en-GB" sz="1600" b="1" dirty="0">
                <a:solidFill>
                  <a:schemeClr val="accent1">
                    <a:lumMod val="50000"/>
                  </a:schemeClr>
                </a:solidFill>
                <a:latin typeface="Arial" panose="020B0604020202020204" pitchFamily="34" charset="0"/>
              </a:rPr>
              <a:t>consent</a:t>
            </a:r>
            <a:r>
              <a:rPr lang="en-GB" sz="1600" dirty="0">
                <a:solidFill>
                  <a:schemeClr val="accent1">
                    <a:lumMod val="50000"/>
                  </a:schemeClr>
                </a:solidFill>
                <a:latin typeface="Arial" panose="020B0604020202020204" pitchFamily="34" charset="0"/>
              </a:rPr>
              <a:t> whereby we receive a referral </a:t>
            </a:r>
          </a:p>
          <a:p>
            <a:r>
              <a:rPr lang="en-GB" sz="1600" dirty="0">
                <a:solidFill>
                  <a:schemeClr val="accent1">
                    <a:lumMod val="50000"/>
                  </a:schemeClr>
                </a:solidFill>
                <a:latin typeface="Arial" panose="020B0604020202020204" pitchFamily="34" charset="0"/>
              </a:rPr>
              <a:t>     for an individual who is still alive.</a:t>
            </a:r>
          </a:p>
          <a:p>
            <a:endParaRPr lang="en-GB" sz="1600" dirty="0">
              <a:solidFill>
                <a:schemeClr val="accent1">
                  <a:lumMod val="50000"/>
                </a:schemeClr>
              </a:solidFill>
              <a:latin typeface="Arial" panose="020B0604020202020204" pitchFamily="34" charset="0"/>
            </a:endParaRPr>
          </a:p>
          <a:p>
            <a:pPr marL="257168" indent="-257168">
              <a:buFont typeface="Arial" panose="020B0604020202020204" pitchFamily="34" charset="0"/>
              <a:buChar char="•"/>
            </a:pPr>
            <a:r>
              <a:rPr lang="en-GB" sz="1600" dirty="0">
                <a:solidFill>
                  <a:schemeClr val="accent1">
                    <a:lumMod val="50000"/>
                  </a:schemeClr>
                </a:solidFill>
                <a:latin typeface="Arial" panose="020B0604020202020204" pitchFamily="34" charset="0"/>
              </a:rPr>
              <a:t>The policy is much more </a:t>
            </a:r>
            <a:r>
              <a:rPr lang="en-GB" sz="1600" b="1" dirty="0">
                <a:solidFill>
                  <a:schemeClr val="accent1">
                    <a:lumMod val="50000"/>
                  </a:schemeClr>
                </a:solidFill>
                <a:latin typeface="Arial" panose="020B0604020202020204" pitchFamily="34" charset="0"/>
              </a:rPr>
              <a:t>user friendly and </a:t>
            </a:r>
          </a:p>
          <a:p>
            <a:r>
              <a:rPr lang="en-GB" sz="1600" b="1" dirty="0">
                <a:solidFill>
                  <a:schemeClr val="accent1">
                    <a:lumMod val="50000"/>
                  </a:schemeClr>
                </a:solidFill>
                <a:latin typeface="Arial" panose="020B0604020202020204" pitchFamily="34" charset="0"/>
              </a:rPr>
              <a:t>     directive.</a:t>
            </a:r>
          </a:p>
          <a:p>
            <a:endParaRPr lang="en-GB" sz="1600" dirty="0">
              <a:solidFill>
                <a:schemeClr val="accent1">
                  <a:lumMod val="50000"/>
                </a:schemeClr>
              </a:solidFill>
              <a:latin typeface="Arial" panose="020B0604020202020204" pitchFamily="34" charset="0"/>
            </a:endParaRPr>
          </a:p>
          <a:p>
            <a:endParaRPr lang="en-US" sz="1600" b="1" dirty="0">
              <a:solidFill>
                <a:schemeClr val="accent1">
                  <a:lumMod val="50000"/>
                </a:schemeClr>
              </a:solidFill>
            </a:endParaRPr>
          </a:p>
        </p:txBody>
      </p:sp>
      <p:pic>
        <p:nvPicPr>
          <p:cNvPr id="11" name="Picture 10">
            <a:extLst>
              <a:ext uri="{FF2B5EF4-FFF2-40B4-BE49-F238E27FC236}">
                <a16:creationId xmlns:a16="http://schemas.microsoft.com/office/drawing/2014/main" id="{B39467A7-8221-2647-86B1-0F0DD9E0A905}"/>
              </a:ext>
            </a:extLst>
          </p:cNvPr>
          <p:cNvPicPr>
            <a:picLocks noChangeAspect="1"/>
          </p:cNvPicPr>
          <p:nvPr/>
        </p:nvPicPr>
        <p:blipFill>
          <a:blip r:embed="rId8"/>
          <a:stretch>
            <a:fillRect/>
          </a:stretch>
        </p:blipFill>
        <p:spPr>
          <a:xfrm rot="20459481">
            <a:off x="7572550" y="3516270"/>
            <a:ext cx="2216129" cy="2761712"/>
          </a:xfrm>
          <a:prstGeom prst="rect">
            <a:avLst/>
          </a:prstGeom>
          <a:effectLst>
            <a:outerShdw blurRad="927305" dist="38100" algn="l" rotWithShape="0">
              <a:schemeClr val="accent1">
                <a:alpha val="40000"/>
              </a:schemeClr>
            </a:outerShdw>
          </a:effectLst>
        </p:spPr>
      </p:pic>
      <p:pic>
        <p:nvPicPr>
          <p:cNvPr id="10" name="Picture 9">
            <a:extLst>
              <a:ext uri="{FF2B5EF4-FFF2-40B4-BE49-F238E27FC236}">
                <a16:creationId xmlns:a16="http://schemas.microsoft.com/office/drawing/2014/main" id="{945B0006-3026-E240-9CE0-8B86CEDD7A20}"/>
              </a:ext>
            </a:extLst>
          </p:cNvPr>
          <p:cNvPicPr>
            <a:picLocks noChangeAspect="1"/>
          </p:cNvPicPr>
          <p:nvPr/>
        </p:nvPicPr>
        <p:blipFill>
          <a:blip r:embed="rId9"/>
          <a:stretch>
            <a:fillRect/>
          </a:stretch>
        </p:blipFill>
        <p:spPr>
          <a:xfrm rot="1186473">
            <a:off x="9403769" y="3551223"/>
            <a:ext cx="2392722" cy="2955716"/>
          </a:xfrm>
          <a:prstGeom prst="rect">
            <a:avLst/>
          </a:prstGeom>
          <a:effectLst>
            <a:outerShdw blurRad="711919" dist="38100" algn="l" rotWithShape="0">
              <a:schemeClr val="accent1">
                <a:alpha val="40000"/>
              </a:schemeClr>
            </a:outerShdw>
          </a:effectLst>
        </p:spPr>
      </p:pic>
      <p:sp>
        <p:nvSpPr>
          <p:cNvPr id="13" name="Rectangle 12">
            <a:extLst>
              <a:ext uri="{FF2B5EF4-FFF2-40B4-BE49-F238E27FC236}">
                <a16:creationId xmlns:a16="http://schemas.microsoft.com/office/drawing/2014/main" id="{9C3A61A5-7BCE-7242-9F4F-BBA8C6DE42A6}"/>
              </a:ext>
            </a:extLst>
          </p:cNvPr>
          <p:cNvSpPr/>
          <p:nvPr/>
        </p:nvSpPr>
        <p:spPr>
          <a:xfrm>
            <a:off x="3088148" y="4814466"/>
            <a:ext cx="4102436" cy="1323439"/>
          </a:xfrm>
          <a:prstGeom prst="rect">
            <a:avLst/>
          </a:prstGeom>
        </p:spPr>
        <p:txBody>
          <a:bodyPr wrap="square">
            <a:spAutoFit/>
          </a:bodyPr>
          <a:lstStyle/>
          <a:p>
            <a:endParaRPr lang="en-GB" sz="1600" dirty="0">
              <a:solidFill>
                <a:schemeClr val="accent1">
                  <a:lumMod val="50000"/>
                </a:schemeClr>
              </a:solidFill>
              <a:latin typeface="Arial" panose="020B0604020202020204" pitchFamily="34" charset="0"/>
            </a:endParaRPr>
          </a:p>
          <a:p>
            <a:pPr marL="257168" indent="-257168">
              <a:buFont typeface="Arial" panose="020B0604020202020204" pitchFamily="34" charset="0"/>
              <a:buChar char="•"/>
            </a:pPr>
            <a:r>
              <a:rPr lang="en-GB" sz="1600" b="1" dirty="0">
                <a:solidFill>
                  <a:schemeClr val="accent1">
                    <a:lumMod val="50000"/>
                  </a:schemeClr>
                </a:solidFill>
                <a:latin typeface="Arial" panose="020B0604020202020204" pitchFamily="34" charset="0"/>
              </a:rPr>
              <a:t>The new policy and referral form can be found here on the NYSAB website: </a:t>
            </a:r>
            <a:r>
              <a:rPr lang="en-GB" sz="1600" dirty="0">
                <a:solidFill>
                  <a:schemeClr val="accent1">
                    <a:lumMod val="50000"/>
                  </a:schemeClr>
                </a:solidFill>
                <a:latin typeface="Arial" panose="020B0604020202020204" pitchFamily="34" charset="0"/>
                <a:hlinkClick r:id="rId10"/>
              </a:rPr>
              <a:t>https://safeguardingadults.co.uk/learning-research/nysab-learning/</a:t>
            </a:r>
            <a:r>
              <a:rPr lang="en-GB" sz="1600" dirty="0">
                <a:solidFill>
                  <a:schemeClr val="accent1">
                    <a:lumMod val="50000"/>
                  </a:schemeClr>
                </a:solidFill>
                <a:latin typeface="Arial" panose="020B0604020202020204" pitchFamily="34" charset="0"/>
              </a:rPr>
              <a:t> </a:t>
            </a:r>
          </a:p>
        </p:txBody>
      </p:sp>
      <p:pic>
        <p:nvPicPr>
          <p:cNvPr id="14" name="Audio Recording 6 Jul 2021 at 16:00:49" descr="Audio Recording 6 Jul 2021 at 16:00:49">
            <a:hlinkClick r:id="" action="ppaction://media"/>
            <a:extLst>
              <a:ext uri="{FF2B5EF4-FFF2-40B4-BE49-F238E27FC236}">
                <a16:creationId xmlns:a16="http://schemas.microsoft.com/office/drawing/2014/main" id="{D9219377-76EE-7849-83FF-AF8DCFB3822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07026" y="6064256"/>
            <a:ext cx="812800" cy="812800"/>
          </a:xfrm>
          <a:prstGeom prst="rect">
            <a:avLst/>
          </a:prstGeom>
        </p:spPr>
      </p:pic>
    </p:spTree>
    <p:extLst>
      <p:ext uri="{BB962C8B-B14F-4D97-AF65-F5344CB8AC3E}">
        <p14:creationId xmlns:p14="http://schemas.microsoft.com/office/powerpoint/2010/main" val="3640144638"/>
      </p:ext>
    </p:extLst>
  </p:cSld>
  <p:clrMapOvr>
    <a:masterClrMapping/>
  </p:clrMapOvr>
  <mc:AlternateContent xmlns:mc="http://schemas.openxmlformats.org/markup-compatibility/2006">
    <mc:Choice xmlns:p14="http://schemas.microsoft.com/office/powerpoint/2010/main" Requires="p14">
      <p:transition spd="slow" p14:dur="2000" advClick="0" advTm="65000"/>
    </mc:Choice>
    <mc:Fallback>
      <p:transition spd="slow" advClick="0" advTm="6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8F84A1-3E6E-C945-A675-99788D07B8B4}"/>
              </a:ext>
            </a:extLst>
          </p:cNvPr>
          <p:cNvPicPr>
            <a:picLocks noChangeAspect="1"/>
          </p:cNvPicPr>
          <p:nvPr/>
        </p:nvPicPr>
        <p:blipFill>
          <a:blip r:embed="rId4">
            <a:alphaModFix amt="17000"/>
          </a:blip>
          <a:stretch>
            <a:fillRect/>
          </a:stretch>
        </p:blipFill>
        <p:spPr>
          <a:xfrm>
            <a:off x="3349485" y="882696"/>
            <a:ext cx="8840991" cy="5991012"/>
          </a:xfrm>
          <a:prstGeom prst="rect">
            <a:avLst/>
          </a:prstGeom>
        </p:spPr>
      </p:pic>
      <p:sp>
        <p:nvSpPr>
          <p:cNvPr id="3" name="Rectangle 2">
            <a:extLst>
              <a:ext uri="{FF2B5EF4-FFF2-40B4-BE49-F238E27FC236}">
                <a16:creationId xmlns:a16="http://schemas.microsoft.com/office/drawing/2014/main" id="{3CCA1441-92B0-384B-AA7D-FDF262A4299C}"/>
              </a:ext>
            </a:extLst>
          </p:cNvPr>
          <p:cNvSpPr/>
          <p:nvPr/>
        </p:nvSpPr>
        <p:spPr>
          <a:xfrm>
            <a:off x="-1" y="0"/>
            <a:ext cx="3349487"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EE77555-A087-394F-90A6-0E756D5CE1C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C7F7AFE4-3660-6D4F-90E7-E1AC3D9D844C}"/>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F22F4D75-085C-0E4B-9481-4139BA3CD143}"/>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F7000FA0-C631-FF45-A299-A2F97010B2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BF42CA28-7D08-A845-9153-4FF0B6923B3C}"/>
              </a:ext>
            </a:extLst>
          </p:cNvPr>
          <p:cNvSpPr txBox="1">
            <a:spLocks/>
          </p:cNvSpPr>
          <p:nvPr/>
        </p:nvSpPr>
        <p:spPr>
          <a:xfrm>
            <a:off x="422411" y="1328461"/>
            <a:ext cx="2504662" cy="38670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solidFill>
                  <a:schemeClr val="bg1"/>
                </a:solidFill>
              </a:rPr>
              <a:t>Mental Capacity Act (MCA) and </a:t>
            </a:r>
            <a:br>
              <a:rPr lang="en-US" sz="3600" dirty="0">
                <a:solidFill>
                  <a:schemeClr val="bg1"/>
                </a:solidFill>
              </a:rPr>
            </a:br>
            <a:r>
              <a:rPr lang="en-US" sz="3600" dirty="0">
                <a:solidFill>
                  <a:schemeClr val="bg1"/>
                </a:solidFill>
              </a:rPr>
              <a:t>Deprivation of Liberty Safeguards (</a:t>
            </a:r>
            <a:r>
              <a:rPr lang="en-US" sz="3600" dirty="0" err="1">
                <a:solidFill>
                  <a:schemeClr val="bg1"/>
                </a:solidFill>
              </a:rPr>
              <a:t>DoLS</a:t>
            </a:r>
            <a:r>
              <a:rPr lang="en-US" sz="3600" dirty="0">
                <a:solidFill>
                  <a:schemeClr val="bg1"/>
                </a:solidFill>
              </a:rPr>
              <a:t>)</a:t>
            </a:r>
          </a:p>
        </p:txBody>
      </p:sp>
      <p:sp>
        <p:nvSpPr>
          <p:cNvPr id="9" name="Rectangle 8">
            <a:extLst>
              <a:ext uri="{FF2B5EF4-FFF2-40B4-BE49-F238E27FC236}">
                <a16:creationId xmlns:a16="http://schemas.microsoft.com/office/drawing/2014/main" id="{17BD6D38-F2F7-5C45-B55F-1FC016730E47}"/>
              </a:ext>
            </a:extLst>
          </p:cNvPr>
          <p:cNvSpPr/>
          <p:nvPr/>
        </p:nvSpPr>
        <p:spPr>
          <a:xfrm>
            <a:off x="3349484" y="1212340"/>
            <a:ext cx="7959450" cy="4770537"/>
          </a:xfrm>
          <a:prstGeom prst="rect">
            <a:avLst/>
          </a:prstGeom>
        </p:spPr>
        <p:txBody>
          <a:bodyPr wrap="square">
            <a:spAutoFit/>
          </a:bodyPr>
          <a:lstStyle/>
          <a:p>
            <a:pPr marL="285750" lvl="0" indent="-285750" fontAlgn="base">
              <a:buFont typeface="Arial" panose="020B0604020202020204" pitchFamily="34" charset="0"/>
              <a:buChar char="•"/>
            </a:pPr>
            <a:r>
              <a:rPr lang="en-GB" sz="1600" dirty="0">
                <a:solidFill>
                  <a:schemeClr val="accent1">
                    <a:lumMod val="50000"/>
                  </a:schemeClr>
                </a:solidFill>
                <a:latin typeface="Arial" panose="020B0604020202020204" pitchFamily="34" charset="0"/>
                <a:cs typeface="Arial" panose="020B0604020202020204" pitchFamily="34" charset="0"/>
              </a:rPr>
              <a:t>In 2018 NYSAB went out to speak to as many people as possible </a:t>
            </a: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     about the </a:t>
            </a:r>
            <a:r>
              <a:rPr lang="en-GB" sz="1600" b="1" dirty="0">
                <a:solidFill>
                  <a:schemeClr val="accent1">
                    <a:lumMod val="50000"/>
                  </a:schemeClr>
                </a:solidFill>
                <a:latin typeface="Arial" panose="020B0604020202020204" pitchFamily="34" charset="0"/>
                <a:cs typeface="Arial" panose="020B0604020202020204" pitchFamily="34" charset="0"/>
              </a:rPr>
              <a:t>Mental Capacity Act</a:t>
            </a:r>
            <a:r>
              <a:rPr lang="en-GB" sz="1600" dirty="0">
                <a:solidFill>
                  <a:schemeClr val="accent1">
                    <a:lumMod val="50000"/>
                  </a:schemeClr>
                </a:solidFill>
                <a:latin typeface="Arial" panose="020B0604020202020204" pitchFamily="34" charset="0"/>
                <a:cs typeface="Arial" panose="020B0604020202020204" pitchFamily="34" charset="0"/>
              </a:rPr>
              <a:t>. </a:t>
            </a:r>
          </a:p>
          <a:p>
            <a:pPr lvl="0" fontAlgn="base"/>
            <a:endParaRPr lang="en-GB" sz="1600" dirty="0">
              <a:solidFill>
                <a:schemeClr val="accent1">
                  <a:lumMod val="50000"/>
                </a:schemeClr>
              </a:solidFill>
              <a:latin typeface="Arial" panose="020B0604020202020204" pitchFamily="34" charset="0"/>
              <a:cs typeface="Arial" panose="020B0604020202020204" pitchFamily="34" charset="0"/>
            </a:endParaRPr>
          </a:p>
          <a:p>
            <a:pPr lvl="0" fontAlgn="base"/>
            <a:endParaRPr lang="en-GB" sz="1600" dirty="0">
              <a:solidFill>
                <a:schemeClr val="accent1">
                  <a:lumMod val="50000"/>
                </a:schemeClr>
              </a:solidFill>
              <a:latin typeface="Arial" panose="020B0604020202020204" pitchFamily="34" charset="0"/>
              <a:cs typeface="Arial" panose="020B0604020202020204" pitchFamily="34" charset="0"/>
            </a:endParaRPr>
          </a:p>
          <a:p>
            <a:pPr marL="285750" lvl="0" indent="-285750" fontAlgn="base">
              <a:buFont typeface="Arial" panose="020B0604020202020204" pitchFamily="34" charset="0"/>
              <a:buChar char="•"/>
            </a:pPr>
            <a:r>
              <a:rPr lang="en-GB" sz="1600" dirty="0">
                <a:solidFill>
                  <a:schemeClr val="accent1">
                    <a:lumMod val="50000"/>
                  </a:schemeClr>
                </a:solidFill>
                <a:latin typeface="Arial" panose="020B0604020202020204" pitchFamily="34" charset="0"/>
                <a:cs typeface="Arial" panose="020B0604020202020204" pitchFamily="34" charset="0"/>
              </a:rPr>
              <a:t>One of the recommendations from this consultation was to ensure </a:t>
            </a: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     that we empower and support individuals who lack capacity in </a:t>
            </a: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     North Yorkshire as well as </a:t>
            </a:r>
            <a:r>
              <a:rPr lang="en-GB" sz="1600" b="1" dirty="0">
                <a:solidFill>
                  <a:schemeClr val="accent1">
                    <a:lumMod val="50000"/>
                  </a:schemeClr>
                </a:solidFill>
                <a:latin typeface="Arial" panose="020B0604020202020204" pitchFamily="34" charset="0"/>
                <a:cs typeface="Arial" panose="020B0604020202020204" pitchFamily="34" charset="0"/>
              </a:rPr>
              <a:t>embedding the Mental Capacity </a:t>
            </a:r>
          </a:p>
          <a:p>
            <a:pPr lvl="0" fontAlgn="base"/>
            <a:r>
              <a:rPr lang="en-GB" sz="1600" b="1" dirty="0">
                <a:solidFill>
                  <a:schemeClr val="accent1">
                    <a:lumMod val="50000"/>
                  </a:schemeClr>
                </a:solidFill>
                <a:latin typeface="Arial" panose="020B0604020202020204" pitchFamily="34" charset="0"/>
                <a:cs typeface="Arial" panose="020B0604020202020204" pitchFamily="34" charset="0"/>
              </a:rPr>
              <a:t>     Act 2005.</a:t>
            </a:r>
          </a:p>
          <a:p>
            <a:pPr fontAlgn="base"/>
            <a:endParaRPr lang="en-GB" sz="1600" dirty="0">
              <a:solidFill>
                <a:schemeClr val="accent1">
                  <a:lumMod val="50000"/>
                </a:schemeClr>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cs typeface="Arial" panose="020B0604020202020204" pitchFamily="34" charset="0"/>
              </a:rPr>
              <a:t>We are now working as part of a task and finish group made up of representatives </a:t>
            </a:r>
          </a:p>
          <a:p>
            <a:pPr lvl="0"/>
            <a:r>
              <a:rPr lang="en-GB" sz="1600" dirty="0">
                <a:solidFill>
                  <a:schemeClr val="accent1">
                    <a:lumMod val="50000"/>
                  </a:schemeClr>
                </a:solidFill>
                <a:latin typeface="Arial" panose="020B0604020202020204" pitchFamily="34" charset="0"/>
                <a:cs typeface="Arial" panose="020B0604020202020204" pitchFamily="34" charset="0"/>
              </a:rPr>
              <a:t>     from </a:t>
            </a:r>
            <a:r>
              <a:rPr lang="en-GB" sz="1600" b="1" dirty="0">
                <a:solidFill>
                  <a:schemeClr val="accent1">
                    <a:lumMod val="50000"/>
                  </a:schemeClr>
                </a:solidFill>
                <a:latin typeface="Arial" panose="020B0604020202020204" pitchFamily="34" charset="0"/>
                <a:cs typeface="Arial" panose="020B0604020202020204" pitchFamily="34" charset="0"/>
              </a:rPr>
              <a:t>Carers Resource</a:t>
            </a:r>
            <a:r>
              <a:rPr lang="en-GB" sz="1600" dirty="0">
                <a:solidFill>
                  <a:schemeClr val="accent1">
                    <a:lumMod val="50000"/>
                  </a:schemeClr>
                </a:solidFill>
                <a:latin typeface="Arial" panose="020B0604020202020204" pitchFamily="34" charset="0"/>
                <a:cs typeface="Arial" panose="020B0604020202020204" pitchFamily="34" charset="0"/>
              </a:rPr>
              <a:t>, </a:t>
            </a:r>
            <a:r>
              <a:rPr lang="en-GB" sz="1600" b="1" dirty="0">
                <a:solidFill>
                  <a:schemeClr val="accent1">
                    <a:lumMod val="50000"/>
                  </a:schemeClr>
                </a:solidFill>
                <a:latin typeface="Arial" panose="020B0604020202020204" pitchFamily="34" charset="0"/>
                <a:cs typeface="Arial" panose="020B0604020202020204" pitchFamily="34" charset="0"/>
              </a:rPr>
              <a:t>Cloverleaf Advocacy</a:t>
            </a:r>
            <a:r>
              <a:rPr lang="en-GB" sz="1600" dirty="0">
                <a:solidFill>
                  <a:schemeClr val="accent1">
                    <a:lumMod val="50000"/>
                  </a:schemeClr>
                </a:solidFill>
                <a:latin typeface="Arial" panose="020B0604020202020204" pitchFamily="34" charset="0"/>
                <a:cs typeface="Arial" panose="020B0604020202020204" pitchFamily="34" charset="0"/>
              </a:rPr>
              <a:t>, </a:t>
            </a:r>
            <a:r>
              <a:rPr lang="en-GB" sz="1600" b="1" dirty="0">
                <a:solidFill>
                  <a:schemeClr val="accent1">
                    <a:lumMod val="50000"/>
                  </a:schemeClr>
                </a:solidFill>
                <a:latin typeface="Arial" panose="020B0604020202020204" pitchFamily="34" charset="0"/>
                <a:cs typeface="Arial" panose="020B0604020202020204" pitchFamily="34" charset="0"/>
              </a:rPr>
              <a:t>Dementia Forward</a:t>
            </a:r>
            <a:r>
              <a:rPr lang="en-GB" sz="1600" dirty="0">
                <a:solidFill>
                  <a:schemeClr val="accent1">
                    <a:lumMod val="50000"/>
                  </a:schemeClr>
                </a:solidFill>
                <a:latin typeface="Arial" panose="020B0604020202020204" pitchFamily="34" charset="0"/>
                <a:cs typeface="Arial" panose="020B0604020202020204" pitchFamily="34" charset="0"/>
              </a:rPr>
              <a:t> and </a:t>
            </a:r>
          </a:p>
          <a:p>
            <a:pPr lvl="0"/>
            <a:r>
              <a:rPr lang="en-GB" sz="1600" b="1" dirty="0">
                <a:solidFill>
                  <a:schemeClr val="accent1">
                    <a:lumMod val="50000"/>
                  </a:schemeClr>
                </a:solidFill>
                <a:latin typeface="Arial" panose="020B0604020202020204" pitchFamily="34" charset="0"/>
                <a:cs typeface="Arial" panose="020B0604020202020204" pitchFamily="34" charset="0"/>
              </a:rPr>
              <a:t>     </a:t>
            </a:r>
            <a:r>
              <a:rPr lang="en-GB" sz="1600" b="1" dirty="0" err="1">
                <a:solidFill>
                  <a:schemeClr val="accent1">
                    <a:lumMod val="50000"/>
                  </a:schemeClr>
                </a:solidFill>
                <a:latin typeface="Arial" panose="020B0604020202020204" pitchFamily="34" charset="0"/>
                <a:cs typeface="Arial" panose="020B0604020202020204" pitchFamily="34" charset="0"/>
              </a:rPr>
              <a:t>KeyRing</a:t>
            </a:r>
            <a:r>
              <a:rPr lang="en-GB" sz="1600" dirty="0">
                <a:solidFill>
                  <a:schemeClr val="accent1">
                    <a:lumMod val="50000"/>
                  </a:schemeClr>
                </a:solidFill>
                <a:latin typeface="Arial" panose="020B0604020202020204" pitchFamily="34" charset="0"/>
                <a:cs typeface="Arial" panose="020B0604020202020204" pitchFamily="34" charset="0"/>
              </a:rPr>
              <a:t> with support from </a:t>
            </a:r>
            <a:r>
              <a:rPr lang="en-GB" sz="1600" b="1" dirty="0">
                <a:solidFill>
                  <a:schemeClr val="accent1">
                    <a:lumMod val="50000"/>
                  </a:schemeClr>
                </a:solidFill>
                <a:latin typeface="Arial" panose="020B0604020202020204" pitchFamily="34" charset="0"/>
                <a:cs typeface="Arial" panose="020B0604020202020204" pitchFamily="34" charset="0"/>
              </a:rPr>
              <a:t>Inclusion North </a:t>
            </a:r>
            <a:r>
              <a:rPr lang="en-GB" sz="1600" dirty="0">
                <a:solidFill>
                  <a:schemeClr val="accent1">
                    <a:lumMod val="50000"/>
                  </a:schemeClr>
                </a:solidFill>
                <a:latin typeface="Arial" panose="020B0604020202020204" pitchFamily="34" charset="0"/>
                <a:cs typeface="Arial" panose="020B0604020202020204" pitchFamily="34" charset="0"/>
              </a:rPr>
              <a:t>and the self-advocates to co-produce</a:t>
            </a:r>
          </a:p>
          <a:p>
            <a:pPr lvl="0"/>
            <a:r>
              <a:rPr lang="en-GB" sz="1600" dirty="0">
                <a:solidFill>
                  <a:schemeClr val="accent1">
                    <a:lumMod val="50000"/>
                  </a:schemeClr>
                </a:solidFill>
                <a:latin typeface="Arial" panose="020B0604020202020204" pitchFamily="34" charset="0"/>
                <a:cs typeface="Arial" panose="020B0604020202020204" pitchFamily="34" charset="0"/>
              </a:rPr>
              <a:t>     accessible information about ‘</a:t>
            </a:r>
            <a:r>
              <a:rPr lang="en-GB" sz="1600" b="1" dirty="0">
                <a:solidFill>
                  <a:schemeClr val="accent1">
                    <a:lumMod val="50000"/>
                  </a:schemeClr>
                </a:solidFill>
                <a:latin typeface="Arial" panose="020B0604020202020204" pitchFamily="34" charset="0"/>
                <a:cs typeface="Arial" panose="020B0604020202020204" pitchFamily="34" charset="0"/>
              </a:rPr>
              <a:t>My Rights – The  </a:t>
            </a:r>
          </a:p>
          <a:p>
            <a:pPr lvl="0" fontAlgn="base"/>
            <a:r>
              <a:rPr lang="en-GB" sz="1600" b="1" dirty="0">
                <a:solidFill>
                  <a:schemeClr val="accent1">
                    <a:lumMod val="50000"/>
                  </a:schemeClr>
                </a:solidFill>
                <a:latin typeface="Arial" panose="020B0604020202020204" pitchFamily="34" charset="0"/>
                <a:cs typeface="Arial" panose="020B0604020202020204" pitchFamily="34" charset="0"/>
              </a:rPr>
              <a:t>     Mental Capacity Act’ </a:t>
            </a:r>
            <a:r>
              <a:rPr lang="en-GB" sz="1600" dirty="0">
                <a:solidFill>
                  <a:schemeClr val="accent1">
                    <a:lumMod val="50000"/>
                  </a:schemeClr>
                </a:solidFill>
                <a:latin typeface="Arial" panose="020B0604020202020204" pitchFamily="34" charset="0"/>
                <a:cs typeface="Arial" panose="020B0604020202020204" pitchFamily="34" charset="0"/>
              </a:rPr>
              <a:t>and </a:t>
            </a:r>
            <a:r>
              <a:rPr lang="en-GB" sz="1600" b="1" dirty="0">
                <a:solidFill>
                  <a:schemeClr val="accent1">
                    <a:lumMod val="50000"/>
                  </a:schemeClr>
                </a:solidFill>
                <a:latin typeface="Arial" panose="020B0604020202020204" pitchFamily="34" charset="0"/>
                <a:cs typeface="Arial" panose="020B0604020202020204" pitchFamily="34" charset="0"/>
              </a:rPr>
              <a:t>‘My Rights – Deprivation of Liberty Safeguards’. </a:t>
            </a:r>
          </a:p>
          <a:p>
            <a:pPr lvl="0" fontAlgn="base"/>
            <a:endParaRPr lang="en-GB" sz="1600" b="1" dirty="0">
              <a:solidFill>
                <a:schemeClr val="accent1">
                  <a:lumMod val="50000"/>
                </a:schemeClr>
              </a:solidFill>
              <a:latin typeface="Arial" panose="020B0604020202020204" pitchFamily="34" charset="0"/>
              <a:cs typeface="Arial" panose="020B0604020202020204" pitchFamily="34" charset="0"/>
            </a:endParaRPr>
          </a:p>
          <a:p>
            <a:pPr marL="285750" lvl="0" indent="-285750" fontAlgn="base">
              <a:buFont typeface="Arial" panose="020B0604020202020204" pitchFamily="34" charset="0"/>
              <a:buChar char="•"/>
            </a:pPr>
            <a:r>
              <a:rPr lang="en-GB" sz="1600" dirty="0">
                <a:solidFill>
                  <a:schemeClr val="accent1">
                    <a:lumMod val="50000"/>
                  </a:schemeClr>
                </a:solidFill>
                <a:latin typeface="Arial" panose="020B0604020202020204" pitchFamily="34" charset="0"/>
                <a:cs typeface="Arial" panose="020B0604020202020204" pitchFamily="34" charset="0"/>
              </a:rPr>
              <a:t>The aim of these resources is to </a:t>
            </a:r>
            <a:r>
              <a:rPr lang="en-GB" sz="1600" b="1" dirty="0">
                <a:solidFill>
                  <a:schemeClr val="accent1">
                    <a:lumMod val="50000"/>
                  </a:schemeClr>
                </a:solidFill>
                <a:latin typeface="Arial" panose="020B0604020202020204" pitchFamily="34" charset="0"/>
                <a:cs typeface="Arial" panose="020B0604020202020204" pitchFamily="34" charset="0"/>
              </a:rPr>
              <a:t>empower individuals to recognise when, </a:t>
            </a:r>
          </a:p>
          <a:p>
            <a:pPr lvl="0" fontAlgn="base"/>
            <a:r>
              <a:rPr lang="en-GB" sz="1600" b="1" dirty="0">
                <a:solidFill>
                  <a:schemeClr val="accent1">
                    <a:lumMod val="50000"/>
                  </a:schemeClr>
                </a:solidFill>
                <a:latin typeface="Arial" panose="020B0604020202020204" pitchFamily="34" charset="0"/>
                <a:cs typeface="Arial" panose="020B0604020202020204" pitchFamily="34" charset="0"/>
              </a:rPr>
              <a:t>     and how, to raise concerns</a:t>
            </a:r>
            <a:r>
              <a:rPr lang="en-GB" sz="1600" dirty="0">
                <a:solidFill>
                  <a:schemeClr val="accent1">
                    <a:lumMod val="50000"/>
                  </a:schemeClr>
                </a:solidFill>
                <a:latin typeface="Arial" panose="020B0604020202020204" pitchFamily="34" charset="0"/>
                <a:cs typeface="Arial" panose="020B0604020202020204" pitchFamily="34" charset="0"/>
              </a:rPr>
              <a:t>, and also how the legislation can be used to </a:t>
            </a: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     empower when it is implemented correctly. </a:t>
            </a:r>
          </a:p>
          <a:p>
            <a:endParaRPr lang="en-GB" sz="1600" dirty="0">
              <a:solidFill>
                <a:schemeClr val="accent1">
                  <a:lumMod val="50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97184932-5A8F-FA43-8B2B-0DCCBD78E971}"/>
              </a:ext>
            </a:extLst>
          </p:cNvPr>
          <p:cNvPicPr>
            <a:picLocks noChangeAspect="1"/>
          </p:cNvPicPr>
          <p:nvPr/>
        </p:nvPicPr>
        <p:blipFill>
          <a:blip r:embed="rId7"/>
          <a:stretch>
            <a:fillRect/>
          </a:stretch>
        </p:blipFill>
        <p:spPr>
          <a:xfrm rot="1159643">
            <a:off x="9927936" y="1575327"/>
            <a:ext cx="2153046" cy="1345654"/>
          </a:xfrm>
          <a:prstGeom prst="rect">
            <a:avLst/>
          </a:prstGeom>
          <a:effectLst>
            <a:outerShdw blurRad="547398" dist="38100" dir="16200000" rotWithShape="0">
              <a:prstClr val="black">
                <a:alpha val="40000"/>
              </a:prstClr>
            </a:outerShdw>
          </a:effectLst>
        </p:spPr>
      </p:pic>
      <p:pic>
        <p:nvPicPr>
          <p:cNvPr id="20" name="Picture 19">
            <a:extLst>
              <a:ext uri="{FF2B5EF4-FFF2-40B4-BE49-F238E27FC236}">
                <a16:creationId xmlns:a16="http://schemas.microsoft.com/office/drawing/2014/main" id="{D50CD67B-AC81-7F49-B39B-1F7C2C366B33}"/>
              </a:ext>
            </a:extLst>
          </p:cNvPr>
          <p:cNvPicPr>
            <a:picLocks noChangeAspect="1"/>
          </p:cNvPicPr>
          <p:nvPr/>
        </p:nvPicPr>
        <p:blipFill>
          <a:blip r:embed="rId8"/>
          <a:stretch>
            <a:fillRect/>
          </a:stretch>
        </p:blipFill>
        <p:spPr>
          <a:xfrm rot="1091511">
            <a:off x="10345052" y="4688586"/>
            <a:ext cx="2047849" cy="2047849"/>
          </a:xfrm>
          <a:prstGeom prst="rect">
            <a:avLst/>
          </a:prstGeom>
          <a:effectLst>
            <a:outerShdw blurRad="422009" dist="38100" dir="16200000" rotWithShape="0">
              <a:prstClr val="black">
                <a:alpha val="40000"/>
              </a:prstClr>
            </a:outerShdw>
          </a:effectLst>
        </p:spPr>
      </p:pic>
      <p:pic>
        <p:nvPicPr>
          <p:cNvPr id="12" name="Audio Recording 6 Jul 2021 at 17:44:14" descr="Audio Recording 6 Jul 2021 at 17:44:14">
            <a:hlinkClick r:id="" action="ppaction://media"/>
            <a:extLst>
              <a:ext uri="{FF2B5EF4-FFF2-40B4-BE49-F238E27FC236}">
                <a16:creationId xmlns:a16="http://schemas.microsoft.com/office/drawing/2014/main" id="{EE912391-78B2-AD41-A3C1-58BAD5FE2F4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08934" y="5973733"/>
            <a:ext cx="812800" cy="812800"/>
          </a:xfrm>
          <a:prstGeom prst="rect">
            <a:avLst/>
          </a:prstGeom>
        </p:spPr>
      </p:pic>
    </p:spTree>
    <p:extLst>
      <p:ext uri="{BB962C8B-B14F-4D97-AF65-F5344CB8AC3E}">
        <p14:creationId xmlns:p14="http://schemas.microsoft.com/office/powerpoint/2010/main" val="1312424746"/>
      </p:ext>
    </p:extLst>
  </p:cSld>
  <p:clrMapOvr>
    <a:masterClrMapping/>
  </p:clrMapOvr>
  <mc:AlternateContent xmlns:mc="http://schemas.openxmlformats.org/markup-compatibility/2006">
    <mc:Choice xmlns:p14="http://schemas.microsoft.com/office/powerpoint/2010/main" Requires="p14">
      <p:transition spd="slow" p14:dur="2000" advClick="0" advTm="71110"/>
    </mc:Choice>
    <mc:Fallback>
      <p:transition spd="slow" advClick="0" advTm="711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7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F57738-BAA4-8A4C-9ADE-B5A524FB017F}"/>
              </a:ext>
            </a:extLst>
          </p:cNvPr>
          <p:cNvPicPr>
            <a:picLocks noChangeAspect="1"/>
          </p:cNvPicPr>
          <p:nvPr/>
        </p:nvPicPr>
        <p:blipFill>
          <a:blip r:embed="rId4">
            <a:alphaModFix amt="16000"/>
          </a:blip>
          <a:stretch>
            <a:fillRect/>
          </a:stretch>
        </p:blipFill>
        <p:spPr>
          <a:xfrm>
            <a:off x="3349487" y="882696"/>
            <a:ext cx="8840989" cy="5991012"/>
          </a:xfrm>
          <a:prstGeom prst="rect">
            <a:avLst/>
          </a:prstGeom>
        </p:spPr>
      </p:pic>
      <p:sp>
        <p:nvSpPr>
          <p:cNvPr id="3" name="Rectangle 2">
            <a:extLst>
              <a:ext uri="{FF2B5EF4-FFF2-40B4-BE49-F238E27FC236}">
                <a16:creationId xmlns:a16="http://schemas.microsoft.com/office/drawing/2014/main" id="{A83F032F-5317-3648-8954-4B4723D1820A}"/>
              </a:ext>
            </a:extLst>
          </p:cNvPr>
          <p:cNvSpPr/>
          <p:nvPr/>
        </p:nvSpPr>
        <p:spPr>
          <a:xfrm>
            <a:off x="0" y="15708"/>
            <a:ext cx="3349487"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01AA7C5-824A-6F46-931B-D2C5C2EEE3C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2FA9E7FD-65D6-404B-B5DE-6FCBA9636FF6}"/>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E9778C18-AA37-9547-8339-582D35AF6D44}"/>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0E6248B5-EAD6-7D4D-9BAF-69EBD8AE7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FBDEEEA-5FF3-DD41-8DA6-C7C8AF47A351}"/>
              </a:ext>
            </a:extLst>
          </p:cNvPr>
          <p:cNvSpPr txBox="1">
            <a:spLocks/>
          </p:cNvSpPr>
          <p:nvPr/>
        </p:nvSpPr>
        <p:spPr>
          <a:xfrm>
            <a:off x="422412" y="1584410"/>
            <a:ext cx="2504662" cy="3908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100" dirty="0" err="1">
                <a:solidFill>
                  <a:schemeClr val="bg1"/>
                </a:solidFill>
              </a:rPr>
              <a:t>Organisational</a:t>
            </a:r>
            <a:r>
              <a:rPr lang="en-US" sz="3100" dirty="0">
                <a:solidFill>
                  <a:schemeClr val="bg1"/>
                </a:solidFill>
              </a:rPr>
              <a:t> Safeguarding - Provider Concerns</a:t>
            </a:r>
          </a:p>
          <a:p>
            <a:pPr algn="l"/>
            <a:r>
              <a:rPr lang="en-GB" sz="1600" b="1" i="1" dirty="0">
                <a:solidFill>
                  <a:schemeClr val="bg1"/>
                </a:solidFill>
                <a:latin typeface="Arial" panose="020B0604020202020204" pitchFamily="34" charset="0"/>
              </a:rPr>
              <a:t>(currently known as Collective Care)</a:t>
            </a:r>
          </a:p>
          <a:p>
            <a:pPr marL="457200" indent="-228600"/>
            <a:endParaRPr lang="en-GB" sz="3200" i="1" dirty="0">
              <a:solidFill>
                <a:schemeClr val="accent1">
                  <a:lumMod val="50000"/>
                </a:schemeClr>
              </a:solidFill>
              <a:latin typeface="Arial" panose="020B0604020202020204" pitchFamily="34" charset="0"/>
            </a:endParaRPr>
          </a:p>
          <a:p>
            <a:pPr algn="l"/>
            <a:endParaRPr lang="en-US" sz="3100" i="1" dirty="0">
              <a:solidFill>
                <a:schemeClr val="bg1"/>
              </a:solidFill>
            </a:endParaRPr>
          </a:p>
        </p:txBody>
      </p:sp>
      <p:sp>
        <p:nvSpPr>
          <p:cNvPr id="9" name="Rectangle 8">
            <a:extLst>
              <a:ext uri="{FF2B5EF4-FFF2-40B4-BE49-F238E27FC236}">
                <a16:creationId xmlns:a16="http://schemas.microsoft.com/office/drawing/2014/main" id="{C564F043-D72D-D440-81E0-A7A7EA742314}"/>
              </a:ext>
            </a:extLst>
          </p:cNvPr>
          <p:cNvSpPr/>
          <p:nvPr/>
        </p:nvSpPr>
        <p:spPr>
          <a:xfrm>
            <a:off x="3220533" y="1954598"/>
            <a:ext cx="8840989" cy="3847207"/>
          </a:xfrm>
          <a:prstGeom prst="rect">
            <a:avLst/>
          </a:prstGeom>
        </p:spPr>
        <p:txBody>
          <a:bodyPr wrap="square">
            <a:spAutoFit/>
          </a:bodyPr>
          <a:lstStyle/>
          <a:p>
            <a:pPr marL="457200" indent="-228600"/>
            <a:endParaRPr lang="en-GB" sz="1400" i="1" dirty="0">
              <a:solidFill>
                <a:schemeClr val="accent1">
                  <a:lumMod val="50000"/>
                </a:schemeClr>
              </a:solidFill>
              <a:latin typeface="Arial" panose="020B0604020202020204" pitchFamily="34" charset="0"/>
            </a:endParaRPr>
          </a:p>
          <a:p>
            <a:pPr marL="457200" indent="-228600"/>
            <a:endParaRPr lang="en-GB" sz="1400" i="1" dirty="0">
              <a:solidFill>
                <a:schemeClr val="accent1">
                  <a:lumMod val="50000"/>
                </a:schemeClr>
              </a:solidFill>
              <a:latin typeface="Arial" panose="020B0604020202020204" pitchFamily="34" charset="0"/>
            </a:endParaRPr>
          </a:p>
          <a:p>
            <a:pPr marL="514350" indent="-285750">
              <a:buFont typeface="Arial" panose="020B0604020202020204" pitchFamily="34" charset="0"/>
              <a:buChar char="•"/>
            </a:pPr>
            <a:r>
              <a:rPr lang="en-GB" dirty="0">
                <a:solidFill>
                  <a:schemeClr val="accent1">
                    <a:lumMod val="50000"/>
                  </a:schemeClr>
                </a:solidFill>
                <a:latin typeface="Arial" panose="020B0604020202020204" pitchFamily="34" charset="0"/>
              </a:rPr>
              <a:t>The Collective Care policy is being reviewed with partner agencies and partner</a:t>
            </a:r>
          </a:p>
          <a:p>
            <a:pPr marL="228600"/>
            <a:r>
              <a:rPr lang="en-GB" dirty="0">
                <a:solidFill>
                  <a:schemeClr val="accent1">
                    <a:lumMod val="50000"/>
                  </a:schemeClr>
                </a:solidFill>
                <a:latin typeface="Arial" panose="020B0604020202020204" pitchFamily="34" charset="0"/>
              </a:rPr>
              <a:t>     organisations, this will be renamed </a:t>
            </a:r>
            <a:r>
              <a:rPr lang="en-GB" b="1" dirty="0">
                <a:solidFill>
                  <a:schemeClr val="accent1">
                    <a:lumMod val="50000"/>
                  </a:schemeClr>
                </a:solidFill>
                <a:latin typeface="Arial" panose="020B0604020202020204" pitchFamily="34" charset="0"/>
              </a:rPr>
              <a:t>Organisational Safeguarding – Provider</a:t>
            </a:r>
          </a:p>
          <a:p>
            <a:pPr marL="228600"/>
            <a:r>
              <a:rPr lang="en-GB" b="1" dirty="0">
                <a:solidFill>
                  <a:schemeClr val="accent1">
                    <a:lumMod val="50000"/>
                  </a:schemeClr>
                </a:solidFill>
                <a:latin typeface="Arial" panose="020B0604020202020204" pitchFamily="34" charset="0"/>
              </a:rPr>
              <a:t>     Concerns</a:t>
            </a:r>
            <a:r>
              <a:rPr lang="en-GB" dirty="0">
                <a:solidFill>
                  <a:schemeClr val="accent1">
                    <a:lumMod val="50000"/>
                  </a:schemeClr>
                </a:solidFill>
                <a:latin typeface="Arial" panose="020B0604020202020204" pitchFamily="34" charset="0"/>
              </a:rPr>
              <a:t>.  </a:t>
            </a:r>
          </a:p>
          <a:p>
            <a:pPr marL="514350" indent="-285750">
              <a:buFont typeface="Arial" panose="020B0604020202020204" pitchFamily="34" charset="0"/>
              <a:buChar char="•"/>
            </a:pPr>
            <a:endParaRPr lang="en-GB" dirty="0">
              <a:solidFill>
                <a:schemeClr val="accent1">
                  <a:lumMod val="50000"/>
                </a:schemeClr>
              </a:solidFill>
              <a:latin typeface="Arial" panose="020B0604020202020204" pitchFamily="34" charset="0"/>
            </a:endParaRPr>
          </a:p>
          <a:p>
            <a:pPr marL="514350" indent="-285750">
              <a:buFont typeface="Arial" panose="020B0604020202020204" pitchFamily="34" charset="0"/>
              <a:buChar char="•"/>
            </a:pPr>
            <a:r>
              <a:rPr lang="en-GB" dirty="0">
                <a:solidFill>
                  <a:schemeClr val="accent1">
                    <a:lumMod val="50000"/>
                  </a:schemeClr>
                </a:solidFill>
                <a:latin typeface="Arial" panose="020B0604020202020204" pitchFamily="34" charset="0"/>
              </a:rPr>
              <a:t>This document considers a range of issues about </a:t>
            </a:r>
            <a:r>
              <a:rPr lang="en-GB" b="1" dirty="0">
                <a:solidFill>
                  <a:schemeClr val="accent1">
                    <a:lumMod val="50000"/>
                  </a:schemeClr>
                </a:solidFill>
                <a:latin typeface="Arial" panose="020B0604020202020204" pitchFamily="34" charset="0"/>
              </a:rPr>
              <a:t>quality and safety</a:t>
            </a:r>
            <a:r>
              <a:rPr lang="en-GB" dirty="0">
                <a:solidFill>
                  <a:schemeClr val="accent1">
                    <a:lumMod val="50000"/>
                  </a:schemeClr>
                </a:solidFill>
                <a:latin typeface="Arial" panose="020B0604020202020204" pitchFamily="34" charset="0"/>
              </a:rPr>
              <a:t>, </a:t>
            </a:r>
            <a:r>
              <a:rPr lang="en-GB" b="1" dirty="0">
                <a:solidFill>
                  <a:schemeClr val="accent1">
                    <a:lumMod val="50000"/>
                  </a:schemeClr>
                </a:solidFill>
                <a:latin typeface="Arial" panose="020B0604020202020204" pitchFamily="34" charset="0"/>
              </a:rPr>
              <a:t>positive</a:t>
            </a:r>
          </a:p>
          <a:p>
            <a:pPr marL="228600"/>
            <a:r>
              <a:rPr lang="en-GB" b="1" dirty="0">
                <a:solidFill>
                  <a:schemeClr val="accent1">
                    <a:lumMod val="50000"/>
                  </a:schemeClr>
                </a:solidFill>
                <a:latin typeface="Arial" panose="020B0604020202020204" pitchFamily="34" charset="0"/>
              </a:rPr>
              <a:t>     practice</a:t>
            </a:r>
            <a:r>
              <a:rPr lang="en-GB" dirty="0">
                <a:solidFill>
                  <a:schemeClr val="accent1">
                    <a:lumMod val="50000"/>
                  </a:schemeClr>
                </a:solidFill>
                <a:latin typeface="Arial" panose="020B0604020202020204" pitchFamily="34" charset="0"/>
              </a:rPr>
              <a:t>, </a:t>
            </a:r>
            <a:r>
              <a:rPr lang="en-GB" b="1" dirty="0">
                <a:solidFill>
                  <a:schemeClr val="accent1">
                    <a:lumMod val="50000"/>
                  </a:schemeClr>
                </a:solidFill>
                <a:latin typeface="Arial" panose="020B0604020202020204" pitchFamily="34" charset="0"/>
              </a:rPr>
              <a:t>raising safeguarding concerns </a:t>
            </a:r>
            <a:r>
              <a:rPr lang="en-GB" dirty="0">
                <a:solidFill>
                  <a:schemeClr val="accent1">
                    <a:lumMod val="50000"/>
                  </a:schemeClr>
                </a:solidFill>
                <a:latin typeface="Arial" panose="020B0604020202020204" pitchFamily="34" charset="0"/>
              </a:rPr>
              <a:t>about organisational abuse and the</a:t>
            </a:r>
          </a:p>
          <a:p>
            <a:pPr marL="228600"/>
            <a:r>
              <a:rPr lang="en-GB" dirty="0">
                <a:solidFill>
                  <a:schemeClr val="accent1">
                    <a:lumMod val="50000"/>
                  </a:schemeClr>
                </a:solidFill>
                <a:latin typeface="Arial" panose="020B0604020202020204" pitchFamily="34" charset="0"/>
              </a:rPr>
              <a:t>     </a:t>
            </a:r>
            <a:r>
              <a:rPr lang="en-GB" b="1" dirty="0">
                <a:solidFill>
                  <a:schemeClr val="accent1">
                    <a:lumMod val="50000"/>
                  </a:schemeClr>
                </a:solidFill>
                <a:latin typeface="Arial" panose="020B0604020202020204" pitchFamily="34" charset="0"/>
              </a:rPr>
              <a:t>response to concerns</a:t>
            </a:r>
            <a:r>
              <a:rPr lang="en-GB" dirty="0">
                <a:solidFill>
                  <a:schemeClr val="accent1">
                    <a:lumMod val="50000"/>
                  </a:schemeClr>
                </a:solidFill>
                <a:latin typeface="Arial" panose="020B0604020202020204" pitchFamily="34" charset="0"/>
              </a:rPr>
              <a:t> about organisational abuse, and </a:t>
            </a:r>
            <a:r>
              <a:rPr lang="en-GB" b="1" dirty="0">
                <a:solidFill>
                  <a:schemeClr val="accent1">
                    <a:lumMod val="50000"/>
                  </a:schemeClr>
                </a:solidFill>
                <a:latin typeface="Arial" panose="020B0604020202020204" pitchFamily="34" charset="0"/>
              </a:rPr>
              <a:t>managing large scale</a:t>
            </a:r>
          </a:p>
          <a:p>
            <a:pPr marL="228600"/>
            <a:r>
              <a:rPr lang="en-GB" b="1" dirty="0">
                <a:solidFill>
                  <a:schemeClr val="accent1">
                    <a:lumMod val="50000"/>
                  </a:schemeClr>
                </a:solidFill>
                <a:latin typeface="Arial" panose="020B0604020202020204" pitchFamily="34" charset="0"/>
              </a:rPr>
              <a:t>     enquiries. </a:t>
            </a:r>
          </a:p>
          <a:p>
            <a:pPr marL="514350" indent="-285750">
              <a:buFont typeface="Arial" panose="020B0604020202020204" pitchFamily="34" charset="0"/>
              <a:buChar char="•"/>
            </a:pPr>
            <a:endParaRPr lang="en-GB" dirty="0">
              <a:solidFill>
                <a:schemeClr val="accent1">
                  <a:lumMod val="50000"/>
                </a:schemeClr>
              </a:solidFill>
              <a:latin typeface="Arial" panose="020B0604020202020204" pitchFamily="34" charset="0"/>
            </a:endParaRPr>
          </a:p>
          <a:p>
            <a:pPr marL="514350" indent="-285750">
              <a:buFont typeface="Arial" panose="020B0604020202020204" pitchFamily="34" charset="0"/>
              <a:buChar char="•"/>
            </a:pPr>
            <a:r>
              <a:rPr lang="en-GB" dirty="0">
                <a:solidFill>
                  <a:schemeClr val="accent1">
                    <a:lumMod val="50000"/>
                  </a:schemeClr>
                </a:solidFill>
                <a:latin typeface="Arial" panose="020B0604020202020204" pitchFamily="34" charset="0"/>
              </a:rPr>
              <a:t>Partnerships between safeguarding, quality and safety functions, and their inter</a:t>
            </a:r>
          </a:p>
          <a:p>
            <a:pPr marL="228600"/>
            <a:r>
              <a:rPr lang="en-GB" dirty="0">
                <a:solidFill>
                  <a:schemeClr val="accent1">
                    <a:lumMod val="50000"/>
                  </a:schemeClr>
                </a:solidFill>
                <a:latin typeface="Arial" panose="020B0604020202020204" pitchFamily="34" charset="0"/>
              </a:rPr>
              <a:t>    dependent roles and responsibilities, towards providers will also be covered     </a:t>
            </a:r>
          </a:p>
          <a:p>
            <a:pPr marL="228600"/>
            <a:r>
              <a:rPr lang="en-GB" dirty="0">
                <a:solidFill>
                  <a:schemeClr val="accent1">
                    <a:lumMod val="50000"/>
                  </a:schemeClr>
                </a:solidFill>
                <a:latin typeface="Arial" panose="020B0604020202020204" pitchFamily="34" charset="0"/>
              </a:rPr>
              <a:t>    within this policy.</a:t>
            </a:r>
            <a:endParaRPr lang="en-GB" dirty="0">
              <a:solidFill>
                <a:schemeClr val="accent1">
                  <a:lumMod val="50000"/>
                </a:schemeClr>
              </a:solidFill>
              <a:latin typeface="Calibri" panose="020F0502020204030204" pitchFamily="34" charset="0"/>
            </a:endParaRPr>
          </a:p>
        </p:txBody>
      </p:sp>
      <p:pic>
        <p:nvPicPr>
          <p:cNvPr id="11" name="Audio Recording 6 Jul 2021 at 17:45:15" descr="Audio Recording 6 Jul 2021 at 17:45:15">
            <a:hlinkClick r:id="" action="ppaction://media"/>
            <a:extLst>
              <a:ext uri="{FF2B5EF4-FFF2-40B4-BE49-F238E27FC236}">
                <a16:creationId xmlns:a16="http://schemas.microsoft.com/office/drawing/2014/main" id="{FD91C521-CE95-1349-8AD9-7F2740474E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8722" y="5568904"/>
            <a:ext cx="812800" cy="812800"/>
          </a:xfrm>
          <a:prstGeom prst="rect">
            <a:avLst/>
          </a:prstGeom>
        </p:spPr>
      </p:pic>
    </p:spTree>
    <p:extLst>
      <p:ext uri="{BB962C8B-B14F-4D97-AF65-F5344CB8AC3E}">
        <p14:creationId xmlns:p14="http://schemas.microsoft.com/office/powerpoint/2010/main" val="194463141"/>
      </p:ext>
    </p:extLst>
  </p:cSld>
  <p:clrMapOvr>
    <a:masterClrMapping/>
  </p:clrMapOvr>
  <mc:AlternateContent xmlns:mc="http://schemas.openxmlformats.org/markup-compatibility/2006">
    <mc:Choice xmlns:p14="http://schemas.microsoft.com/office/powerpoint/2010/main" Requires="p14">
      <p:transition spd="slow" p14:dur="2000" advClick="0" advTm="410"/>
    </mc:Choice>
    <mc:Fallback>
      <p:transition spd="slow" advClick="0" advTm="4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2551F9-F468-FF49-9603-B095AEE733C2}"/>
              </a:ext>
            </a:extLst>
          </p:cNvPr>
          <p:cNvPicPr>
            <a:picLocks noChangeAspect="1"/>
          </p:cNvPicPr>
          <p:nvPr/>
        </p:nvPicPr>
        <p:blipFill>
          <a:blip r:embed="rId5">
            <a:alphaModFix amt="16000"/>
          </a:blip>
          <a:stretch>
            <a:fillRect/>
          </a:stretch>
        </p:blipFill>
        <p:spPr>
          <a:xfrm>
            <a:off x="2861607" y="882696"/>
            <a:ext cx="9328869" cy="5991012"/>
          </a:xfrm>
          <a:prstGeom prst="rect">
            <a:avLst/>
          </a:prstGeom>
        </p:spPr>
      </p:pic>
      <p:sp>
        <p:nvSpPr>
          <p:cNvPr id="3" name="Rectangle 2">
            <a:extLst>
              <a:ext uri="{FF2B5EF4-FFF2-40B4-BE49-F238E27FC236}">
                <a16:creationId xmlns:a16="http://schemas.microsoft.com/office/drawing/2014/main" id="{A7A3B892-83C3-904B-9639-38E0A33929BC}"/>
              </a:ext>
            </a:extLst>
          </p:cNvPr>
          <p:cNvSpPr/>
          <p:nvPr/>
        </p:nvSpPr>
        <p:spPr>
          <a:xfrm>
            <a:off x="0" y="0"/>
            <a:ext cx="2861607"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131FFAF-74C5-5848-98F3-93B79CDF2F4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710866D4-48D6-4F41-8584-23F7065EEB47}"/>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D6B417B5-9F94-8F46-B342-2AE30A0315F5}"/>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0493221A-4FE1-5141-A061-E7AD96C123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D722443-6461-FB4E-81DF-F120E92EC8F9}"/>
              </a:ext>
            </a:extLst>
          </p:cNvPr>
          <p:cNvSpPr txBox="1">
            <a:spLocks/>
          </p:cNvSpPr>
          <p:nvPr/>
        </p:nvSpPr>
        <p:spPr>
          <a:xfrm>
            <a:off x="355992" y="2078732"/>
            <a:ext cx="2835443" cy="301493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solidFill>
                  <a:schemeClr val="bg1"/>
                </a:solidFill>
              </a:rPr>
              <a:t>City of York and North Yorkshire </a:t>
            </a:r>
          </a:p>
          <a:p>
            <a:pPr algn="l"/>
            <a:r>
              <a:rPr lang="en-US" sz="3600" dirty="0">
                <a:solidFill>
                  <a:schemeClr val="bg1"/>
                </a:solidFill>
              </a:rPr>
              <a:t>Self-Neglect Practice Guidance </a:t>
            </a:r>
          </a:p>
        </p:txBody>
      </p:sp>
      <p:sp>
        <p:nvSpPr>
          <p:cNvPr id="9" name="Rectangle 8">
            <a:extLst>
              <a:ext uri="{FF2B5EF4-FFF2-40B4-BE49-F238E27FC236}">
                <a16:creationId xmlns:a16="http://schemas.microsoft.com/office/drawing/2014/main" id="{57B8AEA8-B33E-584B-98AE-6D8874412E74}"/>
              </a:ext>
            </a:extLst>
          </p:cNvPr>
          <p:cNvSpPr/>
          <p:nvPr/>
        </p:nvSpPr>
        <p:spPr>
          <a:xfrm>
            <a:off x="2991571" y="1005626"/>
            <a:ext cx="6108700" cy="5355312"/>
          </a:xfrm>
          <a:prstGeom prst="rect">
            <a:avLst/>
          </a:prstGeom>
        </p:spPr>
        <p:txBody>
          <a:bodyPr wrap="square">
            <a:spAutoFit/>
          </a:bodyPr>
          <a:lstStyle/>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cs typeface="Arial" panose="020B0604020202020204" pitchFamily="34" charset="0"/>
              </a:rPr>
              <a:t>Whilst we work to operationalise the </a:t>
            </a:r>
            <a:r>
              <a:rPr lang="en-GB" sz="1600" b="1" dirty="0">
                <a:solidFill>
                  <a:schemeClr val="accent1">
                    <a:lumMod val="50000"/>
                  </a:schemeClr>
                </a:solidFill>
                <a:latin typeface="Arial" panose="020B0604020202020204" pitchFamily="34" charset="0"/>
                <a:cs typeface="Arial" panose="020B0604020202020204" pitchFamily="34" charset="0"/>
              </a:rPr>
              <a:t>self neglect </a:t>
            </a:r>
            <a:r>
              <a:rPr lang="en-GB" sz="1600" dirty="0">
                <a:solidFill>
                  <a:schemeClr val="accent1">
                    <a:lumMod val="50000"/>
                  </a:schemeClr>
                </a:solidFill>
                <a:latin typeface="Arial" panose="020B0604020202020204" pitchFamily="34" charset="0"/>
                <a:cs typeface="Arial" panose="020B0604020202020204" pitchFamily="34" charset="0"/>
              </a:rPr>
              <a:t>procedures in </a:t>
            </a:r>
            <a:r>
              <a:rPr lang="en-GB" sz="1600" b="1" dirty="0">
                <a:solidFill>
                  <a:schemeClr val="accent1">
                    <a:lumMod val="50000"/>
                  </a:schemeClr>
                </a:solidFill>
                <a:latin typeface="Arial" panose="020B0604020202020204" pitchFamily="34" charset="0"/>
                <a:cs typeface="Arial" panose="020B0604020202020204" pitchFamily="34" charset="0"/>
              </a:rPr>
              <a:t>North Yorkshire </a:t>
            </a:r>
            <a:r>
              <a:rPr lang="en-GB" sz="1600" dirty="0">
                <a:solidFill>
                  <a:schemeClr val="accent1">
                    <a:lumMod val="50000"/>
                  </a:schemeClr>
                </a:solidFill>
                <a:latin typeface="Arial" panose="020B0604020202020204" pitchFamily="34" charset="0"/>
                <a:cs typeface="Arial" panose="020B0604020202020204" pitchFamily="34" charset="0"/>
              </a:rPr>
              <a:t>we’re asking that you, your organisations and teams </a:t>
            </a:r>
            <a:r>
              <a:rPr lang="en-GB" sz="1600" b="1" dirty="0">
                <a:solidFill>
                  <a:schemeClr val="accent1">
                    <a:lumMod val="50000"/>
                  </a:schemeClr>
                </a:solidFill>
                <a:latin typeface="Arial" panose="020B0604020202020204" pitchFamily="34" charset="0"/>
                <a:cs typeface="Arial" panose="020B0604020202020204" pitchFamily="34" charset="0"/>
              </a:rPr>
              <a:t>familiarise yourselves with the practice guidance</a:t>
            </a:r>
            <a:r>
              <a:rPr lang="en-GB" sz="1600" dirty="0">
                <a:solidFill>
                  <a:schemeClr val="accent1">
                    <a:lumMod val="50000"/>
                  </a:schemeClr>
                </a:solidFill>
                <a:latin typeface="Arial" panose="020B0604020202020204" pitchFamily="34" charset="0"/>
                <a:cs typeface="Arial" panose="020B0604020202020204" pitchFamily="34" charset="0"/>
              </a:rPr>
              <a:t>, available on our website, in readiness for implementation </a:t>
            </a:r>
            <a:r>
              <a:rPr lang="en-GB" sz="1600" dirty="0">
                <a:latin typeface="Arial" panose="020B0604020202020204" pitchFamily="34" charset="0"/>
                <a:cs typeface="Arial" panose="020B0604020202020204" pitchFamily="34" charset="0"/>
                <a:hlinkClick r:id="rId8"/>
              </a:rPr>
              <a:t>https://safeguardingadults.co.uk/working-with-adults/nysab-procedures/self-neglect/</a:t>
            </a: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cs typeface="Arial" panose="020B0604020202020204" pitchFamily="34" charset="0"/>
              </a:rPr>
              <a:t>The City of York and North Yorkshire Self Neglect </a:t>
            </a:r>
            <a:r>
              <a:rPr lang="en-GB" sz="1600" b="1" dirty="0">
                <a:solidFill>
                  <a:schemeClr val="accent1">
                    <a:lumMod val="50000"/>
                  </a:schemeClr>
                </a:solidFill>
                <a:latin typeface="Arial" panose="020B0604020202020204" pitchFamily="34" charset="0"/>
                <a:cs typeface="Arial" panose="020B0604020202020204" pitchFamily="34" charset="0"/>
              </a:rPr>
              <a:t>document outlines Practice Guidance </a:t>
            </a:r>
            <a:r>
              <a:rPr lang="en-GB" sz="1600" dirty="0">
                <a:solidFill>
                  <a:schemeClr val="accent1">
                    <a:lumMod val="50000"/>
                  </a:schemeClr>
                </a:solidFill>
                <a:latin typeface="Arial" panose="020B0604020202020204" pitchFamily="34" charset="0"/>
                <a:cs typeface="Arial" panose="020B0604020202020204" pitchFamily="34" charset="0"/>
              </a:rPr>
              <a:t>for dealing with issues and concerns of self-neglect in relation to adults with care and support needs.</a:t>
            </a:r>
          </a:p>
          <a:p>
            <a:pPr marL="285750" indent="-285750">
              <a:buFont typeface="Arial" panose="020B0604020202020204" pitchFamily="34" charset="0"/>
              <a:buChar char="•"/>
            </a:pPr>
            <a:endParaRPr lang="en-GB" sz="1600"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cs typeface="Arial" panose="020B0604020202020204" pitchFamily="34" charset="0"/>
              </a:rPr>
              <a:t>The Guidance should be read alongside the </a:t>
            </a:r>
            <a:r>
              <a:rPr lang="en-GB" sz="1600" dirty="0">
                <a:latin typeface="Arial" panose="020B0604020202020204" pitchFamily="34" charset="0"/>
                <a:cs typeface="Arial" panose="020B0604020202020204" pitchFamily="34" charset="0"/>
                <a:hlinkClick r:id="rId9"/>
              </a:rPr>
              <a:t>Joint area Multi-Agency Safeguarding Adults Policy and Procedures (West Yorkshire, North Yorkshire and City of York)</a:t>
            </a: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cs typeface="Arial" panose="020B0604020202020204" pitchFamily="34" charset="0"/>
              </a:rPr>
              <a:t>Also available is the </a:t>
            </a:r>
            <a:r>
              <a:rPr lang="en-GB" sz="1600" b="1" dirty="0">
                <a:solidFill>
                  <a:schemeClr val="accent1">
                    <a:lumMod val="50000"/>
                  </a:schemeClr>
                </a:solidFill>
                <a:latin typeface="Arial" panose="020B0604020202020204" pitchFamily="34" charset="0"/>
                <a:cs typeface="Arial" panose="020B0604020202020204" pitchFamily="34" charset="0"/>
              </a:rPr>
              <a:t>Multi Agency Self-Neglect Meeting (MASM) pro forma</a:t>
            </a:r>
            <a:r>
              <a:rPr lang="en-GB" sz="1600" dirty="0">
                <a:solidFill>
                  <a:schemeClr val="accent1">
                    <a:lumMod val="50000"/>
                  </a:schemeClr>
                </a:solidFill>
                <a:latin typeface="Arial" panose="020B0604020202020204" pitchFamily="34" charset="0"/>
                <a:cs typeface="Arial" panose="020B0604020202020204" pitchFamily="34" charset="0"/>
              </a:rPr>
              <a:t>, details of which can be found within the practice guidance –</a:t>
            </a:r>
            <a:r>
              <a:rPr lang="en-GB" dirty="0">
                <a:solidFill>
                  <a:schemeClr val="accent1">
                    <a:lumMod val="50000"/>
                  </a:schemeClr>
                </a:solidFill>
                <a:latin typeface="Arial" panose="020B0604020202020204" pitchFamily="34" charset="0"/>
                <a:cs typeface="Arial" panose="020B0604020202020204" pitchFamily="34" charset="0"/>
              </a:rPr>
              <a:t> </a:t>
            </a:r>
            <a:r>
              <a:rPr lang="en-GB" u="sng" dirty="0">
                <a:hlinkClick r:id="rId10"/>
              </a:rPr>
              <a:t>https://safeguardingadults.co.uk/wp-content/uploads/2020/04/MASM-Proforma.pdf</a:t>
            </a:r>
            <a:endParaRPr lang="en-GB" sz="1600" dirty="0"/>
          </a:p>
          <a:p>
            <a:pPr marL="257168" indent="-257168">
              <a:buFont typeface="Arial" panose="020B0604020202020204" pitchFamily="34" charset="0"/>
              <a:buChar char="•"/>
            </a:pPr>
            <a:endParaRPr lang="en-US" sz="1600" b="1" dirty="0">
              <a:solidFill>
                <a:schemeClr val="accent1">
                  <a:lumMod val="50000"/>
                </a:schemeClr>
              </a:solidFill>
            </a:endParaRPr>
          </a:p>
        </p:txBody>
      </p:sp>
      <p:pic>
        <p:nvPicPr>
          <p:cNvPr id="27" name="Picture 26">
            <a:extLst>
              <a:ext uri="{FF2B5EF4-FFF2-40B4-BE49-F238E27FC236}">
                <a16:creationId xmlns:a16="http://schemas.microsoft.com/office/drawing/2014/main" id="{4A3E043F-C547-B04B-B327-22C6EDC2B313}"/>
              </a:ext>
            </a:extLst>
          </p:cNvPr>
          <p:cNvPicPr>
            <a:picLocks noChangeAspect="1"/>
          </p:cNvPicPr>
          <p:nvPr/>
        </p:nvPicPr>
        <p:blipFill>
          <a:blip r:embed="rId11"/>
          <a:stretch>
            <a:fillRect/>
          </a:stretch>
        </p:blipFill>
        <p:spPr>
          <a:xfrm rot="19973376">
            <a:off x="9465862" y="3098728"/>
            <a:ext cx="2150064" cy="2909539"/>
          </a:xfrm>
          <a:prstGeom prst="rect">
            <a:avLst/>
          </a:prstGeom>
          <a:effectLst>
            <a:outerShdw blurRad="704504" dist="38100" dir="16200000" rotWithShape="0">
              <a:schemeClr val="accent1">
                <a:alpha val="40000"/>
              </a:schemeClr>
            </a:outerShdw>
          </a:effectLst>
        </p:spPr>
      </p:pic>
      <p:pic>
        <p:nvPicPr>
          <p:cNvPr id="26" name="Picture 25">
            <a:extLst>
              <a:ext uri="{FF2B5EF4-FFF2-40B4-BE49-F238E27FC236}">
                <a16:creationId xmlns:a16="http://schemas.microsoft.com/office/drawing/2014/main" id="{3B4E17AA-75F5-0743-9C10-69CA301B2A70}"/>
              </a:ext>
            </a:extLst>
          </p:cNvPr>
          <p:cNvPicPr>
            <a:picLocks noChangeAspect="1"/>
          </p:cNvPicPr>
          <p:nvPr/>
        </p:nvPicPr>
        <p:blipFill>
          <a:blip r:embed="rId12"/>
          <a:stretch>
            <a:fillRect/>
          </a:stretch>
        </p:blipFill>
        <p:spPr>
          <a:xfrm rot="1170559">
            <a:off x="9531575" y="1583070"/>
            <a:ext cx="2150064" cy="3014940"/>
          </a:xfrm>
          <a:prstGeom prst="rect">
            <a:avLst/>
          </a:prstGeom>
          <a:effectLst>
            <a:outerShdw blurRad="705441" dist="38100" dir="5400000" algn="t" rotWithShape="0">
              <a:schemeClr val="accent1">
                <a:alpha val="40000"/>
              </a:schemeClr>
            </a:outerShdw>
          </a:effectLst>
        </p:spPr>
      </p:pic>
      <p:pic>
        <p:nvPicPr>
          <p:cNvPr id="10" name="Audio Recording 6 Jul 2021 at 16:14:24" descr="Audio Recording 6 Jul 2021 at 16:14:24">
            <a:hlinkClick r:id="" action="ppaction://media"/>
            <a:extLst>
              <a:ext uri="{FF2B5EF4-FFF2-40B4-BE49-F238E27FC236}">
                <a16:creationId xmlns:a16="http://schemas.microsoft.com/office/drawing/2014/main" id="{7000CA02-58E3-9A43-AA76-BF8A183C90C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2819" y="6007656"/>
            <a:ext cx="812800" cy="812800"/>
          </a:xfrm>
          <a:prstGeom prst="rect">
            <a:avLst/>
          </a:prstGeom>
        </p:spPr>
      </p:pic>
    </p:spTree>
    <p:extLst>
      <p:ext uri="{BB962C8B-B14F-4D97-AF65-F5344CB8AC3E}">
        <p14:creationId xmlns:p14="http://schemas.microsoft.com/office/powerpoint/2010/main" val="3978104845"/>
      </p:ext>
    </p:extLst>
  </p:cSld>
  <p:clrMapOvr>
    <a:masterClrMapping/>
  </p:clrMapOvr>
  <mc:AlternateContent xmlns:mc="http://schemas.openxmlformats.org/markup-compatibility/2006">
    <mc:Choice xmlns:p14="http://schemas.microsoft.com/office/powerpoint/2010/main" Requires="p14">
      <p:transition spd="slow" p14:dur="2000" advClick="0" advTm="400"/>
    </mc:Choice>
    <mc:Fallback>
      <p:transition spd="slow" advClick="0" advTm="4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7D15ED-7F2E-F242-BC94-3169002669B8}"/>
              </a:ext>
            </a:extLst>
          </p:cNvPr>
          <p:cNvPicPr>
            <a:picLocks noChangeAspect="1"/>
          </p:cNvPicPr>
          <p:nvPr/>
        </p:nvPicPr>
        <p:blipFill>
          <a:blip r:embed="rId5">
            <a:alphaModFix amt="14000"/>
          </a:blip>
          <a:stretch>
            <a:fillRect/>
          </a:stretch>
        </p:blipFill>
        <p:spPr>
          <a:xfrm>
            <a:off x="3270973" y="882695"/>
            <a:ext cx="8919503" cy="5991012"/>
          </a:xfrm>
          <a:prstGeom prst="rect">
            <a:avLst/>
          </a:prstGeom>
        </p:spPr>
      </p:pic>
      <p:sp>
        <p:nvSpPr>
          <p:cNvPr id="3" name="Rectangle 2">
            <a:extLst>
              <a:ext uri="{FF2B5EF4-FFF2-40B4-BE49-F238E27FC236}">
                <a16:creationId xmlns:a16="http://schemas.microsoft.com/office/drawing/2014/main" id="{BB3AB4C3-78DE-A240-86F8-76047C7DD63F}"/>
              </a:ext>
            </a:extLst>
          </p:cNvPr>
          <p:cNvSpPr/>
          <p:nvPr/>
        </p:nvSpPr>
        <p:spPr>
          <a:xfrm>
            <a:off x="-78516" y="0"/>
            <a:ext cx="3349487"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759C0CE-F327-9D43-A18A-D3683CAC1D6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A9FCEE1A-96B6-7340-9B1C-3F5547E0D3BE}"/>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75FD4C63-A246-0C43-9261-6AA8B4257551}"/>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A48D9055-31EA-CA44-A5E8-1C7D7C53FE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ED6E3530-6698-4A4E-8ABF-809C828DB6E5}"/>
              </a:ext>
            </a:extLst>
          </p:cNvPr>
          <p:cNvSpPr txBox="1">
            <a:spLocks/>
          </p:cNvSpPr>
          <p:nvPr/>
        </p:nvSpPr>
        <p:spPr>
          <a:xfrm>
            <a:off x="295723" y="1190569"/>
            <a:ext cx="2835443" cy="301493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solidFill>
                  <a:schemeClr val="bg1"/>
                </a:solidFill>
              </a:rPr>
              <a:t>Risk Notification Return (RNR) Guidance Tool</a:t>
            </a:r>
          </a:p>
        </p:txBody>
      </p:sp>
      <p:sp>
        <p:nvSpPr>
          <p:cNvPr id="9" name="Rectangle 8">
            <a:extLst>
              <a:ext uri="{FF2B5EF4-FFF2-40B4-BE49-F238E27FC236}">
                <a16:creationId xmlns:a16="http://schemas.microsoft.com/office/drawing/2014/main" id="{EE19A7F3-848F-B645-B309-B61C8A793EFD}"/>
              </a:ext>
            </a:extLst>
          </p:cNvPr>
          <p:cNvSpPr/>
          <p:nvPr/>
        </p:nvSpPr>
        <p:spPr>
          <a:xfrm>
            <a:off x="3270972" y="1348815"/>
            <a:ext cx="8919503" cy="5186035"/>
          </a:xfrm>
          <a:prstGeom prst="rect">
            <a:avLst/>
          </a:prstGeom>
        </p:spPr>
        <p:txBody>
          <a:bodyPr wrap="square">
            <a:spAutoFit/>
          </a:bodyPr>
          <a:lstStyle/>
          <a:p>
            <a:pPr marL="628650" indent="-285750">
              <a:buFont typeface="Arial" panose="020B0604020202020204" pitchFamily="34" charset="0"/>
              <a:buChar char="•"/>
            </a:pPr>
            <a:r>
              <a:rPr lang="en-GB" sz="1500" b="1" dirty="0">
                <a:solidFill>
                  <a:schemeClr val="accent1">
                    <a:lumMod val="50000"/>
                  </a:schemeClr>
                </a:solidFill>
                <a:latin typeface="Arial" panose="020B0604020202020204" pitchFamily="34" charset="0"/>
                <a:cs typeface="Arial" panose="020B0604020202020204" pitchFamily="34" charset="0"/>
              </a:rPr>
              <a:t>The Risk Notification Return RNR Guidance Tool</a:t>
            </a:r>
            <a:r>
              <a:rPr lang="en-GB" sz="1500" dirty="0">
                <a:solidFill>
                  <a:schemeClr val="accent1">
                    <a:lumMod val="50000"/>
                  </a:schemeClr>
                </a:solidFill>
                <a:latin typeface="Arial" panose="020B0604020202020204" pitchFamily="34" charset="0"/>
                <a:cs typeface="Arial" panose="020B0604020202020204" pitchFamily="34" charset="0"/>
              </a:rPr>
              <a:t> will assist providers </a:t>
            </a:r>
          </a:p>
          <a:p>
            <a:pPr marL="342900"/>
            <a:r>
              <a:rPr lang="en-GB" sz="1500" dirty="0">
                <a:solidFill>
                  <a:schemeClr val="accent1">
                    <a:lumMod val="50000"/>
                  </a:schemeClr>
                </a:solidFill>
                <a:latin typeface="Arial" panose="020B0604020202020204" pitchFamily="34" charset="0"/>
                <a:cs typeface="Arial" panose="020B0604020202020204" pitchFamily="34" charset="0"/>
              </a:rPr>
              <a:t>in identifying situations that may occur whilst carrying out a regulated </a:t>
            </a:r>
          </a:p>
          <a:p>
            <a:pPr marL="342900"/>
            <a:r>
              <a:rPr lang="en-GB" sz="1500" dirty="0">
                <a:solidFill>
                  <a:schemeClr val="accent1">
                    <a:lumMod val="50000"/>
                  </a:schemeClr>
                </a:solidFill>
                <a:latin typeface="Arial" panose="020B0604020202020204" pitchFamily="34" charset="0"/>
                <a:cs typeface="Arial" panose="020B0604020202020204" pitchFamily="34" charset="0"/>
              </a:rPr>
              <a:t>service/activity or this may be within an unregulated activity such as day </a:t>
            </a:r>
          </a:p>
          <a:p>
            <a:pPr marL="342900"/>
            <a:r>
              <a:rPr lang="en-GB" sz="1500" dirty="0">
                <a:solidFill>
                  <a:schemeClr val="accent1">
                    <a:lumMod val="50000"/>
                  </a:schemeClr>
                </a:solidFill>
                <a:latin typeface="Arial" panose="020B0604020202020204" pitchFamily="34" charset="0"/>
                <a:cs typeface="Arial" panose="020B0604020202020204" pitchFamily="34" charset="0"/>
              </a:rPr>
              <a:t>support service, that requires notification to the Quality and Market </a:t>
            </a:r>
          </a:p>
          <a:p>
            <a:pPr marL="342900"/>
            <a:r>
              <a:rPr lang="en-GB" sz="1500" dirty="0">
                <a:solidFill>
                  <a:schemeClr val="accent1">
                    <a:lumMod val="50000"/>
                  </a:schemeClr>
                </a:solidFill>
                <a:latin typeface="Arial" panose="020B0604020202020204" pitchFamily="34" charset="0"/>
                <a:cs typeface="Arial" panose="020B0604020202020204" pitchFamily="34" charset="0"/>
              </a:rPr>
              <a:t>Improvement Team via completion of the Risk Notification Return. </a:t>
            </a:r>
          </a:p>
          <a:p>
            <a:pPr marL="342900"/>
            <a:r>
              <a:rPr lang="en-GB" sz="1400" dirty="0">
                <a:solidFill>
                  <a:schemeClr val="accent1">
                    <a:lumMod val="50000"/>
                  </a:schemeClr>
                </a:solidFill>
                <a:latin typeface="Arial" panose="020B0604020202020204" pitchFamily="34" charset="0"/>
                <a:cs typeface="Arial" panose="020B0604020202020204" pitchFamily="34" charset="0"/>
              </a:rPr>
              <a:t> </a:t>
            </a:r>
            <a:endParaRPr lang="en-GB" dirty="0">
              <a:solidFill>
                <a:schemeClr val="accent1">
                  <a:lumMod val="50000"/>
                </a:schemeClr>
              </a:solidFill>
              <a:latin typeface="Arial" panose="020B0604020202020204" pitchFamily="34" charset="0"/>
              <a:cs typeface="Arial" panose="020B0604020202020204" pitchFamily="34" charset="0"/>
            </a:endParaRPr>
          </a:p>
          <a:p>
            <a:pPr marL="628650" indent="-285750">
              <a:buFont typeface="Arial" panose="020B0604020202020204" pitchFamily="34" charset="0"/>
              <a:buChar char="•"/>
            </a:pPr>
            <a:r>
              <a:rPr lang="en-GB" sz="1500" dirty="0">
                <a:solidFill>
                  <a:schemeClr val="accent1">
                    <a:lumMod val="50000"/>
                  </a:schemeClr>
                </a:solidFill>
                <a:latin typeface="Arial" panose="020B0604020202020204" pitchFamily="34" charset="0"/>
                <a:cs typeface="Arial" panose="020B0604020202020204" pitchFamily="34" charset="0"/>
              </a:rPr>
              <a:t>This Guidance Tool </a:t>
            </a:r>
            <a:r>
              <a:rPr lang="en-GB" sz="1500" b="1" i="1" dirty="0">
                <a:solidFill>
                  <a:schemeClr val="accent1">
                    <a:lumMod val="50000"/>
                  </a:schemeClr>
                </a:solidFill>
                <a:latin typeface="Arial" panose="020B0604020202020204" pitchFamily="34" charset="0"/>
                <a:cs typeface="Arial" panose="020B0604020202020204" pitchFamily="34" charset="0"/>
              </a:rPr>
              <a:t>does not aim </a:t>
            </a:r>
            <a:r>
              <a:rPr lang="en-GB" sz="1500" dirty="0">
                <a:solidFill>
                  <a:schemeClr val="accent1">
                    <a:lumMod val="50000"/>
                  </a:schemeClr>
                </a:solidFill>
                <a:latin typeface="Arial" panose="020B0604020202020204" pitchFamily="34" charset="0"/>
                <a:cs typeface="Arial" panose="020B0604020202020204" pitchFamily="34" charset="0"/>
              </a:rPr>
              <a:t>to set a rigid criteria for intervention </a:t>
            </a:r>
          </a:p>
          <a:p>
            <a:pPr marL="342900"/>
            <a:r>
              <a:rPr lang="en-GB" sz="1500" dirty="0">
                <a:solidFill>
                  <a:schemeClr val="accent1">
                    <a:lumMod val="50000"/>
                  </a:schemeClr>
                </a:solidFill>
                <a:latin typeface="Arial" panose="020B0604020202020204" pitchFamily="34" charset="0"/>
                <a:cs typeface="Arial" panose="020B0604020202020204" pitchFamily="34" charset="0"/>
              </a:rPr>
              <a:t>or replace professional judgement.  Providers must seek advice from</a:t>
            </a:r>
          </a:p>
          <a:p>
            <a:pPr marL="342900"/>
            <a:r>
              <a:rPr lang="en-GB" sz="1500" dirty="0">
                <a:solidFill>
                  <a:schemeClr val="accent1">
                    <a:lumMod val="50000"/>
                  </a:schemeClr>
                </a:solidFill>
                <a:latin typeface="Arial" panose="020B0604020202020204" pitchFamily="34" charset="0"/>
                <a:cs typeface="Arial" panose="020B0604020202020204" pitchFamily="34" charset="0"/>
              </a:rPr>
              <a:t>their organisations Safeguarding Lead if they are unsure about </a:t>
            </a:r>
          </a:p>
          <a:p>
            <a:pPr marL="342900"/>
            <a:r>
              <a:rPr lang="en-GB" sz="1500" dirty="0">
                <a:solidFill>
                  <a:schemeClr val="accent1">
                    <a:lumMod val="50000"/>
                  </a:schemeClr>
                </a:solidFill>
                <a:latin typeface="Arial" panose="020B0604020202020204" pitchFamily="34" charset="0"/>
                <a:cs typeface="Arial" panose="020B0604020202020204" pitchFamily="34" charset="0"/>
              </a:rPr>
              <a:t>whether an incident is safeguarding. Reporting a safeguarding </a:t>
            </a:r>
          </a:p>
          <a:p>
            <a:pPr marL="342900"/>
            <a:r>
              <a:rPr lang="en-GB" sz="1500" dirty="0">
                <a:solidFill>
                  <a:schemeClr val="accent1">
                    <a:lumMod val="50000"/>
                  </a:schemeClr>
                </a:solidFill>
                <a:latin typeface="Arial" panose="020B0604020202020204" pitchFamily="34" charset="0"/>
                <a:cs typeface="Arial" panose="020B0604020202020204" pitchFamily="34" charset="0"/>
              </a:rPr>
              <a:t>concern by following the relevant organisations Safeguarding Guidance </a:t>
            </a:r>
          </a:p>
          <a:p>
            <a:pPr marL="342900"/>
            <a:r>
              <a:rPr lang="en-GB" sz="1500" dirty="0">
                <a:solidFill>
                  <a:schemeClr val="accent1">
                    <a:lumMod val="50000"/>
                  </a:schemeClr>
                </a:solidFill>
                <a:latin typeface="Arial" panose="020B0604020202020204" pitchFamily="34" charset="0"/>
                <a:cs typeface="Arial" panose="020B0604020202020204" pitchFamily="34" charset="0"/>
              </a:rPr>
              <a:t>and access the safeguarding concern form here: </a:t>
            </a:r>
          </a:p>
          <a:p>
            <a:pPr marL="342900"/>
            <a:r>
              <a:rPr lang="en-GB" sz="1500" u="sng" dirty="0">
                <a:solidFill>
                  <a:srgbClr val="0000FF"/>
                </a:solidFill>
                <a:latin typeface="Arial" panose="020B0604020202020204" pitchFamily="34" charset="0"/>
                <a:cs typeface="Arial" panose="020B0604020202020204" pitchFamily="34" charset="0"/>
                <a:hlinkClick r:id="rId8"/>
              </a:rPr>
              <a:t>https://www.northyorks.gov.uk/safeguarding-vulnerable-adults</a:t>
            </a:r>
            <a:endParaRPr lang="en-GB" sz="1500" u="sng" dirty="0">
              <a:solidFill>
                <a:srgbClr val="0000FF"/>
              </a:solidFill>
              <a:latin typeface="Arial" panose="020B0604020202020204" pitchFamily="34" charset="0"/>
              <a:cs typeface="Arial" panose="020B0604020202020204" pitchFamily="34" charset="0"/>
            </a:endParaRPr>
          </a:p>
          <a:p>
            <a:pPr marL="342900"/>
            <a:endParaRPr lang="en-GB" sz="1500" u="sng" dirty="0">
              <a:solidFill>
                <a:srgbClr val="0000FF"/>
              </a:solidFill>
              <a:latin typeface="Arial" panose="020B0604020202020204" pitchFamily="34" charset="0"/>
              <a:cs typeface="Arial" panose="020B0604020202020204" pitchFamily="34" charset="0"/>
            </a:endParaRPr>
          </a:p>
          <a:p>
            <a:pPr marL="342900"/>
            <a:r>
              <a:rPr lang="en-GB" sz="2000" b="1" dirty="0">
                <a:solidFill>
                  <a:schemeClr val="accent1">
                    <a:lumMod val="50000"/>
                  </a:schemeClr>
                </a:solidFill>
                <a:latin typeface="Arial" panose="020B0604020202020204" pitchFamily="34" charset="0"/>
                <a:cs typeface="Arial" panose="020B0604020202020204" pitchFamily="34" charset="0"/>
              </a:rPr>
              <a:t>Links to the RNR Guidance Tool &amp; Return Form:</a:t>
            </a:r>
          </a:p>
          <a:p>
            <a:pPr marL="342900"/>
            <a:endParaRPr lang="en-GB" sz="1500" u="sng" dirty="0">
              <a:solidFill>
                <a:srgbClr val="0000FF"/>
              </a:solidFill>
              <a:latin typeface="Arial" panose="020B0604020202020204" pitchFamily="34" charset="0"/>
              <a:cs typeface="Arial" panose="020B0604020202020204" pitchFamily="34" charset="0"/>
            </a:endParaRPr>
          </a:p>
          <a:p>
            <a:pPr marL="628650" indent="-285750">
              <a:buFont typeface="Arial" panose="020B0604020202020204" pitchFamily="34" charset="0"/>
              <a:buChar char="•"/>
            </a:pPr>
            <a:r>
              <a:rPr lang="en-GB" sz="1600" b="1" dirty="0"/>
              <a:t>Risk Notification Return (RNR) Guidance Tool </a:t>
            </a:r>
          </a:p>
          <a:p>
            <a:pPr marL="342900"/>
            <a:r>
              <a:rPr lang="en-GB" sz="1600" u="sng" dirty="0">
                <a:hlinkClick r:id="rId9"/>
              </a:rPr>
              <a:t>Risk Notification Return Guidance Tool | North Yorkshire County Council</a:t>
            </a:r>
            <a:r>
              <a:rPr lang="en-GB" sz="1600" b="1" dirty="0"/>
              <a:t>  </a:t>
            </a:r>
          </a:p>
          <a:p>
            <a:pPr marL="628650" indent="-285750">
              <a:buFont typeface="Arial" panose="020B0604020202020204" pitchFamily="34" charset="0"/>
              <a:buChar char="•"/>
            </a:pPr>
            <a:r>
              <a:rPr lang="en-GB" sz="1600" b="1" dirty="0"/>
              <a:t>Risk Notification Return Form </a:t>
            </a:r>
          </a:p>
          <a:p>
            <a:pPr marL="342900"/>
            <a:r>
              <a:rPr lang="en-GB" sz="1600" u="sng" dirty="0">
                <a:hlinkClick r:id="rId10"/>
              </a:rPr>
              <a:t>https://www.northyorks.gov.uk/tools-procedures-and-guidelines-adult-social-care-services-providers </a:t>
            </a:r>
            <a:endParaRPr lang="en-GB" sz="1600" u="sng" dirty="0"/>
          </a:p>
          <a:p>
            <a:pPr marL="342900"/>
            <a:endParaRPr lang="en-GB" sz="15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AA35A52A-38BB-B543-951C-2C99655461FF}"/>
              </a:ext>
            </a:extLst>
          </p:cNvPr>
          <p:cNvPicPr>
            <a:picLocks noChangeAspect="1"/>
          </p:cNvPicPr>
          <p:nvPr/>
        </p:nvPicPr>
        <p:blipFill>
          <a:blip r:embed="rId11"/>
          <a:stretch>
            <a:fillRect/>
          </a:stretch>
        </p:blipFill>
        <p:spPr>
          <a:xfrm rot="848200">
            <a:off x="9947862" y="2441221"/>
            <a:ext cx="1856217" cy="2704684"/>
          </a:xfrm>
          <a:prstGeom prst="rect">
            <a:avLst/>
          </a:prstGeom>
          <a:effectLst>
            <a:outerShdw blurRad="817889" dist="38100" dir="18900000" algn="bl" rotWithShape="0">
              <a:schemeClr val="accent1">
                <a:alpha val="40000"/>
              </a:schemeClr>
            </a:outerShdw>
          </a:effectLst>
        </p:spPr>
      </p:pic>
      <p:pic>
        <p:nvPicPr>
          <p:cNvPr id="11" name="Audio Recording 6 Jul 2021 at 16:21:00" descr="Audio Recording 6 Jul 2021 at 16:21:00">
            <a:hlinkClick r:id="" action="ppaction://media"/>
            <a:extLst>
              <a:ext uri="{FF2B5EF4-FFF2-40B4-BE49-F238E27FC236}">
                <a16:creationId xmlns:a16="http://schemas.microsoft.com/office/drawing/2014/main" id="{DD1E1659-8DCB-EE40-803A-70FA537934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93463" y="6045200"/>
            <a:ext cx="812800" cy="812800"/>
          </a:xfrm>
          <a:prstGeom prst="rect">
            <a:avLst/>
          </a:prstGeom>
        </p:spPr>
      </p:pic>
    </p:spTree>
    <p:extLst>
      <p:ext uri="{BB962C8B-B14F-4D97-AF65-F5344CB8AC3E}">
        <p14:creationId xmlns:p14="http://schemas.microsoft.com/office/powerpoint/2010/main" val="3681837894"/>
      </p:ext>
    </p:extLst>
  </p:cSld>
  <p:clrMapOvr>
    <a:masterClrMapping/>
  </p:clrMapOvr>
  <mc:AlternateContent xmlns:mc="http://schemas.openxmlformats.org/markup-compatibility/2006">
    <mc:Choice xmlns:p14="http://schemas.microsoft.com/office/powerpoint/2010/main" Requires="p14">
      <p:transition spd="slow" p14:dur="2000" advClick="0" advTm="71000"/>
    </mc:Choice>
    <mc:Fallback>
      <p:transition spd="slow" advClick="0" advTm="7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8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53348-7578-EF48-8527-26C17A0CBC91}"/>
              </a:ext>
            </a:extLst>
          </p:cNvPr>
          <p:cNvPicPr>
            <a:picLocks noChangeAspect="1"/>
          </p:cNvPicPr>
          <p:nvPr/>
        </p:nvPicPr>
        <p:blipFill>
          <a:blip r:embed="rId5">
            <a:alphaModFix amt="20000"/>
          </a:blip>
          <a:stretch>
            <a:fillRect/>
          </a:stretch>
        </p:blipFill>
        <p:spPr>
          <a:xfrm>
            <a:off x="2650399" y="884911"/>
            <a:ext cx="9541601" cy="5991012"/>
          </a:xfrm>
          <a:prstGeom prst="rect">
            <a:avLst/>
          </a:prstGeom>
        </p:spPr>
      </p:pic>
      <p:sp>
        <p:nvSpPr>
          <p:cNvPr id="3" name="Rectangle 2">
            <a:extLst>
              <a:ext uri="{FF2B5EF4-FFF2-40B4-BE49-F238E27FC236}">
                <a16:creationId xmlns:a16="http://schemas.microsoft.com/office/drawing/2014/main" id="{A85E9C6F-90C3-3C4F-8913-6CD982B379F5}"/>
              </a:ext>
            </a:extLst>
          </p:cNvPr>
          <p:cNvSpPr/>
          <p:nvPr/>
        </p:nvSpPr>
        <p:spPr>
          <a:xfrm>
            <a:off x="-78513" y="0"/>
            <a:ext cx="2728912"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E3B5F9-F051-694C-B346-B082548B241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3BDD6899-6FB7-4A45-94D7-831E28F7C559}"/>
              </a:ext>
            </a:extLst>
          </p:cNvPr>
          <p:cNvSpPr>
            <a:spLocks noChangeArrowheads="1"/>
          </p:cNvSpPr>
          <p:nvPr/>
        </p:nvSpPr>
        <p:spPr bwMode="auto">
          <a:xfrm>
            <a:off x="2902930" y="193996"/>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6633A7FE-D71E-1244-A307-AA2E9185D728}"/>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737682AA-E5EE-C74B-96A3-8B4980245E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64871AF-EB90-E042-8EB7-8C7028D9AA06}"/>
              </a:ext>
            </a:extLst>
          </p:cNvPr>
          <p:cNvSpPr txBox="1">
            <a:spLocks/>
          </p:cNvSpPr>
          <p:nvPr/>
        </p:nvSpPr>
        <p:spPr>
          <a:xfrm>
            <a:off x="67487" y="1720748"/>
            <a:ext cx="2835443" cy="301493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solidFill>
                  <a:schemeClr val="bg1"/>
                </a:solidFill>
              </a:rPr>
              <a:t>Resources</a:t>
            </a:r>
          </a:p>
          <a:p>
            <a:pPr algn="l"/>
            <a:r>
              <a:rPr lang="en-US" sz="3300" b="1" dirty="0">
                <a:solidFill>
                  <a:schemeClr val="bg1"/>
                </a:solidFill>
              </a:rPr>
              <a:t>&amp; Keeping up to date with the NYSAB</a:t>
            </a:r>
          </a:p>
        </p:txBody>
      </p:sp>
      <p:sp>
        <p:nvSpPr>
          <p:cNvPr id="9" name="Rectangle 8">
            <a:extLst>
              <a:ext uri="{FF2B5EF4-FFF2-40B4-BE49-F238E27FC236}">
                <a16:creationId xmlns:a16="http://schemas.microsoft.com/office/drawing/2014/main" id="{F02EFBE4-CEAD-8D45-AFC6-C179E6FFB2CE}"/>
              </a:ext>
            </a:extLst>
          </p:cNvPr>
          <p:cNvSpPr/>
          <p:nvPr/>
        </p:nvSpPr>
        <p:spPr>
          <a:xfrm>
            <a:off x="2695886" y="1009092"/>
            <a:ext cx="9571842" cy="2554545"/>
          </a:xfrm>
          <a:prstGeom prst="rect">
            <a:avLst/>
          </a:prstGeom>
        </p:spPr>
        <p:txBody>
          <a:bodyPr wrap="square">
            <a:spAutoFit/>
          </a:bodyPr>
          <a:lstStyle/>
          <a:p>
            <a:endParaRPr lang="en-GB" sz="1600" b="1" dirty="0">
              <a:solidFill>
                <a:schemeClr val="accent1">
                  <a:lumMod val="50000"/>
                </a:schemeClr>
              </a:solidFill>
              <a:latin typeface="Arial" panose="020B0604020202020204" pitchFamily="34" charset="0"/>
            </a:endParaRPr>
          </a:p>
          <a:p>
            <a:r>
              <a:rPr lang="en-GB" sz="1600" b="1" dirty="0">
                <a:solidFill>
                  <a:schemeClr val="accent1">
                    <a:lumMod val="50000"/>
                  </a:schemeClr>
                </a:solidFill>
                <a:latin typeface="Arial" panose="020B0604020202020204" pitchFamily="34" charset="0"/>
              </a:rPr>
              <a:t>One Minute Guides – </a:t>
            </a:r>
            <a:r>
              <a:rPr lang="en-GB" sz="1600" dirty="0">
                <a:solidFill>
                  <a:schemeClr val="accent1">
                    <a:lumMod val="50000"/>
                  </a:schemeClr>
                </a:solidFill>
                <a:latin typeface="Arial" panose="020B0604020202020204" pitchFamily="34" charset="0"/>
                <a:hlinkClick r:id="rId8"/>
              </a:rPr>
              <a:t>https://safeguardingadults.co.uk/working-with-adults/one-minute-guides-omg/</a:t>
            </a:r>
            <a:r>
              <a:rPr lang="en-GB" sz="1600" dirty="0">
                <a:solidFill>
                  <a:schemeClr val="accent1">
                    <a:lumMod val="50000"/>
                  </a:schemeClr>
                </a:solidFill>
                <a:latin typeface="Arial" panose="020B0604020202020204" pitchFamily="34" charset="0"/>
              </a:rPr>
              <a:t> </a:t>
            </a:r>
          </a:p>
          <a:p>
            <a:endParaRPr lang="en-GB" sz="1600" b="1" dirty="0">
              <a:solidFill>
                <a:schemeClr val="accent1">
                  <a:lumMod val="50000"/>
                </a:schemeClr>
              </a:solidFill>
              <a:latin typeface="Arial" panose="020B0604020202020204" pitchFamily="34" charset="0"/>
            </a:endParaRPr>
          </a:p>
          <a:p>
            <a:r>
              <a:rPr lang="en-GB" sz="1600" b="1" dirty="0">
                <a:solidFill>
                  <a:schemeClr val="accent1">
                    <a:lumMod val="50000"/>
                  </a:schemeClr>
                </a:solidFill>
                <a:latin typeface="Arial" panose="020B0604020202020204" pitchFamily="34" charset="0"/>
              </a:rPr>
              <a:t>Keeping Safe Resources - </a:t>
            </a:r>
            <a:r>
              <a:rPr lang="en-GB" sz="1600" dirty="0">
                <a:solidFill>
                  <a:schemeClr val="accent1">
                    <a:lumMod val="50000"/>
                  </a:schemeClr>
                </a:solidFill>
                <a:latin typeface="Arial" panose="020B0604020202020204" pitchFamily="34" charset="0"/>
                <a:hlinkClick r:id="rId9"/>
              </a:rPr>
              <a:t>https://safeguardingadults.co.uk/keeping-safe/easy-read-guides/</a:t>
            </a:r>
            <a:r>
              <a:rPr lang="en-GB" sz="1600" dirty="0">
                <a:solidFill>
                  <a:schemeClr val="accent1">
                    <a:lumMod val="50000"/>
                  </a:schemeClr>
                </a:solidFill>
                <a:latin typeface="Arial" panose="020B0604020202020204" pitchFamily="34" charset="0"/>
              </a:rPr>
              <a:t> </a:t>
            </a:r>
          </a:p>
          <a:p>
            <a:endParaRPr lang="en-GB" sz="1600" b="1" dirty="0">
              <a:solidFill>
                <a:schemeClr val="accent1">
                  <a:lumMod val="50000"/>
                </a:schemeClr>
              </a:solidFill>
              <a:latin typeface="Arial" panose="020B0604020202020204" pitchFamily="34" charset="0"/>
            </a:endParaRPr>
          </a:p>
          <a:p>
            <a:r>
              <a:rPr lang="en-GB" sz="1600" b="1" dirty="0">
                <a:solidFill>
                  <a:schemeClr val="accent1">
                    <a:lumMod val="50000"/>
                  </a:schemeClr>
                </a:solidFill>
                <a:latin typeface="Arial" panose="020B0604020202020204" pitchFamily="34" charset="0"/>
              </a:rPr>
              <a:t>Training - </a:t>
            </a:r>
            <a:r>
              <a:rPr lang="en-GB" sz="1600" dirty="0">
                <a:solidFill>
                  <a:schemeClr val="accent1">
                    <a:lumMod val="50000"/>
                  </a:schemeClr>
                </a:solidFill>
                <a:latin typeface="Arial" panose="020B0604020202020204" pitchFamily="34" charset="0"/>
                <a:hlinkClick r:id="rId10"/>
              </a:rPr>
              <a:t>https://safeguardingadults.co.uk/learning-research/training-courses/</a:t>
            </a:r>
            <a:r>
              <a:rPr lang="en-GB" sz="1600" dirty="0">
                <a:solidFill>
                  <a:schemeClr val="accent1">
                    <a:lumMod val="50000"/>
                  </a:schemeClr>
                </a:solidFill>
                <a:latin typeface="Arial" panose="020B0604020202020204" pitchFamily="34" charset="0"/>
              </a:rPr>
              <a:t> </a:t>
            </a:r>
          </a:p>
          <a:p>
            <a:r>
              <a:rPr lang="en-GB" sz="1600" b="1" dirty="0">
                <a:solidFill>
                  <a:schemeClr val="accent1">
                    <a:lumMod val="50000"/>
                  </a:schemeClr>
                </a:solidFill>
                <a:latin typeface="Arial" panose="020B0604020202020204" pitchFamily="34" charset="0"/>
              </a:rPr>
              <a:t> </a:t>
            </a:r>
          </a:p>
          <a:p>
            <a:r>
              <a:rPr lang="en-GB" sz="1600" b="1" dirty="0">
                <a:solidFill>
                  <a:schemeClr val="accent1">
                    <a:lumMod val="50000"/>
                  </a:schemeClr>
                </a:solidFill>
                <a:latin typeface="Arial" panose="020B0604020202020204" pitchFamily="34" charset="0"/>
              </a:rPr>
              <a:t>NYSAB Procedures -  </a:t>
            </a:r>
            <a:r>
              <a:rPr lang="en-GB" sz="1600" dirty="0">
                <a:solidFill>
                  <a:schemeClr val="accent1">
                    <a:lumMod val="50000"/>
                  </a:schemeClr>
                </a:solidFill>
                <a:latin typeface="Arial" panose="020B0604020202020204" pitchFamily="34" charset="0"/>
                <a:hlinkClick r:id="rId11"/>
              </a:rPr>
              <a:t>https://safeguardingadults.co.uk/working-with-adults/nysab-procedures/</a:t>
            </a:r>
            <a:r>
              <a:rPr lang="en-GB" sz="1600" dirty="0">
                <a:solidFill>
                  <a:schemeClr val="accent1">
                    <a:lumMod val="50000"/>
                  </a:schemeClr>
                </a:solidFill>
                <a:latin typeface="Arial" panose="020B0604020202020204" pitchFamily="34" charset="0"/>
              </a:rPr>
              <a:t> </a:t>
            </a:r>
          </a:p>
          <a:p>
            <a:endParaRPr lang="en-GB" sz="1600" dirty="0">
              <a:solidFill>
                <a:schemeClr val="accent1">
                  <a:lumMod val="50000"/>
                </a:schemeClr>
              </a:solidFill>
              <a:latin typeface="Arial" panose="020B0604020202020204" pitchFamily="34" charset="0"/>
            </a:endParaRPr>
          </a:p>
          <a:p>
            <a:endParaRPr lang="en-US" sz="1600" b="1" dirty="0">
              <a:solidFill>
                <a:schemeClr val="accent1">
                  <a:lumMod val="50000"/>
                </a:schemeClr>
              </a:solidFill>
            </a:endParaRPr>
          </a:p>
        </p:txBody>
      </p:sp>
      <p:pic>
        <p:nvPicPr>
          <p:cNvPr id="10" name="Picture 9">
            <a:extLst>
              <a:ext uri="{FF2B5EF4-FFF2-40B4-BE49-F238E27FC236}">
                <a16:creationId xmlns:a16="http://schemas.microsoft.com/office/drawing/2014/main" id="{0C4DB86A-64FB-4B4F-9B92-F647A9557321}"/>
              </a:ext>
            </a:extLst>
          </p:cNvPr>
          <p:cNvPicPr>
            <a:picLocks noChangeAspect="1"/>
          </p:cNvPicPr>
          <p:nvPr/>
        </p:nvPicPr>
        <p:blipFill>
          <a:blip r:embed="rId12"/>
          <a:stretch>
            <a:fillRect/>
          </a:stretch>
        </p:blipFill>
        <p:spPr>
          <a:xfrm rot="20868873">
            <a:off x="3040795" y="3964496"/>
            <a:ext cx="1705628" cy="2181663"/>
          </a:xfrm>
          <a:prstGeom prst="rect">
            <a:avLst/>
          </a:prstGeom>
        </p:spPr>
      </p:pic>
      <p:pic>
        <p:nvPicPr>
          <p:cNvPr id="13" name="Picture 12">
            <a:hlinkClick r:id="rId13"/>
            <a:extLst>
              <a:ext uri="{FF2B5EF4-FFF2-40B4-BE49-F238E27FC236}">
                <a16:creationId xmlns:a16="http://schemas.microsoft.com/office/drawing/2014/main" id="{2BAEBDE8-853A-9844-AE13-15E083A8F61C}"/>
              </a:ext>
            </a:extLst>
          </p:cNvPr>
          <p:cNvPicPr>
            <a:picLocks noChangeAspect="1"/>
          </p:cNvPicPr>
          <p:nvPr/>
        </p:nvPicPr>
        <p:blipFill>
          <a:blip r:embed="rId14"/>
          <a:stretch>
            <a:fillRect/>
          </a:stretch>
        </p:blipFill>
        <p:spPr>
          <a:xfrm rot="730567">
            <a:off x="8709622" y="4179502"/>
            <a:ext cx="3054882" cy="1973004"/>
          </a:xfrm>
          <a:prstGeom prst="rect">
            <a:avLst/>
          </a:prstGeom>
        </p:spPr>
      </p:pic>
      <p:pic>
        <p:nvPicPr>
          <p:cNvPr id="11" name="Picture 10">
            <a:extLst>
              <a:ext uri="{FF2B5EF4-FFF2-40B4-BE49-F238E27FC236}">
                <a16:creationId xmlns:a16="http://schemas.microsoft.com/office/drawing/2014/main" id="{ADDBDD5E-6299-5F43-BB27-27388E58C75D}"/>
              </a:ext>
            </a:extLst>
          </p:cNvPr>
          <p:cNvPicPr>
            <a:picLocks noChangeAspect="1"/>
          </p:cNvPicPr>
          <p:nvPr/>
        </p:nvPicPr>
        <p:blipFill>
          <a:blip r:embed="rId15"/>
          <a:stretch>
            <a:fillRect/>
          </a:stretch>
        </p:blipFill>
        <p:spPr>
          <a:xfrm>
            <a:off x="5622759" y="3890817"/>
            <a:ext cx="2496392" cy="2308822"/>
          </a:xfrm>
          <a:prstGeom prst="rect">
            <a:avLst/>
          </a:prstGeom>
        </p:spPr>
      </p:pic>
      <p:sp>
        <p:nvSpPr>
          <p:cNvPr id="14" name="TextBox 13">
            <a:extLst>
              <a:ext uri="{FF2B5EF4-FFF2-40B4-BE49-F238E27FC236}">
                <a16:creationId xmlns:a16="http://schemas.microsoft.com/office/drawing/2014/main" id="{C6B6769E-4958-0340-AB6C-0F2BC32A83C3}"/>
              </a:ext>
            </a:extLst>
          </p:cNvPr>
          <p:cNvSpPr txBox="1"/>
          <p:nvPr/>
        </p:nvSpPr>
        <p:spPr>
          <a:xfrm>
            <a:off x="8631002" y="6193485"/>
            <a:ext cx="3212123" cy="369332"/>
          </a:xfrm>
          <a:prstGeom prst="rect">
            <a:avLst/>
          </a:prstGeom>
          <a:noFill/>
        </p:spPr>
        <p:txBody>
          <a:bodyPr wrap="square" rtlCol="0">
            <a:spAutoFit/>
          </a:bodyPr>
          <a:lstStyle/>
          <a:p>
            <a:r>
              <a:rPr lang="en-US" dirty="0">
                <a:hlinkClick r:id="rId13"/>
              </a:rPr>
              <a:t>www.safeguardingadults.co.uk</a:t>
            </a:r>
            <a:r>
              <a:rPr lang="en-US" dirty="0"/>
              <a:t> </a:t>
            </a:r>
          </a:p>
        </p:txBody>
      </p:sp>
      <p:sp>
        <p:nvSpPr>
          <p:cNvPr id="15" name="TextBox 14">
            <a:extLst>
              <a:ext uri="{FF2B5EF4-FFF2-40B4-BE49-F238E27FC236}">
                <a16:creationId xmlns:a16="http://schemas.microsoft.com/office/drawing/2014/main" id="{7F245922-0278-B045-BE00-B16F83BE16F7}"/>
              </a:ext>
            </a:extLst>
          </p:cNvPr>
          <p:cNvSpPr txBox="1"/>
          <p:nvPr/>
        </p:nvSpPr>
        <p:spPr>
          <a:xfrm>
            <a:off x="5573247" y="6347640"/>
            <a:ext cx="2601824" cy="369332"/>
          </a:xfrm>
          <a:prstGeom prst="rect">
            <a:avLst/>
          </a:prstGeom>
          <a:noFill/>
        </p:spPr>
        <p:txBody>
          <a:bodyPr wrap="square" rtlCol="0">
            <a:spAutoFit/>
          </a:bodyPr>
          <a:lstStyle/>
          <a:p>
            <a:r>
              <a:rPr lang="en-US" dirty="0">
                <a:hlinkClick r:id="rId16"/>
              </a:rPr>
              <a:t>www.twitter.com/nysab1</a:t>
            </a:r>
            <a:r>
              <a:rPr lang="en-US" dirty="0"/>
              <a:t> </a:t>
            </a:r>
          </a:p>
        </p:txBody>
      </p:sp>
      <p:sp>
        <p:nvSpPr>
          <p:cNvPr id="16" name="TextBox 15">
            <a:extLst>
              <a:ext uri="{FF2B5EF4-FFF2-40B4-BE49-F238E27FC236}">
                <a16:creationId xmlns:a16="http://schemas.microsoft.com/office/drawing/2014/main" id="{0269CF6D-69FB-A040-BCD2-9D41AD40AB28}"/>
              </a:ext>
            </a:extLst>
          </p:cNvPr>
          <p:cNvSpPr txBox="1"/>
          <p:nvPr/>
        </p:nvSpPr>
        <p:spPr>
          <a:xfrm>
            <a:off x="2848752" y="6091165"/>
            <a:ext cx="2601824" cy="646331"/>
          </a:xfrm>
          <a:prstGeom prst="rect">
            <a:avLst/>
          </a:prstGeom>
          <a:noFill/>
        </p:spPr>
        <p:txBody>
          <a:bodyPr wrap="square" rtlCol="0">
            <a:spAutoFit/>
          </a:bodyPr>
          <a:lstStyle/>
          <a:p>
            <a:r>
              <a:rPr lang="en-US" dirty="0">
                <a:hlinkClick r:id="rId17"/>
              </a:rPr>
              <a:t>www.safeguardingadults.co.uk/nysab-newsletter</a:t>
            </a:r>
            <a:r>
              <a:rPr lang="en-US" dirty="0"/>
              <a:t> </a:t>
            </a:r>
          </a:p>
        </p:txBody>
      </p:sp>
      <p:sp>
        <p:nvSpPr>
          <p:cNvPr id="17" name="TextBox 16">
            <a:extLst>
              <a:ext uri="{FF2B5EF4-FFF2-40B4-BE49-F238E27FC236}">
                <a16:creationId xmlns:a16="http://schemas.microsoft.com/office/drawing/2014/main" id="{4A13D0AB-B270-4640-B229-A51ACD0908FF}"/>
              </a:ext>
            </a:extLst>
          </p:cNvPr>
          <p:cNvSpPr txBox="1"/>
          <p:nvPr/>
        </p:nvSpPr>
        <p:spPr>
          <a:xfrm rot="20852929">
            <a:off x="2837224" y="3594724"/>
            <a:ext cx="1595695" cy="369332"/>
          </a:xfrm>
          <a:prstGeom prst="rect">
            <a:avLst/>
          </a:prstGeom>
          <a:noFill/>
        </p:spPr>
        <p:txBody>
          <a:bodyPr wrap="square" rtlCol="0">
            <a:spAutoFit/>
          </a:bodyPr>
          <a:lstStyle/>
          <a:p>
            <a:r>
              <a:rPr lang="en-GB" b="1" dirty="0">
                <a:solidFill>
                  <a:schemeClr val="accent1">
                    <a:lumMod val="50000"/>
                  </a:schemeClr>
                </a:solidFill>
                <a:latin typeface="Arial" panose="020B0604020202020204" pitchFamily="34" charset="0"/>
              </a:rPr>
              <a:t>Newsletter</a:t>
            </a:r>
            <a:endParaRPr lang="en-US" dirty="0"/>
          </a:p>
        </p:txBody>
      </p:sp>
      <p:sp>
        <p:nvSpPr>
          <p:cNvPr id="18" name="TextBox 17">
            <a:extLst>
              <a:ext uri="{FF2B5EF4-FFF2-40B4-BE49-F238E27FC236}">
                <a16:creationId xmlns:a16="http://schemas.microsoft.com/office/drawing/2014/main" id="{C619B9FA-81F8-0241-949C-52584A7F45A5}"/>
              </a:ext>
            </a:extLst>
          </p:cNvPr>
          <p:cNvSpPr txBox="1"/>
          <p:nvPr/>
        </p:nvSpPr>
        <p:spPr>
          <a:xfrm>
            <a:off x="6392468" y="3452972"/>
            <a:ext cx="1170920" cy="369332"/>
          </a:xfrm>
          <a:prstGeom prst="rect">
            <a:avLst/>
          </a:prstGeom>
          <a:noFill/>
        </p:spPr>
        <p:txBody>
          <a:bodyPr wrap="square" rtlCol="0">
            <a:spAutoFit/>
          </a:bodyPr>
          <a:lstStyle/>
          <a:p>
            <a:r>
              <a:rPr lang="en-GB" b="1" dirty="0">
                <a:solidFill>
                  <a:schemeClr val="accent1">
                    <a:lumMod val="50000"/>
                  </a:schemeClr>
                </a:solidFill>
                <a:latin typeface="Arial" panose="020B0604020202020204" pitchFamily="34" charset="0"/>
              </a:rPr>
              <a:t>Twitter</a:t>
            </a:r>
            <a:endParaRPr lang="en-US" dirty="0"/>
          </a:p>
        </p:txBody>
      </p:sp>
      <p:sp>
        <p:nvSpPr>
          <p:cNvPr id="19" name="TextBox 18">
            <a:extLst>
              <a:ext uri="{FF2B5EF4-FFF2-40B4-BE49-F238E27FC236}">
                <a16:creationId xmlns:a16="http://schemas.microsoft.com/office/drawing/2014/main" id="{6F56AECB-DD35-5849-A8C5-F10E7F0913A4}"/>
              </a:ext>
            </a:extLst>
          </p:cNvPr>
          <p:cNvSpPr txBox="1"/>
          <p:nvPr/>
        </p:nvSpPr>
        <p:spPr>
          <a:xfrm rot="585748">
            <a:off x="9936675" y="3824358"/>
            <a:ext cx="1642024" cy="369332"/>
          </a:xfrm>
          <a:prstGeom prst="rect">
            <a:avLst/>
          </a:prstGeom>
          <a:noFill/>
        </p:spPr>
        <p:txBody>
          <a:bodyPr wrap="square" rtlCol="0">
            <a:spAutoFit/>
          </a:bodyPr>
          <a:lstStyle/>
          <a:p>
            <a:r>
              <a:rPr lang="en-GB" b="1" dirty="0">
                <a:solidFill>
                  <a:schemeClr val="accent1">
                    <a:lumMod val="50000"/>
                  </a:schemeClr>
                </a:solidFill>
                <a:latin typeface="Arial" panose="020B0604020202020204" pitchFamily="34" charset="0"/>
              </a:rPr>
              <a:t>Website</a:t>
            </a:r>
            <a:endParaRPr lang="en-US" dirty="0"/>
          </a:p>
        </p:txBody>
      </p:sp>
      <p:pic>
        <p:nvPicPr>
          <p:cNvPr id="20" name="Audio Recording 6 Jul 2021 at 16:25:41" descr="Audio Recording 6 Jul 2021 at 16:25:41">
            <a:hlinkClick r:id="" action="ppaction://media"/>
            <a:extLst>
              <a:ext uri="{FF2B5EF4-FFF2-40B4-BE49-F238E27FC236}">
                <a16:creationId xmlns:a16="http://schemas.microsoft.com/office/drawing/2014/main" id="{8CB0D3B8-DA0E-774F-BB5E-2C515EBD71A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578751" y="6137368"/>
            <a:ext cx="812800" cy="812800"/>
          </a:xfrm>
          <a:prstGeom prst="rect">
            <a:avLst/>
          </a:prstGeom>
        </p:spPr>
      </p:pic>
    </p:spTree>
    <p:extLst>
      <p:ext uri="{BB962C8B-B14F-4D97-AF65-F5344CB8AC3E}">
        <p14:creationId xmlns:p14="http://schemas.microsoft.com/office/powerpoint/2010/main" val="2875221913"/>
      </p:ext>
    </p:extLst>
  </p:cSld>
  <p:clrMapOvr>
    <a:masterClrMapping/>
  </p:clrMapOvr>
  <mc:AlternateContent xmlns:mc="http://schemas.openxmlformats.org/markup-compatibility/2006">
    <mc:Choice xmlns:p14="http://schemas.microsoft.com/office/powerpoint/2010/main" Requires="p14">
      <p:transition spd="slow" p14:dur="2000" advClick="0" advTm="31500"/>
    </mc:Choice>
    <mc:Fallback>
      <p:transition spd="slow" advClick="0" advTm="3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3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4871AF-EB90-E042-8EB7-8C7028D9AA06}"/>
              </a:ext>
            </a:extLst>
          </p:cNvPr>
          <p:cNvSpPr txBox="1">
            <a:spLocks/>
          </p:cNvSpPr>
          <p:nvPr/>
        </p:nvSpPr>
        <p:spPr>
          <a:xfrm>
            <a:off x="67487" y="1720748"/>
            <a:ext cx="2835443" cy="301493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solidFill>
                  <a:schemeClr val="bg1"/>
                </a:solidFill>
              </a:rPr>
              <a:t>Resources</a:t>
            </a:r>
          </a:p>
          <a:p>
            <a:pPr algn="l"/>
            <a:r>
              <a:rPr lang="en-US" sz="3300" b="1" dirty="0">
                <a:solidFill>
                  <a:schemeClr val="bg1"/>
                </a:solidFill>
              </a:rPr>
              <a:t>&amp; Keeping up to date with the NYSAB</a:t>
            </a:r>
          </a:p>
        </p:txBody>
      </p:sp>
      <p:pic>
        <p:nvPicPr>
          <p:cNvPr id="21" name="Picture 2" descr="North Yorkshire Community Safety Partnership_YNCSP logo (2)">
            <a:extLst>
              <a:ext uri="{FF2B5EF4-FFF2-40B4-BE49-F238E27FC236}">
                <a16:creationId xmlns:a16="http://schemas.microsoft.com/office/drawing/2014/main" id="{F0B2F823-C8A6-CE45-901D-ED82CFD5D8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57" y="1991032"/>
            <a:ext cx="10965625" cy="222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Audio 14">
            <a:hlinkClick r:id="" action="ppaction://media"/>
            <a:extLst>
              <a:ext uri="{FF2B5EF4-FFF2-40B4-BE49-F238E27FC236}">
                <a16:creationId xmlns:a16="http://schemas.microsoft.com/office/drawing/2014/main" id="{3158CA18-2F34-0E47-BDAB-9FE2672AE7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033852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1_NYSCB MAST Briefings March 17 - Version 4">
  <a:themeElements>
    <a:clrScheme name="nyscb">
      <a:dk1>
        <a:sysClr val="windowText" lastClr="000000"/>
      </a:dk1>
      <a:lt1>
        <a:sysClr val="window" lastClr="FFFFFF"/>
      </a:lt1>
      <a:dk2>
        <a:srgbClr val="3399FF"/>
      </a:dk2>
      <a:lt2>
        <a:srgbClr val="EEECE1"/>
      </a:lt2>
      <a:accent1>
        <a:srgbClr val="0059B5"/>
      </a:accent1>
      <a:accent2>
        <a:srgbClr val="F3621E"/>
      </a:accent2>
      <a:accent3>
        <a:srgbClr val="00B050"/>
      </a:accent3>
      <a:accent4>
        <a:srgbClr val="53A9FF"/>
      </a:accent4>
      <a:accent5>
        <a:srgbClr val="F8A884"/>
      </a:accent5>
      <a:accent6>
        <a:srgbClr val="47FF9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478E4023FA184EA0A9DFC81EF81A77" ma:contentTypeVersion="7" ma:contentTypeDescription="Create a new document." ma:contentTypeScope="" ma:versionID="5f777641d7e0a0923737fb766af35e9f">
  <xsd:schema xmlns:xsd="http://www.w3.org/2001/XMLSchema" xmlns:xs="http://www.w3.org/2001/XMLSchema" xmlns:p="http://schemas.microsoft.com/office/2006/metadata/properties" xmlns:ns3="776113cf-4568-48e9-acd6-d83f820260fe" xmlns:ns4="c172ec82-e51c-48f2-a4aa-3fabee14ccdf" targetNamespace="http://schemas.microsoft.com/office/2006/metadata/properties" ma:root="true" ma:fieldsID="c2248f98f44f16c23215a78123f6b740" ns3:_="" ns4:_="">
    <xsd:import namespace="776113cf-4568-48e9-acd6-d83f820260fe"/>
    <xsd:import namespace="c172ec82-e51c-48f2-a4aa-3fabee14ccd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113cf-4568-48e9-acd6-d83f820260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72ec82-e51c-48f2-a4aa-3fabee14ccd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376AEC-144E-49E1-A880-4AC86818121B}">
  <ds:schemaRefs>
    <ds:schemaRef ds:uri="http://schemas.microsoft.com/sharepoint/v3/contenttype/forms"/>
  </ds:schemaRefs>
</ds:datastoreItem>
</file>

<file path=customXml/itemProps2.xml><?xml version="1.0" encoding="utf-8"?>
<ds:datastoreItem xmlns:ds="http://schemas.openxmlformats.org/officeDocument/2006/customXml" ds:itemID="{34386461-5411-454F-907C-C763E9C8CDCB}">
  <ds:schemaRefs>
    <ds:schemaRef ds:uri="http://purl.org/dc/elements/1.1/"/>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c172ec82-e51c-48f2-a4aa-3fabee14ccdf"/>
    <ds:schemaRef ds:uri="776113cf-4568-48e9-acd6-d83f820260fe"/>
    <ds:schemaRef ds:uri="http://www.w3.org/XML/1998/namespace"/>
    <ds:schemaRef ds:uri="http://purl.org/dc/dcmitype/"/>
  </ds:schemaRefs>
</ds:datastoreItem>
</file>

<file path=customXml/itemProps3.xml><?xml version="1.0" encoding="utf-8"?>
<ds:datastoreItem xmlns:ds="http://schemas.openxmlformats.org/officeDocument/2006/customXml" ds:itemID="{9EF99D37-148F-47D6-BB01-511E0FE01E79}">
  <ds:schemaRefs>
    <ds:schemaRef ds:uri="776113cf-4568-48e9-acd6-d83f820260fe"/>
    <ds:schemaRef ds:uri="c172ec82-e51c-48f2-a4aa-3fabee14cc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5413</TotalTime>
  <Words>2657</Words>
  <Application>Microsoft Macintosh PowerPoint</Application>
  <PresentationFormat>Widescreen</PresentationFormat>
  <Paragraphs>312</Paragraphs>
  <Slides>21</Slides>
  <Notes>16</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Black</vt:lpstr>
      <vt:lpstr>Calibri</vt:lpstr>
      <vt:lpstr>Wingdings</vt:lpstr>
      <vt:lpstr>1_NYSCB MAST Briefings March 17 - Version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 Yorkshire Safeguarding Children Partnership</vt:lpstr>
      <vt:lpstr>Being Young in North Yorkshire 2021-2024</vt:lpstr>
      <vt:lpstr>New Threshold Guidance</vt:lpstr>
      <vt:lpstr>Hidden Harm</vt:lpstr>
      <vt:lpstr>Self-Harm and Suicidal Ideation Pathway</vt:lpstr>
      <vt:lpstr>Be Aware</vt:lpstr>
      <vt:lpstr>Keep up to date with NYSCP</vt:lpstr>
    </vt:vector>
  </TitlesOfParts>
  <Company>NYCC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and Skills</dc:title>
  <dc:creator>Adrian Clarke</dc:creator>
  <cp:lastModifiedBy>Laura Watson</cp:lastModifiedBy>
  <cp:revision>125</cp:revision>
  <dcterms:created xsi:type="dcterms:W3CDTF">2020-01-27T09:49:53Z</dcterms:created>
  <dcterms:modified xsi:type="dcterms:W3CDTF">2021-07-07T10:02:52Z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0x01010040478E4023FA184EA0A9DFC81EF81A77</vt:lpwstr>
  </property>
  <property fmtid="{D5CDD505-2E9C-101B-9397-08002B2CF9AE}" pid="3" name="MSIP_Label_13f27b87-3675-4fb5-85ad-fce3efd3a6b0_Enabled">
    <vt:lpwstr>true</vt:lpwstr>
  </property>
  <property fmtid="{D5CDD505-2E9C-101B-9397-08002B2CF9AE}" pid="4" name="MSIP_Label_13f27b87-3675-4fb5-85ad-fce3efd3a6b0_SetDate">
    <vt:lpwstr>2020-12-16T20:08:10Z</vt:lpwstr>
  </property>
  <property fmtid="{D5CDD505-2E9C-101B-9397-08002B2CF9AE}" pid="5" name="MSIP_Label_13f27b87-3675-4fb5-85ad-fce3efd3a6b0_Method">
    <vt:lpwstr>Standard</vt:lpwstr>
  </property>
  <property fmtid="{D5CDD505-2E9C-101B-9397-08002B2CF9AE}" pid="6" name="MSIP_Label_13f27b87-3675-4fb5-85ad-fce3efd3a6b0_Name">
    <vt:lpwstr>OFFICIAL - SENSITIVE</vt:lpwstr>
  </property>
  <property fmtid="{D5CDD505-2E9C-101B-9397-08002B2CF9AE}" pid="7" name="MSIP_Label_13f27b87-3675-4fb5-85ad-fce3efd3a6b0_SiteId">
    <vt:lpwstr>ad3d9c73-9830-44a1-b487-e1055441c70e</vt:lpwstr>
  </property>
  <property fmtid="{D5CDD505-2E9C-101B-9397-08002B2CF9AE}" pid="8" name="MSIP_Label_13f27b87-3675-4fb5-85ad-fce3efd3a6b0_ActionId">
    <vt:lpwstr>a3d301f0-7e2a-405b-b201-0000251fab6e</vt:lpwstr>
  </property>
  <property fmtid="{D5CDD505-2E9C-101B-9397-08002B2CF9AE}" pid="9" name="MSIP_Label_13f27b87-3675-4fb5-85ad-fce3efd3a6b0_ContentBits">
    <vt:lpwstr>2</vt:lpwstr>
  </property>
</Properties>
</file>