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29"/>
  </p:notesMasterIdLst>
  <p:sldIdLst>
    <p:sldId id="324" r:id="rId5"/>
    <p:sldId id="326" r:id="rId6"/>
    <p:sldId id="328" r:id="rId7"/>
    <p:sldId id="341" r:id="rId8"/>
    <p:sldId id="339" r:id="rId9"/>
    <p:sldId id="331" r:id="rId10"/>
    <p:sldId id="332" r:id="rId11"/>
    <p:sldId id="333" r:id="rId12"/>
    <p:sldId id="334" r:id="rId13"/>
    <p:sldId id="335" r:id="rId14"/>
    <p:sldId id="336" r:id="rId15"/>
    <p:sldId id="349" r:id="rId16"/>
    <p:sldId id="350" r:id="rId17"/>
    <p:sldId id="342" r:id="rId18"/>
    <p:sldId id="343" r:id="rId19"/>
    <p:sldId id="344" r:id="rId20"/>
    <p:sldId id="323" r:id="rId21"/>
    <p:sldId id="345" r:id="rId22"/>
    <p:sldId id="325" r:id="rId23"/>
    <p:sldId id="329" r:id="rId24"/>
    <p:sldId id="346" r:id="rId25"/>
    <p:sldId id="347" r:id="rId26"/>
    <p:sldId id="348" r:id="rId27"/>
    <p:sldId id="33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AC41BA-743A-E649-AD27-2A65C307D215}">
          <p14:sldIdLst>
            <p14:sldId id="324"/>
            <p14:sldId id="326"/>
            <p14:sldId id="328"/>
            <p14:sldId id="341"/>
            <p14:sldId id="339"/>
            <p14:sldId id="331"/>
            <p14:sldId id="332"/>
            <p14:sldId id="333"/>
            <p14:sldId id="334"/>
            <p14:sldId id="335"/>
            <p14:sldId id="336"/>
            <p14:sldId id="349"/>
            <p14:sldId id="350"/>
          </p14:sldIdLst>
        </p14:section>
        <p14:section name="Default Section" id="{44943C31-382E-42FA-AFAC-9EC3897B77A9}">
          <p14:sldIdLst>
            <p14:sldId id="342"/>
            <p14:sldId id="343"/>
            <p14:sldId id="344"/>
            <p14:sldId id="323"/>
            <p14:sldId id="345"/>
            <p14:sldId id="325"/>
            <p14:sldId id="329"/>
            <p14:sldId id="346"/>
            <p14:sldId id="347"/>
            <p14:sldId id="348"/>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7D"/>
    <a:srgbClr val="0043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5"/>
    <p:restoredTop sz="90748" autoAdjust="0"/>
  </p:normalViewPr>
  <p:slideViewPr>
    <p:cSldViewPr snapToGrid="0">
      <p:cViewPr varScale="1">
        <p:scale>
          <a:sx n="104" d="100"/>
          <a:sy n="104" d="100"/>
        </p:scale>
        <p:origin x="858" y="114"/>
      </p:cViewPr>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39F6B-0F58-4846-BCAA-2C4B2BF781E7}" type="datetimeFigureOut">
              <a:rPr lang="en-GB" smtClean="0"/>
              <a:t>28/09/2021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1FF0A-F99B-4BF7-8A6F-ED97BF876C92}" type="slidenum">
              <a:rPr lang="en-GB" smtClean="0"/>
              <a:t>‹#›</a:t>
            </a:fld>
            <a:endParaRPr lang="en-GB"/>
          </a:p>
        </p:txBody>
      </p:sp>
    </p:spTree>
    <p:extLst>
      <p:ext uri="{BB962C8B-B14F-4D97-AF65-F5344CB8AC3E}">
        <p14:creationId xmlns:p14="http://schemas.microsoft.com/office/powerpoint/2010/main" val="2233794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co/f73bdZs5C1?amp=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1</a:t>
            </a:fld>
            <a:endParaRPr lang="en-GB"/>
          </a:p>
        </p:txBody>
      </p:sp>
    </p:spTree>
    <p:extLst>
      <p:ext uri="{BB962C8B-B14F-4D97-AF65-F5344CB8AC3E}">
        <p14:creationId xmlns:p14="http://schemas.microsoft.com/office/powerpoint/2010/main" val="3020177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10</a:t>
            </a:fld>
            <a:endParaRPr lang="en-GB"/>
          </a:p>
        </p:txBody>
      </p:sp>
    </p:spTree>
    <p:extLst>
      <p:ext uri="{BB962C8B-B14F-4D97-AF65-F5344CB8AC3E}">
        <p14:creationId xmlns:p14="http://schemas.microsoft.com/office/powerpoint/2010/main" val="409705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11</a:t>
            </a:fld>
            <a:endParaRPr lang="en-GB"/>
          </a:p>
        </p:txBody>
      </p:sp>
    </p:spTree>
    <p:extLst>
      <p:ext uri="{BB962C8B-B14F-4D97-AF65-F5344CB8AC3E}">
        <p14:creationId xmlns:p14="http://schemas.microsoft.com/office/powerpoint/2010/main" val="2662426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12</a:t>
            </a:fld>
            <a:endParaRPr lang="en-GB"/>
          </a:p>
        </p:txBody>
      </p:sp>
    </p:spTree>
    <p:extLst>
      <p:ext uri="{BB962C8B-B14F-4D97-AF65-F5344CB8AC3E}">
        <p14:creationId xmlns:p14="http://schemas.microsoft.com/office/powerpoint/2010/main" val="4174171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guidance sets out which agencies and which levels of intervention may be needed to keep children safe, support families, build on their strengths, promote resilience and overall outcomes for children, young people and their families.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Framework should be used by practitioners to aid decision making and identify next steps but not replace the conversations when concerns about a child or young person are raised. All practitioners should use their safeguarding leads and Early Help Consultants for support, guidance and reflection.</a:t>
            </a:r>
          </a:p>
          <a:p>
            <a:endParaRPr lang="en-GB" dirty="0"/>
          </a:p>
        </p:txBody>
      </p:sp>
      <p:sp>
        <p:nvSpPr>
          <p:cNvPr id="4" name="Slide Number Placeholder 3"/>
          <p:cNvSpPr>
            <a:spLocks noGrp="1"/>
          </p:cNvSpPr>
          <p:nvPr>
            <p:ph type="sldNum" sz="quarter" idx="10"/>
          </p:nvPr>
        </p:nvSpPr>
        <p:spPr/>
        <p:txBody>
          <a:bodyPr/>
          <a:lstStyle/>
          <a:p>
            <a:fld id="{8BC1FF0A-F99B-4BF7-8A6F-ED97BF876C92}" type="slidenum">
              <a:rPr lang="en-GB" smtClean="0"/>
              <a:t>15</a:t>
            </a:fld>
            <a:endParaRPr lang="en-GB"/>
          </a:p>
        </p:txBody>
      </p:sp>
    </p:spTree>
    <p:extLst>
      <p:ext uri="{BB962C8B-B14F-4D97-AF65-F5344CB8AC3E}">
        <p14:creationId xmlns:p14="http://schemas.microsoft.com/office/powerpoint/2010/main" val="3078438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Being Young in North Yorkshire 2021 will launch on 1 October 20221</a:t>
            </a:r>
          </a:p>
          <a:p>
            <a:r>
              <a:rPr lang="en-GB" dirty="0"/>
              <a:t>It sets out the four</a:t>
            </a:r>
            <a:r>
              <a:rPr lang="en-GB" baseline="0" dirty="0"/>
              <a:t> key themes for the NYSCP, these being A safe life, a happy family life, A healthy life and achieving in life</a:t>
            </a:r>
            <a:endParaRPr lang="en-GB" dirty="0"/>
          </a:p>
        </p:txBody>
      </p:sp>
      <p:sp>
        <p:nvSpPr>
          <p:cNvPr id="4" name="Slide Number Placeholder 3"/>
          <p:cNvSpPr>
            <a:spLocks noGrp="1"/>
          </p:cNvSpPr>
          <p:nvPr>
            <p:ph type="sldNum" sz="quarter" idx="10"/>
          </p:nvPr>
        </p:nvSpPr>
        <p:spPr/>
        <p:txBody>
          <a:bodyPr/>
          <a:lstStyle/>
          <a:p>
            <a:fld id="{8BC1FF0A-F99B-4BF7-8A6F-ED97BF876C92}" type="slidenum">
              <a:rPr lang="en-GB" smtClean="0"/>
              <a:t>16</a:t>
            </a:fld>
            <a:endParaRPr lang="en-GB"/>
          </a:p>
        </p:txBody>
      </p:sp>
    </p:spTree>
    <p:extLst>
      <p:ext uri="{BB962C8B-B14F-4D97-AF65-F5344CB8AC3E}">
        <p14:creationId xmlns:p14="http://schemas.microsoft.com/office/powerpoint/2010/main" val="110783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new School Child Protection Manual</a:t>
            </a:r>
            <a:r>
              <a:rPr lang="en-GB" baseline="0" dirty="0"/>
              <a:t> has been developed to replace the previous School Child Protection Policy Template</a:t>
            </a:r>
          </a:p>
          <a:p>
            <a:r>
              <a:rPr lang="en-GB" baseline="0" dirty="0"/>
              <a:t>It is split into two sections – the first the template policy for schools, the second individual draft guidance</a:t>
            </a:r>
          </a:p>
          <a:p>
            <a:r>
              <a:rPr lang="en-GB" baseline="0" dirty="0"/>
              <a:t>This is now available to schools</a:t>
            </a:r>
            <a:endParaRPr lang="en-GB" dirty="0"/>
          </a:p>
        </p:txBody>
      </p:sp>
      <p:sp>
        <p:nvSpPr>
          <p:cNvPr id="4" name="Slide Number Placeholder 3"/>
          <p:cNvSpPr>
            <a:spLocks noGrp="1"/>
          </p:cNvSpPr>
          <p:nvPr>
            <p:ph type="sldNum" sz="quarter" idx="10"/>
          </p:nvPr>
        </p:nvSpPr>
        <p:spPr/>
        <p:txBody>
          <a:bodyPr/>
          <a:lstStyle/>
          <a:p>
            <a:fld id="{8BC1FF0A-F99B-4BF7-8A6F-ED97BF876C92}" type="slidenum">
              <a:rPr lang="en-GB" smtClean="0"/>
              <a:t>17</a:t>
            </a:fld>
            <a:endParaRPr lang="en-GB"/>
          </a:p>
        </p:txBody>
      </p:sp>
    </p:spTree>
    <p:extLst>
      <p:ext uri="{BB962C8B-B14F-4D97-AF65-F5344CB8AC3E}">
        <p14:creationId xmlns:p14="http://schemas.microsoft.com/office/powerpoint/2010/main" val="253006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results of the School Safeguarding Audit for 2020/2021 have been reported and a new 7</a:t>
            </a:r>
            <a:r>
              <a:rPr lang="en-GB" baseline="0" dirty="0"/>
              <a:t> point beefing has been produced</a:t>
            </a:r>
          </a:p>
          <a:p>
            <a:r>
              <a:rPr lang="en-GB" baseline="0" dirty="0"/>
              <a:t>Findings a similar to that of the previous audit although there are a few new themes</a:t>
            </a:r>
          </a:p>
          <a:p>
            <a:r>
              <a:rPr lang="en-GB" baseline="0" dirty="0"/>
              <a:t>For more download our new 7 point briefing available from our website at the link on screen</a:t>
            </a:r>
            <a:endParaRPr lang="en-GB" dirty="0"/>
          </a:p>
        </p:txBody>
      </p:sp>
      <p:sp>
        <p:nvSpPr>
          <p:cNvPr id="4" name="Slide Number Placeholder 3"/>
          <p:cNvSpPr>
            <a:spLocks noGrp="1"/>
          </p:cNvSpPr>
          <p:nvPr>
            <p:ph type="sldNum" sz="quarter" idx="10"/>
          </p:nvPr>
        </p:nvSpPr>
        <p:spPr/>
        <p:txBody>
          <a:bodyPr/>
          <a:lstStyle/>
          <a:p>
            <a:fld id="{8BC1FF0A-F99B-4BF7-8A6F-ED97BF876C92}" type="slidenum">
              <a:rPr lang="en-GB" smtClean="0"/>
              <a:t>18</a:t>
            </a:fld>
            <a:endParaRPr lang="en-GB"/>
          </a:p>
        </p:txBody>
      </p:sp>
    </p:spTree>
    <p:extLst>
      <p:ext uri="{BB962C8B-B14F-4D97-AF65-F5344CB8AC3E}">
        <p14:creationId xmlns:p14="http://schemas.microsoft.com/office/powerpoint/2010/main" val="150019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annual report time and the</a:t>
            </a:r>
            <a:r>
              <a:rPr lang="en-GB" baseline="0" dirty="0"/>
              <a:t> new NYSCP Scrutineer Annual Report has been produced and the Child Death Overview Panel Annual Report</a:t>
            </a:r>
          </a:p>
          <a:p>
            <a:r>
              <a:rPr lang="en-GB" baseline="0" dirty="0"/>
              <a:t>For more information visit our website</a:t>
            </a:r>
          </a:p>
          <a:p>
            <a:endParaRPr lang="en-GB" dirty="0"/>
          </a:p>
        </p:txBody>
      </p:sp>
      <p:sp>
        <p:nvSpPr>
          <p:cNvPr id="4" name="Slide Number Placeholder 3"/>
          <p:cNvSpPr>
            <a:spLocks noGrp="1"/>
          </p:cNvSpPr>
          <p:nvPr>
            <p:ph type="sldNum" sz="quarter" idx="10"/>
          </p:nvPr>
        </p:nvSpPr>
        <p:spPr/>
        <p:txBody>
          <a:bodyPr/>
          <a:lstStyle/>
          <a:p>
            <a:fld id="{8BC1FF0A-F99B-4BF7-8A6F-ED97BF876C92}" type="slidenum">
              <a:rPr lang="en-GB" smtClean="0"/>
              <a:t>19</a:t>
            </a:fld>
            <a:endParaRPr lang="en-GB"/>
          </a:p>
        </p:txBody>
      </p:sp>
    </p:spTree>
    <p:extLst>
      <p:ext uri="{BB962C8B-B14F-4D97-AF65-F5344CB8AC3E}">
        <p14:creationId xmlns:p14="http://schemas.microsoft.com/office/powerpoint/2010/main" val="1592544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Numerous document have been updated</a:t>
            </a:r>
          </a:p>
          <a:p>
            <a:r>
              <a:rPr lang="en-GB" dirty="0"/>
              <a:t>All are available from the Professionals area of</a:t>
            </a:r>
            <a:r>
              <a:rPr lang="en-GB" baseline="0" dirty="0"/>
              <a:t> our website</a:t>
            </a:r>
            <a:endParaRPr lang="en-GB" dirty="0"/>
          </a:p>
        </p:txBody>
      </p:sp>
      <p:sp>
        <p:nvSpPr>
          <p:cNvPr id="4" name="Slide Number Placeholder 3"/>
          <p:cNvSpPr>
            <a:spLocks noGrp="1"/>
          </p:cNvSpPr>
          <p:nvPr>
            <p:ph type="sldNum" sz="quarter" idx="10"/>
          </p:nvPr>
        </p:nvSpPr>
        <p:spPr/>
        <p:txBody>
          <a:bodyPr/>
          <a:lstStyle/>
          <a:p>
            <a:fld id="{8BC1FF0A-F99B-4BF7-8A6F-ED97BF876C92}" type="slidenum">
              <a:rPr lang="en-GB" smtClean="0"/>
              <a:t>21</a:t>
            </a:fld>
            <a:endParaRPr lang="en-GB"/>
          </a:p>
        </p:txBody>
      </p:sp>
    </p:spTree>
    <p:extLst>
      <p:ext uri="{BB962C8B-B14F-4D97-AF65-F5344CB8AC3E}">
        <p14:creationId xmlns:p14="http://schemas.microsoft.com/office/powerpoint/2010/main" val="1694337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a:t>
            </a:r>
            <a:r>
              <a:rPr lang="en-GB" baseline="0" dirty="0"/>
              <a:t> next podcast is about to launch which explores Operation Choice which aims to prevent criminalisation of young people and keep people safe from drugs, potentially changing the culture around drugs use</a:t>
            </a:r>
            <a:endParaRPr lang="en-GB" dirty="0"/>
          </a:p>
        </p:txBody>
      </p:sp>
      <p:sp>
        <p:nvSpPr>
          <p:cNvPr id="4" name="Slide Number Placeholder 3"/>
          <p:cNvSpPr>
            <a:spLocks noGrp="1"/>
          </p:cNvSpPr>
          <p:nvPr>
            <p:ph type="sldNum" sz="quarter" idx="10"/>
          </p:nvPr>
        </p:nvSpPr>
        <p:spPr/>
        <p:txBody>
          <a:bodyPr/>
          <a:lstStyle/>
          <a:p>
            <a:fld id="{8BC1FF0A-F99B-4BF7-8A6F-ED97BF876C92}" type="slidenum">
              <a:rPr lang="en-GB" smtClean="0"/>
              <a:t>22</a:t>
            </a:fld>
            <a:endParaRPr lang="en-GB"/>
          </a:p>
        </p:txBody>
      </p:sp>
    </p:spTree>
    <p:extLst>
      <p:ext uri="{BB962C8B-B14F-4D97-AF65-F5344CB8AC3E}">
        <p14:creationId xmlns:p14="http://schemas.microsoft.com/office/powerpoint/2010/main" val="239696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2</a:t>
            </a:fld>
            <a:endParaRPr lang="en-GB"/>
          </a:p>
        </p:txBody>
      </p:sp>
    </p:spTree>
    <p:extLst>
      <p:ext uri="{BB962C8B-B14F-4D97-AF65-F5344CB8AC3E}">
        <p14:creationId xmlns:p14="http://schemas.microsoft.com/office/powerpoint/2010/main" val="2507061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Don’t forget to sign up to our monthly e-bulletin,</a:t>
            </a:r>
            <a:r>
              <a:rPr lang="en-GB" baseline="0" dirty="0"/>
              <a:t> and follow us on social media via Twitter and Facebook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8C80D-2E4F-4C41-8327-9C048E39CA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16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reviewing feedback from attendees as well as holding a “mop up” session to discuss future webinars on suicide where we will look to highlight specific topics such as the link and work between suicide prevention and mental health </a:t>
            </a:r>
          </a:p>
          <a:p>
            <a:endParaRPr lang="en-US" dirty="0"/>
          </a:p>
          <a:p>
            <a:r>
              <a:rPr lang="en-US" dirty="0"/>
              <a:t>Suicide Prevention is also part of the NYSAB Strategic Priorities for 2021 – 23 and forms part of our priority in relation to working with partners and partnerships on key areas of focus.</a:t>
            </a:r>
          </a:p>
          <a:p>
            <a:endParaRPr lang="en-US" dirty="0"/>
          </a:p>
          <a:p>
            <a:r>
              <a:rPr lang="en-US" dirty="0"/>
              <a:t>Take the training – Save a life!  We are encouraging people to undertake the free Suicide Awareness Training delivered by Zero Suicide Alliance which is available to access here: </a:t>
            </a:r>
            <a:r>
              <a:rPr lang="en-GB" sz="1200" b="0" i="0" u="none" strike="noStrike" kern="1200" dirty="0">
                <a:solidFill>
                  <a:schemeClr val="tx1"/>
                </a:solidFill>
                <a:effectLst/>
                <a:latin typeface="+mn-lt"/>
                <a:ea typeface="+mn-ea"/>
                <a:cs typeface="+mn-cs"/>
                <a:hlinkClick r:id="rId3"/>
              </a:rPr>
              <a:t>https://relias.co.uk/hubfs/ZSA-FullTraining-10012020/story_html5.html?utm_source=Relias&amp;utm_campaign=Training-Landing-Page…</a:t>
            </a:r>
            <a:endParaRPr lang="en-GB" sz="1200" b="0" i="0" u="none" strike="noStrike" kern="1200" dirty="0">
              <a:solidFill>
                <a:schemeClr val="tx1"/>
              </a:solidFill>
              <a:effectLst/>
              <a:latin typeface="+mn-lt"/>
              <a:ea typeface="+mn-ea"/>
              <a:cs typeface="+mn-cs"/>
            </a:endParaRPr>
          </a:p>
          <a:p>
            <a:endParaRPr lang="en-US" dirty="0"/>
          </a:p>
          <a:p>
            <a:r>
              <a:rPr lang="en-US" dirty="0"/>
              <a:t>And don’t forget you can still access the recording of and slides from the Suicide Prevention presentation given by Pat Sowa as part of Safeguarding Week 2021 here: https://</a:t>
            </a:r>
            <a:r>
              <a:rPr lang="en-US" dirty="0" err="1"/>
              <a:t>safeguardingadults.co.uk</a:t>
            </a:r>
            <a:r>
              <a:rPr lang="en-US" dirty="0"/>
              <a:t>/suicide-prevention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3</a:t>
            </a:fld>
            <a:endParaRPr lang="en-GB"/>
          </a:p>
        </p:txBody>
      </p:sp>
    </p:spTree>
    <p:extLst>
      <p:ext uri="{BB962C8B-B14F-4D97-AF65-F5344CB8AC3E}">
        <p14:creationId xmlns:p14="http://schemas.microsoft.com/office/powerpoint/2010/main" val="351295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accent1">
                    <a:lumMod val="50000"/>
                  </a:schemeClr>
                </a:solidFill>
                <a:latin typeface="Arial" panose="020B0604020202020204" pitchFamily="34" charset="0"/>
              </a:rPr>
              <a:t>In light of the recent recommendation from the ‘Anne’ SAR, as well as the learning from recent SARs and SAR referrals, housing and homelessness is a strategic priority for the Board.</a:t>
            </a:r>
          </a:p>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4</a:t>
            </a:fld>
            <a:endParaRPr lang="en-GB"/>
          </a:p>
        </p:txBody>
      </p:sp>
    </p:spTree>
    <p:extLst>
      <p:ext uri="{BB962C8B-B14F-4D97-AF65-F5344CB8AC3E}">
        <p14:creationId xmlns:p14="http://schemas.microsoft.com/office/powerpoint/2010/main" val="903266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BC1FF0A-F99B-4BF7-8A6F-ED97BF876C92}" type="slidenum">
              <a:rPr lang="en-GB" smtClean="0"/>
              <a:t>5</a:t>
            </a:fld>
            <a:endParaRPr lang="en-GB"/>
          </a:p>
        </p:txBody>
      </p:sp>
    </p:spTree>
    <p:extLst>
      <p:ext uri="{BB962C8B-B14F-4D97-AF65-F5344CB8AC3E}">
        <p14:creationId xmlns:p14="http://schemas.microsoft.com/office/powerpoint/2010/main" val="44284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6</a:t>
            </a:fld>
            <a:endParaRPr lang="en-GB"/>
          </a:p>
        </p:txBody>
      </p:sp>
    </p:spTree>
    <p:extLst>
      <p:ext uri="{BB962C8B-B14F-4D97-AF65-F5344CB8AC3E}">
        <p14:creationId xmlns:p14="http://schemas.microsoft.com/office/powerpoint/2010/main" val="398361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7</a:t>
            </a:fld>
            <a:endParaRPr lang="en-GB"/>
          </a:p>
        </p:txBody>
      </p:sp>
    </p:spTree>
    <p:extLst>
      <p:ext uri="{BB962C8B-B14F-4D97-AF65-F5344CB8AC3E}">
        <p14:creationId xmlns:p14="http://schemas.microsoft.com/office/powerpoint/2010/main" val="3084043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8</a:t>
            </a:fld>
            <a:endParaRPr lang="en-GB"/>
          </a:p>
        </p:txBody>
      </p:sp>
    </p:spTree>
    <p:extLst>
      <p:ext uri="{BB962C8B-B14F-4D97-AF65-F5344CB8AC3E}">
        <p14:creationId xmlns:p14="http://schemas.microsoft.com/office/powerpoint/2010/main" val="2284615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9</a:t>
            </a:fld>
            <a:endParaRPr lang="en-GB"/>
          </a:p>
        </p:txBody>
      </p:sp>
    </p:spTree>
    <p:extLst>
      <p:ext uri="{BB962C8B-B14F-4D97-AF65-F5344CB8AC3E}">
        <p14:creationId xmlns:p14="http://schemas.microsoft.com/office/powerpoint/2010/main" val="225836367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1950849"/>
            <a:ext cx="10363200" cy="1470025"/>
          </a:xfrm>
        </p:spPr>
        <p:txBody>
          <a:bodyPr/>
          <a:lstStyle>
            <a:lvl1pPr>
              <a:defRPr>
                <a:solidFill>
                  <a:schemeClr val="tx1"/>
                </a:solidFill>
                <a:effectLst/>
              </a:defRPr>
            </a:lvl1pPr>
          </a:lstStyle>
          <a:p>
            <a:r>
              <a:rPr lang="en-US"/>
              <a:t>Click to edit Master title style</a:t>
            </a:r>
            <a:endParaRPr lang="en-GB" dirty="0"/>
          </a:p>
        </p:txBody>
      </p:sp>
      <p:sp>
        <p:nvSpPr>
          <p:cNvPr id="3" name="Subtitle 2"/>
          <p:cNvSpPr>
            <a:spLocks noGrp="1"/>
          </p:cNvSpPr>
          <p:nvPr>
            <p:ph type="subTitle" idx="1"/>
          </p:nvPr>
        </p:nvSpPr>
        <p:spPr>
          <a:xfrm>
            <a:off x="1828799" y="3961598"/>
            <a:ext cx="8534400" cy="1752600"/>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3205" y="168930"/>
            <a:ext cx="4545591" cy="991657"/>
          </a:xfrm>
          <a:prstGeom prst="rect">
            <a:avLst/>
          </a:prstGeom>
        </p:spPr>
      </p:pic>
      <p:sp>
        <p:nvSpPr>
          <p:cNvPr id="6"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2829441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lank Layout, Page numb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709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2099233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15" name="Rectangle 14"/>
          <p:cNvSpPr/>
          <p:nvPr/>
        </p:nvSpPr>
        <p:spPr>
          <a:xfrm>
            <a:off x="2" y="6473442"/>
            <a:ext cx="12200709" cy="384558"/>
          </a:xfrm>
          <a:prstGeom prst="rect">
            <a:avLst/>
          </a:prstGeom>
          <a:solidFill>
            <a:srgbClr val="205CAA"/>
          </a:solid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sz="1350" dirty="0">
              <a:ln>
                <a:solidFill>
                  <a:srgbClr val="205CAA"/>
                </a:solidFill>
              </a:ln>
            </a:endParaRPr>
          </a:p>
        </p:txBody>
      </p:sp>
      <p:sp>
        <p:nvSpPr>
          <p:cNvPr id="17" name="Slide Number Placeholder 5"/>
          <p:cNvSpPr txBox="1">
            <a:spLocks/>
          </p:cNvSpPr>
          <p:nvPr/>
        </p:nvSpPr>
        <p:spPr>
          <a:xfrm>
            <a:off x="9235631" y="6531759"/>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50" b="0" dirty="0">
                <a:solidFill>
                  <a:schemeClr val="bg1"/>
                </a:solidFill>
                <a:latin typeface="Arial Black" panose="020B0A04020102020204" pitchFamily="34" charset="0"/>
              </a:rPr>
              <a:t>Follow us on Twitter</a:t>
            </a:r>
            <a:r>
              <a:rPr lang="en-GB" sz="750" b="0" baseline="0" dirty="0">
                <a:solidFill>
                  <a:schemeClr val="bg1"/>
                </a:solidFill>
                <a:latin typeface="Arial Black" panose="020B0A04020102020204" pitchFamily="34" charset="0"/>
              </a:rPr>
              <a:t> </a:t>
            </a:r>
            <a:r>
              <a:rPr lang="en-GB" sz="750" b="0" dirty="0">
                <a:solidFill>
                  <a:schemeClr val="bg1"/>
                </a:solidFill>
                <a:latin typeface="Arial Black" panose="020B0A04020102020204" pitchFamily="34" charset="0"/>
              </a:rPr>
              <a:t>@NYSCP1</a:t>
            </a:r>
          </a:p>
        </p:txBody>
      </p:sp>
      <p:pic>
        <p:nvPicPr>
          <p:cNvPr id="18" name="Picture 17" descr="433MHz RF communication from a Raspberry Pi | Behind Th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972" y="6531759"/>
            <a:ext cx="243635" cy="243635"/>
          </a:xfrm>
          <a:prstGeom prst="rect">
            <a:avLst/>
          </a:prstGeom>
        </p:spPr>
      </p:pic>
      <p:sp>
        <p:nvSpPr>
          <p:cNvPr id="19" name="Slide Number Placeholder 5"/>
          <p:cNvSpPr txBox="1">
            <a:spLocks/>
          </p:cNvSpPr>
          <p:nvPr/>
        </p:nvSpPr>
        <p:spPr>
          <a:xfrm>
            <a:off x="111571" y="6531759"/>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50" b="0" dirty="0">
                <a:solidFill>
                  <a:schemeClr val="bg1"/>
                </a:solidFill>
                <a:latin typeface="Arial Black" panose="020B0A04020102020204" pitchFamily="34" charset="0"/>
              </a:rPr>
              <a:t>www.SafeguardingChildren.co.uk</a:t>
            </a:r>
          </a:p>
        </p:txBody>
      </p:sp>
      <p:pic>
        <p:nvPicPr>
          <p:cNvPr id="20" name="Picture 19"/>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Effect>
                      <a14:sharpenSoften amount="-30000"/>
                    </a14:imgEffect>
                    <a14:imgEffect>
                      <a14:brightnessContrast bright="6000" contrast="-7000"/>
                    </a14:imgEffect>
                  </a14:imgLayer>
                </a14:imgProps>
              </a:ext>
            </a:extLst>
          </a:blip>
          <a:srcRect l="6993" r="46979"/>
          <a:stretch/>
        </p:blipFill>
        <p:spPr>
          <a:xfrm>
            <a:off x="-1" y="-34184"/>
            <a:ext cx="12192001" cy="1873315"/>
          </a:xfrm>
          <a:prstGeom prst="rect">
            <a:avLst/>
          </a:prstGeom>
        </p:spPr>
      </p:pic>
      <p:sp>
        <p:nvSpPr>
          <p:cNvPr id="2" name="Title 1"/>
          <p:cNvSpPr>
            <a:spLocks noGrp="1"/>
          </p:cNvSpPr>
          <p:nvPr>
            <p:ph type="title"/>
          </p:nvPr>
        </p:nvSpPr>
        <p:spPr>
          <a:xfrm>
            <a:off x="1108363" y="512748"/>
            <a:ext cx="10363200" cy="916186"/>
          </a:xfrm>
        </p:spPr>
        <p:txBody>
          <a:bodyPr anchor="t"/>
          <a:lstStyle>
            <a:lvl1pPr algn="l">
              <a:defRPr sz="3000" b="1" cap="all"/>
            </a:lvl1pPr>
          </a:lstStyle>
          <a:p>
            <a:r>
              <a:rPr lang="en-US"/>
              <a:t>Click to edit Master title style</a:t>
            </a:r>
            <a:endParaRPr lang="en-GB" dirty="0"/>
          </a:p>
        </p:txBody>
      </p:sp>
      <p:sp>
        <p:nvSpPr>
          <p:cNvPr id="11"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248430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12192000" cy="116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372392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p:ph type="sldNum" sz="quarter" idx="10"/>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196945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12307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457087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lank Layout top graphics only">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artisticCrisscrossEtching/>
                    </a14:imgEffect>
                    <a14:imgEffect>
                      <a14:sharpenSoften amount="-30000"/>
                    </a14:imgEffect>
                    <a14:imgEffect>
                      <a14:brightnessContrast bright="6000" contrast="-7000"/>
                    </a14:imgEffect>
                  </a14:imgLayer>
                </a14:imgProps>
              </a:ext>
            </a:extLst>
          </a:blip>
          <a:srcRect l="-1" r="39617"/>
          <a:stretch/>
        </p:blipFill>
        <p:spPr>
          <a:xfrm>
            <a:off x="2" y="-1786"/>
            <a:ext cx="12200708" cy="1428934"/>
          </a:xfrm>
          <a:prstGeom prst="rect">
            <a:avLst/>
          </a:prstGeom>
        </p:spPr>
      </p:pic>
    </p:spTree>
    <p:extLst>
      <p:ext uri="{BB962C8B-B14F-4D97-AF65-F5344CB8AC3E}">
        <p14:creationId xmlns:p14="http://schemas.microsoft.com/office/powerpoint/2010/main" val="180005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layout bottom graphics only">
    <p:spTree>
      <p:nvGrpSpPr>
        <p:cNvPr id="1" name=""/>
        <p:cNvGrpSpPr/>
        <p:nvPr/>
      </p:nvGrpSpPr>
      <p:grpSpPr>
        <a:xfrm>
          <a:off x="0" y="0"/>
          <a:ext cx="0" cy="0"/>
          <a:chOff x="0" y="0"/>
          <a:chExt cx="0" cy="0"/>
        </a:xfrm>
      </p:grpSpPr>
      <p:sp>
        <p:nvSpPr>
          <p:cNvPr id="4" name="Rectangle 3"/>
          <p:cNvSpPr/>
          <p:nvPr/>
        </p:nvSpPr>
        <p:spPr>
          <a:xfrm>
            <a:off x="0" y="6469841"/>
            <a:ext cx="12200709" cy="384558"/>
          </a:xfrm>
          <a:prstGeom prst="rect">
            <a:avLst/>
          </a:prstGeom>
          <a:solidFill>
            <a:srgbClr val="205CAA"/>
          </a:solid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sz="1350" dirty="0">
              <a:ln>
                <a:solidFill>
                  <a:srgbClr val="205CAA"/>
                </a:solidFill>
              </a:ln>
            </a:endParaRPr>
          </a:p>
        </p:txBody>
      </p:sp>
      <p:sp>
        <p:nvSpPr>
          <p:cNvPr id="6" name="Slide Number Placeholder 5"/>
          <p:cNvSpPr txBox="1">
            <a:spLocks/>
          </p:cNvSpPr>
          <p:nvPr/>
        </p:nvSpPr>
        <p:spPr>
          <a:xfrm>
            <a:off x="9235631" y="6531759"/>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50" b="0" dirty="0">
                <a:solidFill>
                  <a:schemeClr val="bg1"/>
                </a:solidFill>
                <a:latin typeface="Arial Black" panose="020B0A04020102020204" pitchFamily="34" charset="0"/>
              </a:rPr>
              <a:t>Follow us on Twitter</a:t>
            </a:r>
            <a:r>
              <a:rPr lang="en-GB" sz="750" b="0" baseline="0" dirty="0">
                <a:solidFill>
                  <a:schemeClr val="bg1"/>
                </a:solidFill>
                <a:latin typeface="Arial Black" panose="020B0A04020102020204" pitchFamily="34" charset="0"/>
              </a:rPr>
              <a:t> </a:t>
            </a:r>
            <a:r>
              <a:rPr lang="en-GB" sz="750" b="0" dirty="0">
                <a:solidFill>
                  <a:schemeClr val="bg1"/>
                </a:solidFill>
                <a:latin typeface="Arial Black" panose="020B0A04020102020204" pitchFamily="34" charset="0"/>
              </a:rPr>
              <a:t>@NYSCP1</a:t>
            </a:r>
          </a:p>
        </p:txBody>
      </p:sp>
      <p:pic>
        <p:nvPicPr>
          <p:cNvPr id="7" name="Picture 6" descr="433MHz RF communication from a Raspberry Pi | Behind Th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972" y="6531759"/>
            <a:ext cx="243635" cy="243635"/>
          </a:xfrm>
          <a:prstGeom prst="rect">
            <a:avLst/>
          </a:prstGeom>
        </p:spPr>
      </p:pic>
      <p:sp>
        <p:nvSpPr>
          <p:cNvPr id="8" name="Slide Number Placeholder 5"/>
          <p:cNvSpPr txBox="1">
            <a:spLocks/>
          </p:cNvSpPr>
          <p:nvPr/>
        </p:nvSpPr>
        <p:spPr>
          <a:xfrm>
            <a:off x="111571" y="6531759"/>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50" b="0" dirty="0">
                <a:solidFill>
                  <a:schemeClr val="bg1"/>
                </a:solidFill>
                <a:latin typeface="Arial Black" panose="020B0A04020102020204" pitchFamily="34" charset="0"/>
              </a:rPr>
              <a:t>www.SafeguardingChildren.co.uk</a:t>
            </a:r>
          </a:p>
        </p:txBody>
      </p:sp>
      <p:sp>
        <p:nvSpPr>
          <p:cNvPr id="9"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406030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12">
            <a:extLst>
              <a:ext uri="{BEBA8EAE-BF5A-486C-A8C5-ECC9F3942E4B}">
                <a14:imgProps xmlns:a14="http://schemas.microsoft.com/office/drawing/2010/main">
                  <a14:imgLayer r:embed="rId13">
                    <a14:imgEffect>
                      <a14:artisticCrisscrossEtching/>
                    </a14:imgEffect>
                    <a14:imgEffect>
                      <a14:sharpenSoften amount="-30000"/>
                    </a14:imgEffect>
                    <a14:imgEffect>
                      <a14:brightnessContrast contrast="20000"/>
                    </a14:imgEffect>
                  </a14:imgLayer>
                </a14:imgProps>
              </a:ext>
            </a:extLst>
          </a:blip>
          <a:srcRect l="-1" r="39617"/>
          <a:stretch/>
        </p:blipFill>
        <p:spPr>
          <a:xfrm>
            <a:off x="-8707" y="-2372"/>
            <a:ext cx="12200708" cy="1428934"/>
          </a:xfrm>
          <a:prstGeom prst="rect">
            <a:avLst/>
          </a:prstGeom>
        </p:spPr>
      </p:pic>
      <p:sp>
        <p:nvSpPr>
          <p:cNvPr id="2" name="Title Placeholder 1"/>
          <p:cNvSpPr>
            <a:spLocks noGrp="1"/>
          </p:cNvSpPr>
          <p:nvPr>
            <p:ph type="title"/>
          </p:nvPr>
        </p:nvSpPr>
        <p:spPr>
          <a:xfrm>
            <a:off x="609600" y="188640"/>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Rectangle 13"/>
          <p:cNvSpPr/>
          <p:nvPr/>
        </p:nvSpPr>
        <p:spPr>
          <a:xfrm>
            <a:off x="0" y="6486933"/>
            <a:ext cx="12200709" cy="384558"/>
          </a:xfrm>
          <a:prstGeom prst="rect">
            <a:avLst/>
          </a:prstGeom>
          <a:solidFill>
            <a:srgbClr val="205CAA"/>
          </a:solid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sz="1350" dirty="0">
              <a:ln>
                <a:solidFill>
                  <a:srgbClr val="205CAA"/>
                </a:solidFill>
              </a:ln>
            </a:endParaRPr>
          </a:p>
        </p:txBody>
      </p:sp>
      <p:sp>
        <p:nvSpPr>
          <p:cNvPr id="15" name="Slide Number Placeholder 5"/>
          <p:cNvSpPr>
            <a:spLocks noGrp="1"/>
          </p:cNvSpPr>
          <p:nvPr>
            <p:ph type="sldNum" sz="quarter" idx="4"/>
          </p:nvPr>
        </p:nvSpPr>
        <p:spPr>
          <a:xfrm>
            <a:off x="4673600" y="6548851"/>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
        <p:nvSpPr>
          <p:cNvPr id="16" name="Slide Number Placeholder 5"/>
          <p:cNvSpPr txBox="1">
            <a:spLocks/>
          </p:cNvSpPr>
          <p:nvPr/>
        </p:nvSpPr>
        <p:spPr>
          <a:xfrm>
            <a:off x="9235631" y="6548851"/>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50" b="0" dirty="0">
                <a:solidFill>
                  <a:schemeClr val="bg1"/>
                </a:solidFill>
                <a:latin typeface="Arial Black" panose="020B0A04020102020204" pitchFamily="34" charset="0"/>
              </a:rPr>
              <a:t>Follow us on Twitter</a:t>
            </a:r>
            <a:r>
              <a:rPr lang="en-GB" sz="750" b="0" baseline="0" dirty="0">
                <a:solidFill>
                  <a:schemeClr val="bg1"/>
                </a:solidFill>
                <a:latin typeface="Arial Black" panose="020B0A04020102020204" pitchFamily="34" charset="0"/>
              </a:rPr>
              <a:t> </a:t>
            </a:r>
            <a:r>
              <a:rPr lang="en-GB" sz="750" b="0" dirty="0">
                <a:solidFill>
                  <a:schemeClr val="bg1"/>
                </a:solidFill>
                <a:latin typeface="Arial Black" panose="020B0A04020102020204" pitchFamily="34" charset="0"/>
              </a:rPr>
              <a:t>@NYSCP1</a:t>
            </a:r>
          </a:p>
        </p:txBody>
      </p:sp>
      <p:pic>
        <p:nvPicPr>
          <p:cNvPr id="17" name="Picture 16" descr="433MHz RF communication from a Raspberry Pi | Behind The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30972" y="6548851"/>
            <a:ext cx="243635" cy="243635"/>
          </a:xfrm>
          <a:prstGeom prst="rect">
            <a:avLst/>
          </a:prstGeom>
        </p:spPr>
      </p:pic>
      <p:sp>
        <p:nvSpPr>
          <p:cNvPr id="18" name="Slide Number Placeholder 5"/>
          <p:cNvSpPr txBox="1">
            <a:spLocks/>
          </p:cNvSpPr>
          <p:nvPr/>
        </p:nvSpPr>
        <p:spPr>
          <a:xfrm>
            <a:off x="111571" y="6548851"/>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50" b="0" dirty="0">
                <a:solidFill>
                  <a:schemeClr val="bg1"/>
                </a:solidFill>
                <a:latin typeface="Arial Black" panose="020B0A04020102020204" pitchFamily="34" charset="0"/>
              </a:rPr>
              <a:t>www.safeguardingchildren.co.uk</a:t>
            </a:r>
          </a:p>
        </p:txBody>
      </p:sp>
      <p:sp>
        <p:nvSpPr>
          <p:cNvPr id="5" name="MSIPCMContentMarking" descr="{&quot;HashCode&quot;:-27485075,&quot;Placement&quot;:&quot;Footer&quot;,&quot;Top&quot;:519.343,&quot;Left&quot;:426.088348,&quot;SlideWidth&quot;:960,&quot;SlideHeight&quot;:540}"/>
          <p:cNvSpPr txBox="1"/>
          <p:nvPr userDrawn="1"/>
        </p:nvSpPr>
        <p:spPr>
          <a:xfrm>
            <a:off x="5411322" y="6595656"/>
            <a:ext cx="1369357"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FF0000"/>
                </a:solidFill>
                <a:latin typeface="Calibri" panose="020F0502020204030204" pitchFamily="34" charset="0"/>
              </a:rPr>
              <a:t>OFFICIAL - SENSITIVE</a:t>
            </a:r>
          </a:p>
        </p:txBody>
      </p:sp>
    </p:spTree>
    <p:extLst>
      <p:ext uri="{BB962C8B-B14F-4D97-AF65-F5344CB8AC3E}">
        <p14:creationId xmlns:p14="http://schemas.microsoft.com/office/powerpoint/2010/main" val="246707364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xStyles>
    <p:title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0.xml"/><Relationship Id="rId7"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jpeg"/><Relationship Id="rId11"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hyperlink" Target="https://www.nypartnerships.org.uk/cspeventsandnews" TargetMode="External"/><Relationship Id="rId4" Type="http://schemas.openxmlformats.org/officeDocument/2006/relationships/notesSlide" Target="../notesSlides/notesSlide10.xml"/><Relationship Id="rId9" Type="http://schemas.openxmlformats.org/officeDocument/2006/relationships/hyperlink" Target="https://www.nypartnerships.org.uk/hatecrime"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northyorkshire.police.uk/what-we-do/tackling-crime/crimes-against-the-person/modern-slavery/" TargetMode="External"/><Relationship Id="rId3" Type="http://schemas.openxmlformats.org/officeDocument/2006/relationships/slideLayout" Target="../slideLayouts/slideLayout10.xml"/><Relationship Id="rId7" Type="http://schemas.openxmlformats.org/officeDocument/2006/relationships/hyperlink" Target="https://www.nypartnerships.org.uk/cspeventsandnew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jpeg"/><Relationship Id="rId5" Type="http://schemas.openxmlformats.org/officeDocument/2006/relationships/image" Target="../media/image17.jpeg"/><Relationship Id="rId4" Type="http://schemas.openxmlformats.org/officeDocument/2006/relationships/notesSlide" Target="../notesSlides/notesSlide11.xm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northyorkshire-pfcc.gov.uk/tellphilip/" TargetMode="External"/><Relationship Id="rId5" Type="http://schemas.openxmlformats.org/officeDocument/2006/relationships/image" Target="../media/image17.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jpeg"/><Relationship Id="rId5" Type="http://schemas.openxmlformats.org/officeDocument/2006/relationships/image" Target="../media/image17.jpeg"/><Relationship Id="rId4" Type="http://schemas.openxmlformats.org/officeDocument/2006/relationships/hyperlink" Target="mailto:Lesley.gray@northyorks.gov.uk"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safeguardingchildren.co.uk/professionals/practice-guidance/threshold-document/" TargetMode="External"/><Relationship Id="rId5" Type="http://schemas.openxmlformats.org/officeDocument/2006/relationships/hyperlink" Target="https://youtu.be/Bh0I1wqlnQo"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5.png"/><Relationship Id="rId5" Type="http://schemas.openxmlformats.org/officeDocument/2006/relationships/hyperlink" Target="https://www.safeguardingchildren.co.uk/professionals/practice-guidance/sample-template-school-child-protection-policy/" TargetMode="Externa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safeguardingchildren.co.uk/professionals/learning-for-professionals/" TargetMode="External"/><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hyperlink" Target="http://www.safeguardingchildren.co.uk/" TargetMode="External"/><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hyperlink" Target="https://safeguardingadults.co.uk/SAR-Anne" TargetMode="External"/><Relationship Id="rId3" Type="http://schemas.openxmlformats.org/officeDocument/2006/relationships/slideLayout" Target="../slideLayouts/slideLayout10.xml"/><Relationship Id="rId7" Type="http://schemas.openxmlformats.org/officeDocument/2006/relationships/image" Target="../media/image9.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5.tiff"/><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10.tif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hyperlink" Target="https://www.safeguardingchildren.co.uk/professionals/practice-guidance/concealed-denied-or-late-presentation-of-pregnancy-2/" TargetMode="External"/><Relationship Id="rId13"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hyperlink" Target="https://www.safeguardingchildren.co.uk/professionals/practice-guidance/whistleblowing/" TargetMode="External"/><Relationship Id="rId12" Type="http://schemas.openxmlformats.org/officeDocument/2006/relationships/hyperlink" Target="https://www.safeguardingchildren.co.uk/wp-content/uploads/2021/06/83966_Missing-from-Home-7-point-briefing.pdf"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safeguardingchildren.co.uk/professionals/practice-guidance/managing-allegations-against-those-who-work-or-volunteer-with-children/" TargetMode="External"/><Relationship Id="rId11" Type="http://schemas.openxmlformats.org/officeDocument/2006/relationships/hyperlink" Target="https://www.safeguardingchildren.co.uk/professionals/practice-guidance/standards-criteria-2/" TargetMode="External"/><Relationship Id="rId5" Type="http://schemas.openxmlformats.org/officeDocument/2006/relationships/hyperlink" Target="https://www.safeguardingchildren.co.uk/professionals/nyscb-procedures/" TargetMode="External"/><Relationship Id="rId10" Type="http://schemas.openxmlformats.org/officeDocument/2006/relationships/hyperlink" Target="https://www.safeguardingchildren.co.uk/professionals/practice-guidance/professional-resolutions/" TargetMode="External"/><Relationship Id="rId4" Type="http://schemas.openxmlformats.org/officeDocument/2006/relationships/notesSlide" Target="../notesSlides/notesSlide18.xml"/><Relationship Id="rId9" Type="http://schemas.openxmlformats.org/officeDocument/2006/relationships/hyperlink" Target="https://www.safeguardingchildren.co.uk/professionals/practice-guidance/out-of-area-young-people-arrested-who-appear-at-risk-of-criminal-exploitation/"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anchor.fm/north-yorkshire-safeguarding-children-partnership" TargetMode="External"/><Relationship Id="rId5" Type="http://schemas.openxmlformats.org/officeDocument/2006/relationships/image" Target="../media/image29.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0.png"/><Relationship Id="rId11" Type="http://schemas.openxmlformats.org/officeDocument/2006/relationships/image" Target="../media/image18.png"/><Relationship Id="rId5" Type="http://schemas.openxmlformats.org/officeDocument/2006/relationships/hyperlink" Target="https://www.safeguardingchildren.co.uk/professionals/nyscp-e-bulletin/" TargetMode="External"/><Relationship Id="rId10" Type="http://schemas.openxmlformats.org/officeDocument/2006/relationships/hyperlink" Target="http://www.facebook.com/nyscp1" TargetMode="External"/><Relationship Id="rId4" Type="http://schemas.openxmlformats.org/officeDocument/2006/relationships/notesSlide" Target="../notesSlides/notesSlide20.xml"/><Relationship Id="rId9" Type="http://schemas.openxmlformats.org/officeDocument/2006/relationships/hyperlink" Target="https://twitter.com.nyscp1/"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Lauren.Young@northyorks.gov.uk" TargetMode="External"/><Relationship Id="rId13" Type="http://schemas.openxmlformats.org/officeDocument/2006/relationships/hyperlink" Target="https://safeguardingadults.co.uk/about-us/lsps/" TargetMode="External"/><Relationship Id="rId3" Type="http://schemas.openxmlformats.org/officeDocument/2006/relationships/slideLayout" Target="../slideLayouts/slideLayout10.xml"/><Relationship Id="rId7" Type="http://schemas.openxmlformats.org/officeDocument/2006/relationships/hyperlink" Target="http://Andrea.Hayes1@northyorks.gov.uk" TargetMode="External"/><Relationship Id="rId12" Type="http://schemas.openxmlformats.org/officeDocument/2006/relationships/hyperlink" Target="mailto:Susan.Watson@northyorks.gov.uk"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mailto:Sandra.Rees@scarborough.gov.uk" TargetMode="External"/><Relationship Id="rId11" Type="http://schemas.openxmlformats.org/officeDocument/2006/relationships/hyperlink" Target="http://SSweeting@selby.gov.uk" TargetMode="External"/><Relationship Id="rId5" Type="http://schemas.openxmlformats.org/officeDocument/2006/relationships/hyperlink" Target="mailto:Harriet.Dewhirst@northyorks.gov.uk" TargetMode="External"/><Relationship Id="rId10" Type="http://schemas.openxmlformats.org/officeDocument/2006/relationships/hyperlink" Target="mailto:Rachel.Bentley@northyorks.gov.uk" TargetMode="External"/><Relationship Id="rId4" Type="http://schemas.openxmlformats.org/officeDocument/2006/relationships/hyperlink" Target="mailto:Stephen.Thomas@northyorkshire.police.uk" TargetMode="External"/><Relationship Id="rId9" Type="http://schemas.openxmlformats.org/officeDocument/2006/relationships/hyperlink" Target="mailto:Helen.Williams213@nhs.net" TargetMode="External"/><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slideLayout" Target="../slideLayouts/slideLayout10.xml"/><Relationship Id="rId7" Type="http://schemas.openxmlformats.org/officeDocument/2006/relationships/image" Target="../media/image9.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11" Type="http://schemas.openxmlformats.org/officeDocument/2006/relationships/image" Target="../media/image7.png"/><Relationship Id="rId5" Type="http://schemas.openxmlformats.org/officeDocument/2006/relationships/image" Target="../media/image5.tiff"/><Relationship Id="rId10" Type="http://schemas.openxmlformats.org/officeDocument/2006/relationships/hyperlink" Target="https://safeguardingadults.co.uk/suicide-prevention" TargetMode="External"/><Relationship Id="rId4" Type="http://schemas.openxmlformats.org/officeDocument/2006/relationships/notesSlide" Target="../notesSlides/notesSlide3.xml"/><Relationship Id="rId9" Type="http://schemas.openxmlformats.org/officeDocument/2006/relationships/hyperlink" Target="https://www.youtube.com/watch?v=kg86YcxEoKA"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0.xml"/><Relationship Id="rId7" Type="http://schemas.openxmlformats.org/officeDocument/2006/relationships/image" Target="../media/image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safeguardingadults.co.uk/annual-reports" TargetMode="External"/><Relationship Id="rId3" Type="http://schemas.openxmlformats.org/officeDocument/2006/relationships/slideLayout" Target="../slideLayouts/slideLayout10.xml"/><Relationship Id="rId7" Type="http://schemas.openxmlformats.org/officeDocument/2006/relationships/image" Target="../media/image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11" Type="http://schemas.openxmlformats.org/officeDocument/2006/relationships/image" Target="../media/image7.png"/><Relationship Id="rId5" Type="http://schemas.openxmlformats.org/officeDocument/2006/relationships/image" Target="../media/image5.tiff"/><Relationship Id="rId10" Type="http://schemas.openxmlformats.org/officeDocument/2006/relationships/image" Target="../media/image13.tiff"/><Relationship Id="rId4" Type="http://schemas.openxmlformats.org/officeDocument/2006/relationships/notesSlide" Target="../notesSlides/notesSlide5.xml"/><Relationship Id="rId9" Type="http://schemas.openxmlformats.org/officeDocument/2006/relationships/image" Target="../media/image12.tiff"/></Relationships>
</file>

<file path=ppt/slides/_rels/slide6.xml.rels><?xml version="1.0" encoding="UTF-8" standalone="yes"?>
<Relationships xmlns="http://schemas.openxmlformats.org/package/2006/relationships"><Relationship Id="rId8" Type="http://schemas.openxmlformats.org/officeDocument/2006/relationships/hyperlink" Target="https://safeguardingadults.co.uk/working-with-adults/one-minute-guides-omg/" TargetMode="External"/><Relationship Id="rId13" Type="http://schemas.openxmlformats.org/officeDocument/2006/relationships/hyperlink" Target="http://www.safeguardingadults.co.uk/" TargetMode="External"/><Relationship Id="rId18" Type="http://schemas.openxmlformats.org/officeDocument/2006/relationships/image" Target="../media/image16.tiff"/><Relationship Id="rId3" Type="http://schemas.openxmlformats.org/officeDocument/2006/relationships/slideLayout" Target="../slideLayouts/slideLayout10.xml"/><Relationship Id="rId7" Type="http://schemas.openxmlformats.org/officeDocument/2006/relationships/image" Target="../media/image9.jpeg"/><Relationship Id="rId12" Type="http://schemas.openxmlformats.org/officeDocument/2006/relationships/image" Target="../media/image14.tiff"/><Relationship Id="rId17" Type="http://schemas.openxmlformats.org/officeDocument/2006/relationships/image" Target="../media/image7.png"/><Relationship Id="rId2" Type="http://schemas.openxmlformats.org/officeDocument/2006/relationships/audio" Target="../media/media6.m4a"/><Relationship Id="rId16" Type="http://schemas.openxmlformats.org/officeDocument/2006/relationships/hyperlink" Target="http://www.safeguardingadults.co.uk/nysab-newsletter" TargetMode="External"/><Relationship Id="rId1" Type="http://schemas.microsoft.com/office/2007/relationships/media" Target="../media/media6.m4a"/><Relationship Id="rId6" Type="http://schemas.openxmlformats.org/officeDocument/2006/relationships/image" Target="../media/image8.png"/><Relationship Id="rId11" Type="http://schemas.openxmlformats.org/officeDocument/2006/relationships/hyperlink" Target="https://safeguardingadults.co.uk/working-with-adults/nysab-procedures/" TargetMode="External"/><Relationship Id="rId5" Type="http://schemas.openxmlformats.org/officeDocument/2006/relationships/image" Target="../media/image5.tiff"/><Relationship Id="rId15" Type="http://schemas.openxmlformats.org/officeDocument/2006/relationships/hyperlink" Target="http://www.twitter.com/nysab1" TargetMode="External"/><Relationship Id="rId10" Type="http://schemas.openxmlformats.org/officeDocument/2006/relationships/hyperlink" Target="https://safeguardingadults.co.uk/learning-research/training-courses/" TargetMode="External"/><Relationship Id="rId4" Type="http://schemas.openxmlformats.org/officeDocument/2006/relationships/notesSlide" Target="../notesSlides/notesSlide6.xml"/><Relationship Id="rId9" Type="http://schemas.openxmlformats.org/officeDocument/2006/relationships/hyperlink" Target="https://safeguardingadults.co.uk/keeping-safe/easy-read-guides/" TargetMode="External"/><Relationship Id="rId14" Type="http://schemas.openxmlformats.org/officeDocument/2006/relationships/image" Target="../media/image15.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nypartnerships.org.uk/da" TargetMode="External"/><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788F5E-995D-B248-B6E1-3A24A2D6D436}"/>
              </a:ext>
            </a:extLst>
          </p:cNvPr>
          <p:cNvSpPr/>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065C8C-57BF-8B4D-B707-7C18BFB20EB5}"/>
              </a:ext>
            </a:extLst>
          </p:cNvPr>
          <p:cNvPicPr>
            <a:picLocks noChangeAspect="1"/>
          </p:cNvPicPr>
          <p:nvPr/>
        </p:nvPicPr>
        <p:blipFill>
          <a:blip r:embed="rId5">
            <a:alphaModFix amt="20000"/>
          </a:blip>
          <a:stretch>
            <a:fillRect/>
          </a:stretch>
        </p:blipFill>
        <p:spPr>
          <a:xfrm>
            <a:off x="378819" y="407773"/>
            <a:ext cx="11425033" cy="6165176"/>
          </a:xfrm>
          <a:prstGeom prst="rect">
            <a:avLst/>
          </a:prstGeom>
        </p:spPr>
      </p:pic>
      <p:sp>
        <p:nvSpPr>
          <p:cNvPr id="6" name="Title 1">
            <a:extLst>
              <a:ext uri="{FF2B5EF4-FFF2-40B4-BE49-F238E27FC236}">
                <a16:creationId xmlns:a16="http://schemas.microsoft.com/office/drawing/2014/main" id="{A60FB699-8A3C-6D4A-80F7-55581911F382}"/>
              </a:ext>
            </a:extLst>
          </p:cNvPr>
          <p:cNvSpPr txBox="1">
            <a:spLocks/>
          </p:cNvSpPr>
          <p:nvPr/>
        </p:nvSpPr>
        <p:spPr>
          <a:xfrm>
            <a:off x="656576" y="2939668"/>
            <a:ext cx="10869517" cy="2241931"/>
          </a:xfrm>
          <a:prstGeom prst="rect">
            <a:avLst/>
          </a:prstGeom>
          <a:ln>
            <a:noFill/>
          </a:ln>
          <a:effectLst>
            <a:outerShdw blurRad="50800" dist="38100" dir="13500000" algn="br" rotWithShape="0">
              <a:prstClr val="black">
                <a:alpha val="40000"/>
              </a:prstClr>
            </a:outerShdw>
          </a:effectLst>
        </p:spPr>
        <p:txBody>
          <a:bodyPr>
            <a:normAutofit fontScale="62500" lnSpcReduction="20000"/>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sz="6200" dirty="0">
                <a:solidFill>
                  <a:srgbClr val="0070C0"/>
                </a:solidFill>
                <a:effectLst/>
                <a:latin typeface="+mj-lt"/>
              </a:rPr>
              <a:t>North Yorkshire Safeguarding Adults Board (NYSAB)</a:t>
            </a:r>
          </a:p>
          <a:p>
            <a:endParaRPr lang="en-US" sz="6200" dirty="0">
              <a:solidFill>
                <a:srgbClr val="0070C0"/>
              </a:solidFill>
              <a:effectLst/>
              <a:latin typeface="+mj-lt"/>
            </a:endParaRPr>
          </a:p>
          <a:p>
            <a:r>
              <a:rPr lang="en-US" sz="6200" dirty="0">
                <a:solidFill>
                  <a:srgbClr val="0070C0"/>
                </a:solidFill>
                <a:effectLst/>
                <a:latin typeface="+mj-lt"/>
              </a:rPr>
              <a:t> </a:t>
            </a:r>
            <a:r>
              <a:rPr lang="en-US" sz="6200" b="0" dirty="0">
                <a:solidFill>
                  <a:srgbClr val="0070C0"/>
                </a:solidFill>
                <a:effectLst/>
                <a:latin typeface="+mj-lt"/>
              </a:rPr>
              <a:t>Quarter 3 Update</a:t>
            </a:r>
            <a:r>
              <a:rPr lang="en-US" sz="3600" dirty="0"/>
              <a:t/>
            </a:r>
            <a:br>
              <a:rPr lang="en-US" sz="3600" dirty="0"/>
            </a:br>
            <a:r>
              <a:rPr lang="en-US" sz="3600" dirty="0"/>
              <a:t/>
            </a:r>
            <a:br>
              <a:rPr lang="en-US" sz="3600" dirty="0"/>
            </a:br>
            <a:endParaRPr lang="en-US" sz="3600" dirty="0"/>
          </a:p>
        </p:txBody>
      </p:sp>
      <p:pic>
        <p:nvPicPr>
          <p:cNvPr id="7" name="Picture 6">
            <a:extLst>
              <a:ext uri="{FF2B5EF4-FFF2-40B4-BE49-F238E27FC236}">
                <a16:creationId xmlns:a16="http://schemas.microsoft.com/office/drawing/2014/main" id="{AE05FFDB-C268-AE4B-A650-05A9B580E236}"/>
              </a:ext>
            </a:extLst>
          </p:cNvPr>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7043351" y="515032"/>
            <a:ext cx="4760501" cy="1277811"/>
          </a:xfrm>
          <a:prstGeom prst="rect">
            <a:avLst/>
          </a:prstGeom>
          <a:noFill/>
          <a:ln>
            <a:noFill/>
          </a:ln>
        </p:spPr>
      </p:pic>
      <p:pic>
        <p:nvPicPr>
          <p:cNvPr id="2" name="Audio Recording 27 Sep 2021 at 10:37:56" descr="Audio Recording 27 Sep 2021 at 10:37:56">
            <a:hlinkClick r:id="" action="ppaction://media"/>
            <a:extLst>
              <a:ext uri="{FF2B5EF4-FFF2-40B4-BE49-F238E27FC236}">
                <a16:creationId xmlns:a16="http://schemas.microsoft.com/office/drawing/2014/main" id="{9D52955A-5C21-1047-A5BA-BE182977DA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1052" y="5796566"/>
            <a:ext cx="812800" cy="812800"/>
          </a:xfrm>
          <a:prstGeom prst="rect">
            <a:avLst/>
          </a:prstGeom>
        </p:spPr>
      </p:pic>
    </p:spTree>
    <p:extLst>
      <p:ext uri="{BB962C8B-B14F-4D97-AF65-F5344CB8AC3E}">
        <p14:creationId xmlns:p14="http://schemas.microsoft.com/office/powerpoint/2010/main" val="1146866236"/>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4871AF-EB90-E042-8EB7-8C7028D9AA06}"/>
              </a:ext>
            </a:extLst>
          </p:cNvPr>
          <p:cNvSpPr txBox="1">
            <a:spLocks/>
          </p:cNvSpPr>
          <p:nvPr/>
        </p:nvSpPr>
        <p:spPr>
          <a:xfrm>
            <a:off x="67487" y="1720748"/>
            <a:ext cx="2835443" cy="301493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chemeClr val="bg1"/>
                </a:solidFill>
              </a:rPr>
              <a:t>Resources</a:t>
            </a:r>
          </a:p>
          <a:p>
            <a:pPr algn="l"/>
            <a:r>
              <a:rPr lang="en-US" sz="3300" b="1" dirty="0">
                <a:solidFill>
                  <a:schemeClr val="bg1"/>
                </a:solidFill>
              </a:rPr>
              <a:t>&amp; Keeping up to date with the NYSAB</a:t>
            </a:r>
          </a:p>
        </p:txBody>
      </p:sp>
      <p:pic>
        <p:nvPicPr>
          <p:cNvPr id="14" name="Picture 2" descr="North Yorkshire Community Safety Partnership_YNCSP logo (2)">
            <a:extLst>
              <a:ext uri="{FF2B5EF4-FFF2-40B4-BE49-F238E27FC236}">
                <a16:creationId xmlns:a16="http://schemas.microsoft.com/office/drawing/2014/main" id="{1AB62A34-638E-0C4D-9966-523D80769C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748" y="461494"/>
            <a:ext cx="4549879"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s://www.nypartnerships.org.uk/sites/default/files/Partnership%20files/Safer%20communities/all%20about%20respect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933" y="2450915"/>
            <a:ext cx="2858914" cy="8750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52795" y="2498059"/>
            <a:ext cx="8499897" cy="1138773"/>
          </a:xfrm>
          <a:prstGeom prst="rect">
            <a:avLst/>
          </a:prstGeom>
        </p:spPr>
        <p:txBody>
          <a:bodyPr wrap="square">
            <a:spAutoFit/>
          </a:bodyPr>
          <a:lstStyle/>
          <a:p>
            <a:pPr marL="285750" indent="-285750">
              <a:buFont typeface="Arial" panose="020B0604020202020204" pitchFamily="34" charset="0"/>
              <a:buChar char="•"/>
            </a:pPr>
            <a:r>
              <a:rPr lang="en-GB" sz="1600" b="1" spc="40" dirty="0">
                <a:solidFill>
                  <a:srgbClr val="000000"/>
                </a:solidFill>
                <a:latin typeface="Calibri" panose="020F0502020204030204" pitchFamily="34" charset="0"/>
              </a:rPr>
              <a:t>The All About Respect bystander programme aims to empower individuals to be part of the solution in stopping and preventing </a:t>
            </a:r>
            <a:r>
              <a:rPr lang="en-GB" sz="1600" b="1" spc="40" dirty="0" smtClean="0">
                <a:solidFill>
                  <a:srgbClr val="000000"/>
                </a:solidFill>
                <a:latin typeface="Calibri" panose="020F0502020204030204" pitchFamily="34" charset="0"/>
              </a:rPr>
              <a:t>harassment. This is a ‘Train the Trainer’ event.</a:t>
            </a:r>
          </a:p>
          <a:p>
            <a:endParaRPr lang="en-GB" b="1" spc="40" dirty="0" smtClean="0">
              <a:solidFill>
                <a:srgbClr val="000000"/>
              </a:solidFill>
              <a:latin typeface="Calibri" panose="020F0502020204030204" pitchFamily="34" charset="0"/>
            </a:endParaRPr>
          </a:p>
          <a:p>
            <a:endParaRPr lang="en-GB" dirty="0"/>
          </a:p>
        </p:txBody>
      </p:sp>
      <p:pic>
        <p:nvPicPr>
          <p:cNvPr id="6" name="Picture 4" descr="https://www.nypartnerships.org.uk/sites/default/files/Partnership%20files/Safer%20communities/Prevent/AC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933" y="3489410"/>
            <a:ext cx="2858915" cy="11245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352795" y="3380959"/>
            <a:ext cx="8499895" cy="1077218"/>
          </a:xfrm>
          <a:prstGeom prst="rect">
            <a:avLst/>
          </a:prstGeom>
        </p:spPr>
        <p:txBody>
          <a:bodyPr wrap="square">
            <a:spAutoFit/>
          </a:bodyPr>
          <a:lstStyle/>
          <a:p>
            <a:pPr marL="285750" indent="-285750">
              <a:buFont typeface="Arial" panose="020B0604020202020204" pitchFamily="34" charset="0"/>
              <a:buChar char="•"/>
            </a:pPr>
            <a:r>
              <a:rPr lang="en-GB" sz="1600" b="1" dirty="0" smtClean="0">
                <a:solidFill>
                  <a:srgbClr val="000000"/>
                </a:solidFill>
              </a:rPr>
              <a:t>North </a:t>
            </a:r>
            <a:r>
              <a:rPr lang="en-GB" sz="1600" b="1" dirty="0">
                <a:solidFill>
                  <a:srgbClr val="000000"/>
                </a:solidFill>
              </a:rPr>
              <a:t>Yorkshire Police Prevent Team will be giving a presentation highlighting the dangers of vulnerable people being drawn into terrorism or being exposed to extreme </a:t>
            </a:r>
            <a:r>
              <a:rPr lang="en-GB" sz="1600" b="1" dirty="0" smtClean="0">
                <a:solidFill>
                  <a:srgbClr val="000000"/>
                </a:solidFill>
              </a:rPr>
              <a:t>narratives, with a particular focus </a:t>
            </a:r>
            <a:r>
              <a:rPr lang="en-GB" sz="1600" b="1" dirty="0">
                <a:solidFill>
                  <a:srgbClr val="000000"/>
                </a:solidFill>
              </a:rPr>
              <a:t>on the signs and symbols associated with the groups who fuel online hate and the referral process for North </a:t>
            </a:r>
            <a:r>
              <a:rPr lang="en-GB" sz="1600" b="1" dirty="0" smtClean="0">
                <a:solidFill>
                  <a:srgbClr val="000000"/>
                </a:solidFill>
              </a:rPr>
              <a:t>Yorkshire.</a:t>
            </a:r>
            <a:endParaRPr lang="en-GB" sz="1600" b="1" dirty="0"/>
          </a:p>
        </p:txBody>
      </p:sp>
      <p:pic>
        <p:nvPicPr>
          <p:cNvPr id="9" name="Picture 8" descr="cid:image001.png@01D7AE3C.3D17CE00"/>
          <p:cNvPicPr/>
          <p:nvPr/>
        </p:nvPicPr>
        <p:blipFill>
          <a:blip r:embed="rId8">
            <a:extLst>
              <a:ext uri="{28A0092B-C50C-407E-A947-70E740481C1C}">
                <a14:useLocalDpi xmlns:a14="http://schemas.microsoft.com/office/drawing/2010/main" val="0"/>
              </a:ext>
            </a:extLst>
          </a:blip>
          <a:srcRect/>
          <a:stretch>
            <a:fillRect/>
          </a:stretch>
        </p:blipFill>
        <p:spPr bwMode="auto">
          <a:xfrm>
            <a:off x="270933" y="72714"/>
            <a:ext cx="11581759" cy="1406557"/>
          </a:xfrm>
          <a:prstGeom prst="rect">
            <a:avLst/>
          </a:prstGeom>
          <a:noFill/>
          <a:ln>
            <a:noFill/>
          </a:ln>
        </p:spPr>
      </p:pic>
      <p:sp>
        <p:nvSpPr>
          <p:cNvPr id="10" name="Rectangle 9"/>
          <p:cNvSpPr/>
          <p:nvPr/>
        </p:nvSpPr>
        <p:spPr>
          <a:xfrm>
            <a:off x="6589949" y="5676364"/>
            <a:ext cx="5299489" cy="646331"/>
          </a:xfrm>
          <a:prstGeom prst="rect">
            <a:avLst/>
          </a:prstGeom>
        </p:spPr>
        <p:txBody>
          <a:bodyPr wrap="square">
            <a:spAutoFit/>
          </a:bodyPr>
          <a:lstStyle/>
          <a:p>
            <a:r>
              <a:rPr lang="en-GB" dirty="0">
                <a:hlinkClick r:id="rId9"/>
              </a:rPr>
              <a:t>Hate Crime and the Hate Crime Working Group | North Yorkshire Partnerships (nypartnerships.org.uk)</a:t>
            </a:r>
            <a:endParaRPr lang="en-GB" dirty="0"/>
          </a:p>
        </p:txBody>
      </p:sp>
      <p:sp>
        <p:nvSpPr>
          <p:cNvPr id="11" name="Rectangle 10"/>
          <p:cNvSpPr/>
          <p:nvPr/>
        </p:nvSpPr>
        <p:spPr>
          <a:xfrm>
            <a:off x="270934" y="5728332"/>
            <a:ext cx="5379002" cy="646331"/>
          </a:xfrm>
          <a:prstGeom prst="rect">
            <a:avLst/>
          </a:prstGeom>
        </p:spPr>
        <p:txBody>
          <a:bodyPr wrap="square">
            <a:spAutoFit/>
          </a:bodyPr>
          <a:lstStyle/>
          <a:p>
            <a:r>
              <a:rPr lang="en-GB" dirty="0">
                <a:hlinkClick r:id="rId10"/>
              </a:rPr>
              <a:t>Events and Latest News | North Yorkshire Partnerships (nypartnerships.org.uk)</a:t>
            </a:r>
            <a:endParaRPr lang="en-GB" b="1" spc="40" dirty="0">
              <a:solidFill>
                <a:srgbClr val="000000"/>
              </a:solidFill>
              <a:latin typeface="Calibri" panose="020F0502020204030204" pitchFamily="34" charset="0"/>
            </a:endParaRPr>
          </a:p>
        </p:txBody>
      </p:sp>
      <p:sp>
        <p:nvSpPr>
          <p:cNvPr id="12" name="TextBox 11"/>
          <p:cNvSpPr txBox="1"/>
          <p:nvPr/>
        </p:nvSpPr>
        <p:spPr>
          <a:xfrm>
            <a:off x="270933" y="4655620"/>
            <a:ext cx="11618505" cy="1354217"/>
          </a:xfrm>
          <a:prstGeom prst="rect">
            <a:avLst/>
          </a:prstGeom>
          <a:noFill/>
        </p:spPr>
        <p:txBody>
          <a:bodyPr wrap="square" rtlCol="0">
            <a:spAutoFit/>
          </a:bodyPr>
          <a:lstStyle/>
          <a:p>
            <a:pPr marL="285750" indent="-285750">
              <a:buFont typeface="Arial" panose="020B0604020202020204" pitchFamily="34" charset="0"/>
              <a:buChar char="•"/>
            </a:pPr>
            <a:r>
              <a:rPr lang="en-GB" sz="1600" b="1" dirty="0" smtClean="0"/>
              <a:t>Hate Crime Awareness Raising Session:  a </a:t>
            </a:r>
            <a:r>
              <a:rPr lang="en-GB" sz="1600" b="1" dirty="0"/>
              <a:t>basic understanding of Hate Crime in North Yorkshire. </a:t>
            </a:r>
            <a:r>
              <a:rPr lang="en-GB" sz="1600" b="1" dirty="0" smtClean="0"/>
              <a:t>The </a:t>
            </a:r>
            <a:r>
              <a:rPr lang="en-GB" sz="1600" b="1" dirty="0"/>
              <a:t>session will cover the different characteristics of Hate Crime, what is a hate crime and what is a hate crime incident, how to report hate crime and what support is available.</a:t>
            </a:r>
            <a:endParaRPr lang="en-GB" sz="1600" dirty="0"/>
          </a:p>
          <a:p>
            <a:r>
              <a:rPr lang="en-GB" sz="1600" dirty="0"/>
              <a:t> </a:t>
            </a:r>
          </a:p>
          <a:p>
            <a:endParaRPr lang="en-GB" dirty="0"/>
          </a:p>
        </p:txBody>
      </p:sp>
      <p:sp>
        <p:nvSpPr>
          <p:cNvPr id="13" name="TextBox 12"/>
          <p:cNvSpPr txBox="1"/>
          <p:nvPr/>
        </p:nvSpPr>
        <p:spPr>
          <a:xfrm>
            <a:off x="270933" y="1545096"/>
            <a:ext cx="10279969" cy="400110"/>
          </a:xfrm>
          <a:prstGeom prst="rect">
            <a:avLst/>
          </a:prstGeom>
          <a:noFill/>
        </p:spPr>
        <p:txBody>
          <a:bodyPr wrap="square" rtlCol="0">
            <a:spAutoFit/>
          </a:bodyPr>
          <a:lstStyle/>
          <a:p>
            <a:r>
              <a:rPr lang="en-GB" b="1" dirty="0" smtClean="0"/>
              <a:t>HCAW Communication plan coordinated through the Inclusive Communities JCG </a:t>
            </a:r>
            <a:r>
              <a:rPr lang="en-GB" sz="2000" b="1" dirty="0" smtClean="0"/>
              <a:t>#HelpNotHateNY2021</a:t>
            </a:r>
            <a:endParaRPr lang="en-GB" sz="2000" b="1" dirty="0"/>
          </a:p>
        </p:txBody>
      </p:sp>
      <p:sp>
        <p:nvSpPr>
          <p:cNvPr id="15" name="TextBox 14"/>
          <p:cNvSpPr txBox="1"/>
          <p:nvPr/>
        </p:nvSpPr>
        <p:spPr>
          <a:xfrm>
            <a:off x="270933" y="1923590"/>
            <a:ext cx="5889849" cy="369332"/>
          </a:xfrm>
          <a:prstGeom prst="rect">
            <a:avLst/>
          </a:prstGeom>
          <a:noFill/>
        </p:spPr>
        <p:txBody>
          <a:bodyPr wrap="square" rtlCol="0">
            <a:spAutoFit/>
          </a:bodyPr>
          <a:lstStyle/>
          <a:p>
            <a:r>
              <a:rPr lang="en-GB" b="1" dirty="0" smtClean="0"/>
              <a:t>Training opportunities : </a:t>
            </a:r>
            <a:endParaRPr lang="en-GB" b="1" dirty="0"/>
          </a:p>
        </p:txBody>
      </p:sp>
      <p:pic>
        <p:nvPicPr>
          <p:cNvPr id="16"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122333"/>
      </p:ext>
    </p:extLst>
  </p:cSld>
  <p:clrMapOvr>
    <a:masterClrMapping/>
  </p:clrMapOvr>
  <mc:AlternateContent xmlns:mc="http://schemas.openxmlformats.org/markup-compatibility/2006" xmlns:p14="http://schemas.microsoft.com/office/powerpoint/2010/main">
    <mc:Choice Requires="p14">
      <p:transition spd="slow" p14:dur="2000" advClick="0" advTm="114000"/>
    </mc:Choice>
    <mc:Fallback xmlns="">
      <p:transition spd="slow" advClick="0" advTm="1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North Yorkshire Community Safety Partnership_YNCSP logo (2)">
            <a:extLst>
              <a:ext uri="{FF2B5EF4-FFF2-40B4-BE49-F238E27FC236}">
                <a16:creationId xmlns:a16="http://schemas.microsoft.com/office/drawing/2014/main" id="{ED75A3A6-0536-D644-B407-19D17F6857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2956" y="320477"/>
            <a:ext cx="2694136"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310" y="223878"/>
            <a:ext cx="11575690" cy="2719038"/>
          </a:xfrm>
          <a:prstGeom prst="rect">
            <a:avLst/>
          </a:prstGeom>
        </p:spPr>
      </p:pic>
      <p:sp>
        <p:nvSpPr>
          <p:cNvPr id="4" name="TextBox 3"/>
          <p:cNvSpPr txBox="1"/>
          <p:nvPr/>
        </p:nvSpPr>
        <p:spPr>
          <a:xfrm>
            <a:off x="624776" y="3420533"/>
            <a:ext cx="11050758" cy="3108543"/>
          </a:xfrm>
          <a:prstGeom prst="rect">
            <a:avLst/>
          </a:prstGeom>
          <a:noFill/>
        </p:spPr>
        <p:txBody>
          <a:bodyPr wrap="square" rtlCol="0">
            <a:spAutoFit/>
          </a:bodyPr>
          <a:lstStyle/>
          <a:p>
            <a:pPr marL="285750" indent="-285750">
              <a:buFont typeface="Arial" panose="020B0604020202020204" pitchFamily="34" charset="0"/>
              <a:buChar char="•"/>
            </a:pPr>
            <a:r>
              <a:rPr lang="en-GB" sz="2000" b="1" dirty="0" smtClean="0"/>
              <a:t>Coordinated Communication Plan for the Modern Slavery Partnership </a:t>
            </a:r>
            <a:r>
              <a:rPr lang="en-GB" sz="2400" b="1" dirty="0" smtClean="0"/>
              <a:t>#unlockslavery2021</a:t>
            </a:r>
          </a:p>
          <a:p>
            <a:pPr marL="285750" indent="-285750">
              <a:buFont typeface="Arial" panose="020B0604020202020204" pitchFamily="34" charset="0"/>
              <a:buChar char="•"/>
            </a:pPr>
            <a:endParaRPr lang="en-GB" sz="2000" b="1" dirty="0" smtClean="0"/>
          </a:p>
          <a:p>
            <a:pPr marL="285750" indent="-285750">
              <a:buFont typeface="Arial" panose="020B0604020202020204" pitchFamily="34" charset="0"/>
              <a:buChar char="•"/>
            </a:pPr>
            <a:r>
              <a:rPr lang="en-GB" sz="2000" b="1" dirty="0" smtClean="0"/>
              <a:t>Modern Slavery Awareness Session 18</a:t>
            </a:r>
            <a:r>
              <a:rPr lang="en-GB" sz="2000" b="1" baseline="30000" dirty="0" smtClean="0"/>
              <a:t>th</a:t>
            </a:r>
            <a:r>
              <a:rPr lang="en-GB" sz="2000" b="1" dirty="0" smtClean="0"/>
              <a:t> October 2021</a:t>
            </a:r>
            <a:r>
              <a:rPr lang="en-GB" sz="2000" dirty="0" smtClean="0"/>
              <a:t>: The </a:t>
            </a:r>
            <a:r>
              <a:rPr lang="en-GB" sz="2000" dirty="0"/>
              <a:t>charitable organisation  ‘Hope for Justice’ will provide attendees with a basic understanding of Modern Slavery and its impact in North Yorkshire</a:t>
            </a:r>
            <a:r>
              <a:rPr lang="en-GB" sz="2000" dirty="0" smtClean="0"/>
              <a: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hlinkClick r:id="rId7"/>
              </a:rPr>
              <a:t>Events and Latest News | North Yorkshire Partnerships (nypartnerships.org.uk)</a:t>
            </a:r>
            <a:endParaRPr lang="en-GB" sz="2000" b="1" spc="40" dirty="0">
              <a:solidFill>
                <a:srgbClr val="000000"/>
              </a:solidFill>
            </a:endParaRP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hlinkClick r:id="rId8"/>
              </a:rPr>
              <a:t>Modern slavery - North Yorkshire Police | North Yorkshire Police</a:t>
            </a:r>
            <a:endParaRPr lang="en-GB" dirty="0"/>
          </a:p>
          <a:p>
            <a:pPr marL="285750" indent="-285750">
              <a:buFont typeface="Arial" panose="020B0604020202020204" pitchFamily="34" charset="0"/>
              <a:buChar char="•"/>
            </a:pPr>
            <a:endParaRPr lang="en-GB" dirty="0"/>
          </a:p>
        </p:txBody>
      </p:sp>
      <p:pic>
        <p:nvPicPr>
          <p:cNvPr id="5"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9287278"/>
      </p:ext>
    </p:extLst>
  </p:cSld>
  <p:clrMapOvr>
    <a:masterClrMapping/>
  </p:clrMapOvr>
  <mc:AlternateContent xmlns:mc="http://schemas.openxmlformats.org/markup-compatibility/2006" xmlns:p14="http://schemas.microsoft.com/office/powerpoint/2010/main">
    <mc:Choice Requires="p14">
      <p:transition spd="slow" p14:dur="2000" advClick="0" advTm="119000"/>
    </mc:Choice>
    <mc:Fallback xmlns="">
      <p:transition spd="slow" advClick="0" advTm="1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North Yorkshire Community Safety Partnership_YNCSP logo (2)">
            <a:extLst>
              <a:ext uri="{FF2B5EF4-FFF2-40B4-BE49-F238E27FC236}">
                <a16:creationId xmlns:a16="http://schemas.microsoft.com/office/drawing/2014/main" id="{ED75A3A6-0536-D644-B407-19D17F6857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174" y="5913437"/>
            <a:ext cx="2694136"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838200" y="365125"/>
            <a:ext cx="10515600" cy="1325563"/>
          </a:xfrm>
          <a:prstGeom prst="rect">
            <a:avLst/>
          </a:prstGeom>
        </p:spPr>
        <p:txBody>
          <a:bodyPr>
            <a:normAutofit/>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sz="3200" dirty="0" smtClean="0">
                <a:solidFill>
                  <a:schemeClr val="tx1"/>
                </a:solidFill>
              </a:rPr>
              <a:t>North Yorkshire Police &amp; Crime Plan 2021 – consultation</a:t>
            </a:r>
            <a:endParaRPr lang="en-GB" sz="3200" dirty="0">
              <a:solidFill>
                <a:schemeClr val="tx1"/>
              </a:solidFill>
            </a:endParaRPr>
          </a:p>
        </p:txBody>
      </p:sp>
      <p:sp>
        <p:nvSpPr>
          <p:cNvPr id="4" name="Content Placeholder 2"/>
          <p:cNvSpPr txBox="1">
            <a:spLocks/>
          </p:cNvSpPr>
          <p:nvPr/>
        </p:nvSpPr>
        <p:spPr>
          <a:xfrm>
            <a:off x="838200" y="1690688"/>
            <a:ext cx="10515600" cy="4486275"/>
          </a:xfrm>
          <a:prstGeom prst="rect">
            <a:avLst/>
          </a:prstGeom>
        </p:spPr>
        <p:txBody>
          <a:bodyPr>
            <a:normAutofit/>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GB" sz="2000" smtClean="0"/>
              <a:t>The plans being developed and consulted on are:</a:t>
            </a:r>
          </a:p>
          <a:p>
            <a:pPr marL="0" indent="0">
              <a:buFont typeface="Wingdings" panose="05000000000000000000" pitchFamily="2" charset="2"/>
              <a:buNone/>
            </a:pPr>
            <a:endParaRPr lang="en-GB" sz="2000" smtClean="0"/>
          </a:p>
          <a:p>
            <a:r>
              <a:rPr lang="en-GB" sz="2000" smtClean="0"/>
              <a:t>Police and Crime Plan 2021-2024 – sets out the vision and priorities for North Yorkshire Police, community safety and victims’ rights, as well as the objectives and ambitions that the Chief Constable will be held to account against.</a:t>
            </a:r>
          </a:p>
          <a:p>
            <a:endParaRPr lang="en-GB" sz="2000" smtClean="0"/>
          </a:p>
          <a:p>
            <a:r>
              <a:rPr lang="en-GB" sz="2000" smtClean="0"/>
              <a:t>Fire and Rescue Plan 2021-2024 – sets out the strategic vision, priorities and objectives for North Yorkshire Fire and Rescue Service for how it will better respond to the need of our communities.</a:t>
            </a:r>
          </a:p>
          <a:p>
            <a:r>
              <a:rPr lang="en-GB" sz="2000" smtClean="0"/>
              <a:t>Closes 7</a:t>
            </a:r>
            <a:r>
              <a:rPr lang="en-GB" sz="2000" baseline="30000" smtClean="0"/>
              <a:t>th</a:t>
            </a:r>
            <a:r>
              <a:rPr lang="en-GB" sz="2000" smtClean="0"/>
              <a:t> November</a:t>
            </a:r>
          </a:p>
          <a:p>
            <a:r>
              <a:rPr lang="en-GB" sz="2000" smtClean="0">
                <a:hlinkClick r:id="rId6"/>
              </a:rPr>
              <a:t>Tell Philip - North Yorkshire Police, Fire &amp; Crime Commissioner asks for your views (northyorkshire-pfcc.gov.uk)</a:t>
            </a:r>
            <a:r>
              <a:rPr lang="en-GB" sz="2000" smtClean="0"/>
              <a:t> /</a:t>
            </a:r>
            <a:endParaRPr lang="en-GB" sz="2000" dirty="0"/>
          </a:p>
        </p:txBody>
      </p:sp>
      <p:pic>
        <p:nvPicPr>
          <p:cNvPr id="5"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6839810"/>
      </p:ext>
    </p:extLst>
  </p:cSld>
  <p:clrMapOvr>
    <a:masterClrMapping/>
  </p:clrMapOvr>
  <mc:AlternateContent xmlns:mc="http://schemas.openxmlformats.org/markup-compatibility/2006" xmlns:p14="http://schemas.microsoft.com/office/powerpoint/2010/main">
    <mc:Choice Requires="p14">
      <p:transition spd="slow" p14:dur="2000" advClick="0" advTm="119000"/>
    </mc:Choice>
    <mc:Fallback xmlns="">
      <p:transition spd="slow" advClick="0" advTm="1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dirty="0" smtClean="0">
                <a:solidFill>
                  <a:schemeClr val="tx1"/>
                </a:solidFill>
              </a:rPr>
              <a:t>Contact</a:t>
            </a:r>
            <a:endParaRPr lang="en-GB" dirty="0">
              <a:solidFill>
                <a:schemeClr val="tx1"/>
              </a:solidFill>
            </a:endParaRPr>
          </a:p>
        </p:txBody>
      </p:sp>
      <p:sp>
        <p:nvSpPr>
          <p:cNvPr id="3" name="Content Placeholder 2"/>
          <p:cNvSpPr txBox="1">
            <a:spLocks/>
          </p:cNvSpPr>
          <p:nvPr/>
        </p:nvSpPr>
        <p:spPr>
          <a:xfrm>
            <a:off x="838200" y="1825625"/>
            <a:ext cx="10515600" cy="4351338"/>
          </a:xfrm>
          <a:prstGeom prst="rect">
            <a:avLst/>
          </a:prstGeom>
        </p:spPr>
        <p:txBody>
          <a:bodyPr>
            <a:normAutofit/>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b="1" smtClean="0"/>
              <a:t>Lesley Gray, Principal Safer Communities Officer, NYC</a:t>
            </a:r>
            <a:r>
              <a:rPr lang="en-GB" smtClean="0"/>
              <a:t>C</a:t>
            </a:r>
          </a:p>
          <a:p>
            <a:pPr marL="0" indent="0">
              <a:buFont typeface="Wingdings" panose="05000000000000000000" pitchFamily="2" charset="2"/>
              <a:buNone/>
            </a:pPr>
            <a:endParaRPr lang="en-GB" smtClean="0">
              <a:hlinkClick r:id="rId4"/>
            </a:endParaRPr>
          </a:p>
          <a:p>
            <a:pPr marL="0" indent="0">
              <a:buFont typeface="Wingdings" panose="05000000000000000000" pitchFamily="2" charset="2"/>
              <a:buNone/>
            </a:pPr>
            <a:r>
              <a:rPr lang="en-GB" smtClean="0">
                <a:hlinkClick r:id="rId4"/>
              </a:rPr>
              <a:t>Lesley.gray@northyorks.gov.uk</a:t>
            </a:r>
            <a:endParaRPr lang="en-GB" smtClean="0"/>
          </a:p>
          <a:p>
            <a:pPr marL="0" indent="0">
              <a:buFont typeface="Wingdings" panose="05000000000000000000" pitchFamily="2" charset="2"/>
              <a:buNone/>
            </a:pPr>
            <a:endParaRPr lang="en-GB" dirty="0"/>
          </a:p>
        </p:txBody>
      </p:sp>
      <p:pic>
        <p:nvPicPr>
          <p:cNvPr id="4" name="Picture 2" descr="North Yorkshire Community Safety Partnership_YNCSP logo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199" y="4787354"/>
            <a:ext cx="4573639" cy="152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id:image001.png@01D3780C.A0857D80"/>
          <p:cNvPicPr/>
          <p:nvPr/>
        </p:nvPicPr>
        <p:blipFill>
          <a:blip r:embed="rId6">
            <a:extLst>
              <a:ext uri="{28A0092B-C50C-407E-A947-70E740481C1C}">
                <a14:useLocalDpi xmlns:a14="http://schemas.microsoft.com/office/drawing/2010/main" val="0"/>
              </a:ext>
            </a:extLst>
          </a:blip>
          <a:srcRect/>
          <a:stretch>
            <a:fillRect/>
          </a:stretch>
        </p:blipFill>
        <p:spPr bwMode="auto">
          <a:xfrm>
            <a:off x="996616" y="3462575"/>
            <a:ext cx="1155032" cy="888081"/>
          </a:xfrm>
          <a:prstGeom prst="rect">
            <a:avLst/>
          </a:prstGeom>
          <a:noFill/>
          <a:ln>
            <a:noFill/>
          </a:ln>
        </p:spPr>
      </p:pic>
      <p:sp>
        <p:nvSpPr>
          <p:cNvPr id="6" name="Rectangle 5"/>
          <p:cNvSpPr/>
          <p:nvPr/>
        </p:nvSpPr>
        <p:spPr>
          <a:xfrm>
            <a:off x="2310063" y="3537284"/>
            <a:ext cx="5800783" cy="523220"/>
          </a:xfrm>
          <a:prstGeom prst="rect">
            <a:avLst/>
          </a:prstGeom>
        </p:spPr>
        <p:txBody>
          <a:bodyPr wrap="square">
            <a:spAutoFit/>
          </a:bodyPr>
          <a:lstStyle/>
          <a:p>
            <a:r>
              <a:rPr lang="en-GB" sz="2800" b="1" dirty="0">
                <a:solidFill>
                  <a:srgbClr val="1F497D"/>
                </a:solidFill>
                <a:ea typeface="Times New Roman" panose="02020603050405020304" pitchFamily="18" charset="0"/>
                <a:cs typeface="Times New Roman" panose="02020603050405020304" pitchFamily="18" charset="0"/>
              </a:rPr>
              <a:t>Follow us on Twitter: @</a:t>
            </a:r>
            <a:r>
              <a:rPr lang="en-GB" sz="2800" b="1" dirty="0" err="1">
                <a:solidFill>
                  <a:srgbClr val="1F497D"/>
                </a:solidFill>
                <a:ea typeface="Times New Roman" panose="02020603050405020304" pitchFamily="18" charset="0"/>
                <a:cs typeface="Times New Roman" panose="02020603050405020304" pitchFamily="18" charset="0"/>
              </a:rPr>
              <a:t>NYorksCSP</a:t>
            </a:r>
            <a:endParaRPr lang="en-GB" sz="2800" dirty="0"/>
          </a:p>
        </p:txBody>
      </p:sp>
      <p:pic>
        <p:nvPicPr>
          <p:cNvPr id="7"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1167478"/>
      </p:ext>
    </p:extLst>
  </p:cSld>
  <p:clrMapOvr>
    <a:masterClrMapping/>
  </p:clrMapOvr>
  <mc:AlternateContent xmlns:mc="http://schemas.openxmlformats.org/markup-compatibility/2006">
    <mc:Choice xmlns:p14="http://schemas.microsoft.com/office/powerpoint/2010/main" Requires="p14">
      <p:transition spd="slow" p14:dur="2000" advTm="16000"/>
    </mc:Choice>
    <mc:Fallback>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North Yorkshire Safeguarding Children Partnership</a:t>
            </a:r>
          </a:p>
        </p:txBody>
      </p:sp>
      <p:sp>
        <p:nvSpPr>
          <p:cNvPr id="3" name="Subtitle 2"/>
          <p:cNvSpPr>
            <a:spLocks noGrp="1"/>
          </p:cNvSpPr>
          <p:nvPr>
            <p:ph type="subTitle" idx="1"/>
          </p:nvPr>
        </p:nvSpPr>
        <p:spPr/>
        <p:txBody>
          <a:bodyPr/>
          <a:lstStyle/>
          <a:p>
            <a:r>
              <a:rPr lang="en-GB" dirty="0"/>
              <a:t>Autumn Update</a:t>
            </a:r>
          </a:p>
          <a:p>
            <a:r>
              <a:rPr lang="en-GB" dirty="0"/>
              <a:t>September 2021</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8025455"/>
      </p:ext>
    </p:extLst>
  </p:cSld>
  <p:clrMapOvr>
    <a:masterClrMapping/>
  </p:clrMapOvr>
  <mc:AlternateContent xmlns:mc="http://schemas.openxmlformats.org/markup-compatibility/2006" xmlns:p14="http://schemas.microsoft.com/office/powerpoint/2010/main">
    <mc:Choice Requires="p14">
      <p:transition spd="slow" p14:dur="2000" advTm="10242"/>
    </mc:Choice>
    <mc:Fallback xmlns="">
      <p:transition spd="slow" advTm="1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Framework for Decision Making</a:t>
            </a:r>
          </a:p>
        </p:txBody>
      </p:sp>
      <p:sp>
        <p:nvSpPr>
          <p:cNvPr id="4" name="Content Placeholder 3"/>
          <p:cNvSpPr>
            <a:spLocks noGrp="1"/>
          </p:cNvSpPr>
          <p:nvPr>
            <p:ph sz="half" idx="1"/>
          </p:nvPr>
        </p:nvSpPr>
        <p:spPr/>
        <p:txBody>
          <a:bodyPr>
            <a:normAutofit fontScale="92500"/>
          </a:bodyPr>
          <a:lstStyle/>
          <a:p>
            <a:r>
              <a:rPr lang="en-GB" dirty="0"/>
              <a:t>Identifies levels of support for children and families to:</a:t>
            </a:r>
          </a:p>
          <a:p>
            <a:pPr lvl="1"/>
            <a:r>
              <a:rPr lang="en-GB" dirty="0"/>
              <a:t>Build on strengths</a:t>
            </a:r>
          </a:p>
          <a:p>
            <a:pPr lvl="1"/>
            <a:r>
              <a:rPr lang="en-GB" dirty="0"/>
              <a:t>Promote resilience, and</a:t>
            </a:r>
          </a:p>
          <a:p>
            <a:pPr lvl="1"/>
            <a:r>
              <a:rPr lang="en-GB" dirty="0"/>
              <a:t>Overall outcomes for children and young people</a:t>
            </a:r>
          </a:p>
          <a:p>
            <a:r>
              <a:rPr lang="en-GB" dirty="0"/>
              <a:t>For use by practitioners to aid decision making and identify next steps</a:t>
            </a:r>
          </a:p>
          <a:p>
            <a:r>
              <a:rPr lang="en-GB" dirty="0"/>
              <a:t>It does not replace conversations when concerns about a child or young person are raised</a:t>
            </a:r>
          </a:p>
          <a:p>
            <a:r>
              <a:rPr lang="en-GB" dirty="0"/>
              <a:t>For more see our </a:t>
            </a:r>
            <a:r>
              <a:rPr lang="en-GB" dirty="0">
                <a:hlinkClick r:id="rId5"/>
              </a:rPr>
              <a:t>YouTube</a:t>
            </a:r>
            <a:r>
              <a:rPr lang="en-GB" dirty="0"/>
              <a:t> video or visit </a:t>
            </a:r>
            <a:r>
              <a:rPr lang="en-GB" dirty="0">
                <a:hlinkClick r:id="rId6"/>
              </a:rPr>
              <a:t>https://www.safeguardingchildren.co.uk/professionals/practice-guidance/threshold-document/</a:t>
            </a:r>
            <a:r>
              <a:rPr lang="en-GB" dirty="0"/>
              <a:t> </a:t>
            </a:r>
          </a:p>
        </p:txBody>
      </p:sp>
      <p:pic>
        <p:nvPicPr>
          <p:cNvPr id="1026" name="Picture 2" descr="Framework for decision-making: Right help, at the right time by the right person"/>
          <p:cNvPicPr>
            <a:picLocks noGrp="1" noChangeAspect="1" noChangeArrowheads="1"/>
          </p:cNvPicPr>
          <p:nvPr>
            <p:ph sz="half" idx="2"/>
          </p:nvPr>
        </p:nvPicPr>
        <p:blipFill>
          <a:blip r:embed="rId7" cstate="print">
            <a:extLst>
              <a:ext uri="{28A0092B-C50C-407E-A947-70E740481C1C}">
                <a14:useLocalDpi xmlns:a14="http://schemas.microsoft.com/office/drawing/2010/main" val="0"/>
              </a:ext>
            </a:extLst>
          </a:blip>
          <a:srcRect/>
          <a:stretch>
            <a:fillRect/>
          </a:stretch>
        </p:blipFill>
        <p:spPr bwMode="auto">
          <a:xfrm rot="212014">
            <a:off x="6313121" y="2258569"/>
            <a:ext cx="5369863" cy="3209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3574028"/>
      </p:ext>
    </p:extLst>
  </p:cSld>
  <p:clrMapOvr>
    <a:masterClrMapping/>
  </p:clrMapOvr>
  <mc:AlternateContent xmlns:mc="http://schemas.openxmlformats.org/markup-compatibility/2006" xmlns:p14="http://schemas.microsoft.com/office/powerpoint/2010/main">
    <mc:Choice Requires="p14">
      <p:transition spd="slow" p14:dur="2000" advTm="32704"/>
    </mc:Choice>
    <mc:Fallback xmlns="">
      <p:transition spd="slow" advTm="32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Being Young in North Yorkshire 2021-2024</a:t>
            </a:r>
          </a:p>
        </p:txBody>
      </p:sp>
      <p:sp>
        <p:nvSpPr>
          <p:cNvPr id="5" name="Content Placeholder 4"/>
          <p:cNvSpPr>
            <a:spLocks noGrp="1"/>
          </p:cNvSpPr>
          <p:nvPr>
            <p:ph sz="half" idx="1"/>
          </p:nvPr>
        </p:nvSpPr>
        <p:spPr>
          <a:xfrm>
            <a:off x="507960" y="4402445"/>
            <a:ext cx="3438525" cy="1394664"/>
          </a:xfrm>
        </p:spPr>
        <p:txBody>
          <a:bodyPr>
            <a:normAutofit fontScale="92500" lnSpcReduction="10000"/>
          </a:bodyPr>
          <a:lstStyle/>
          <a:p>
            <a:pPr marL="0" indent="0">
              <a:buNone/>
            </a:pPr>
            <a:r>
              <a:rPr lang="en-GB" sz="1800" dirty="0"/>
              <a:t>Our vision is that:</a:t>
            </a:r>
          </a:p>
          <a:p>
            <a:pPr marL="0" indent="0">
              <a:buNone/>
            </a:pPr>
            <a:endParaRPr lang="en-GB" sz="150" dirty="0"/>
          </a:p>
          <a:p>
            <a:pPr marL="300038" lvl="1" indent="0">
              <a:buNone/>
            </a:pPr>
            <a:r>
              <a:rPr lang="en-GB" b="1" dirty="0"/>
              <a:t>All children and young people are safe, happy, healthy and able to achieve in North Yorkshire</a:t>
            </a:r>
          </a:p>
          <a:p>
            <a:endParaRPr lang="en-GB" dirty="0"/>
          </a:p>
        </p:txBody>
      </p:sp>
      <p:sp>
        <p:nvSpPr>
          <p:cNvPr id="11" name="TextBox 10"/>
          <p:cNvSpPr txBox="1"/>
          <p:nvPr/>
        </p:nvSpPr>
        <p:spPr>
          <a:xfrm>
            <a:off x="4330931" y="2057401"/>
            <a:ext cx="1900581" cy="1177245"/>
          </a:xfrm>
          <a:prstGeom prst="rect">
            <a:avLst/>
          </a:prstGeom>
          <a:solidFill>
            <a:srgbClr val="3375A6"/>
          </a:solidFill>
          <a:effectLst>
            <a:outerShdw blurRad="50800" dist="38100" dir="2700000" algn="tl" rotWithShape="0">
              <a:prstClr val="black">
                <a:alpha val="40000"/>
              </a:prstClr>
            </a:outerShdw>
          </a:effectLst>
        </p:spPr>
        <p:txBody>
          <a:bodyPr wrap="square" rtlCol="0">
            <a:spAutoFit/>
          </a:bodyPr>
          <a:lstStyle/>
          <a:p>
            <a:pPr defTabSz="685800"/>
            <a:r>
              <a:rPr lang="en-GB" sz="1050" b="1" dirty="0">
                <a:solidFill>
                  <a:prstClr val="white"/>
                </a:solidFill>
                <a:latin typeface="Calibri"/>
              </a:rPr>
              <a:t>Theme One</a:t>
            </a:r>
          </a:p>
          <a:p>
            <a:pPr defTabSz="685800"/>
            <a:r>
              <a:rPr lang="en-GB" b="1" dirty="0">
                <a:solidFill>
                  <a:prstClr val="white"/>
                </a:solidFill>
                <a:latin typeface="Calibri"/>
              </a:rPr>
              <a:t>A safe life</a:t>
            </a:r>
          </a:p>
          <a:p>
            <a:pPr marL="214313" indent="-214313" defTabSz="685800">
              <a:buFont typeface="Arial" panose="020B0604020202020204" pitchFamily="34" charset="0"/>
              <a:buChar char="•"/>
            </a:pPr>
            <a:r>
              <a:rPr lang="en-GB" sz="1050" b="1" dirty="0">
                <a:solidFill>
                  <a:prstClr val="white"/>
                </a:solidFill>
                <a:latin typeface="Calibri"/>
              </a:rPr>
              <a:t>Protected from harm</a:t>
            </a:r>
          </a:p>
          <a:p>
            <a:pPr marL="214313" indent="-214313" defTabSz="685800">
              <a:buFont typeface="Arial" panose="020B0604020202020204" pitchFamily="34" charset="0"/>
              <a:buChar char="•"/>
            </a:pPr>
            <a:r>
              <a:rPr lang="en-GB" sz="1050" b="1" dirty="0">
                <a:solidFill>
                  <a:prstClr val="white"/>
                </a:solidFill>
                <a:latin typeface="Calibri"/>
              </a:rPr>
              <a:t>Live in safe communities</a:t>
            </a:r>
          </a:p>
          <a:p>
            <a:pPr marL="214313" indent="-214313" defTabSz="685800">
              <a:buFont typeface="Arial" panose="020B0604020202020204" pitchFamily="34" charset="0"/>
              <a:buChar char="•"/>
            </a:pPr>
            <a:r>
              <a:rPr lang="en-GB" sz="1050" b="1" dirty="0">
                <a:solidFill>
                  <a:prstClr val="white"/>
                </a:solidFill>
                <a:latin typeface="Calibri"/>
              </a:rPr>
              <a:t>Supported by Family networks</a:t>
            </a:r>
          </a:p>
        </p:txBody>
      </p:sp>
      <p:sp>
        <p:nvSpPr>
          <p:cNvPr id="12" name="TextBox 11"/>
          <p:cNvSpPr txBox="1"/>
          <p:nvPr/>
        </p:nvSpPr>
        <p:spPr>
          <a:xfrm>
            <a:off x="6290920" y="2057399"/>
            <a:ext cx="1900581" cy="1777410"/>
          </a:xfrm>
          <a:prstGeom prst="rect">
            <a:avLst/>
          </a:prstGeom>
          <a:solidFill>
            <a:srgbClr val="F2A626"/>
          </a:solidFill>
          <a:effectLst>
            <a:outerShdw blurRad="50800" dist="38100" dir="2700000" algn="tl" rotWithShape="0">
              <a:prstClr val="black">
                <a:alpha val="40000"/>
              </a:prstClr>
            </a:outerShdw>
          </a:effectLst>
        </p:spPr>
        <p:txBody>
          <a:bodyPr wrap="square" rtlCol="0">
            <a:spAutoFit/>
          </a:bodyPr>
          <a:lstStyle/>
          <a:p>
            <a:pPr defTabSz="685800"/>
            <a:r>
              <a:rPr lang="en-GB" sz="1050" b="1" dirty="0">
                <a:solidFill>
                  <a:prstClr val="white"/>
                </a:solidFill>
                <a:latin typeface="Calibri"/>
              </a:rPr>
              <a:t>Theme Two</a:t>
            </a:r>
          </a:p>
          <a:p>
            <a:pPr defTabSz="685800"/>
            <a:r>
              <a:rPr lang="en-GB" b="1" dirty="0">
                <a:solidFill>
                  <a:prstClr val="white"/>
                </a:solidFill>
                <a:latin typeface="Calibri"/>
              </a:rPr>
              <a:t>A happy family life</a:t>
            </a:r>
          </a:p>
          <a:p>
            <a:pPr marL="214313" indent="-214313" defTabSz="685800">
              <a:buFont typeface="Arial" panose="020B0604020202020204" pitchFamily="34" charset="0"/>
              <a:buChar char="•"/>
            </a:pPr>
            <a:r>
              <a:rPr lang="en-GB" sz="1050" b="1" dirty="0">
                <a:solidFill>
                  <a:prstClr val="white"/>
                </a:solidFill>
                <a:latin typeface="Calibri"/>
              </a:rPr>
              <a:t>Families are empowered to be resilient</a:t>
            </a:r>
          </a:p>
          <a:p>
            <a:pPr marL="214313" indent="-214313" defTabSz="685800">
              <a:buFont typeface="Arial" panose="020B0604020202020204" pitchFamily="34" charset="0"/>
              <a:buChar char="•"/>
            </a:pPr>
            <a:r>
              <a:rPr lang="en-GB" sz="1050" b="1" dirty="0">
                <a:solidFill>
                  <a:prstClr val="white"/>
                </a:solidFill>
                <a:latin typeface="Calibri"/>
              </a:rPr>
              <a:t>School Years are happy</a:t>
            </a:r>
          </a:p>
          <a:p>
            <a:pPr marL="214313" indent="-214313" defTabSz="685800">
              <a:buFont typeface="Arial" panose="020B0604020202020204" pitchFamily="34" charset="0"/>
              <a:buChar char="•"/>
            </a:pPr>
            <a:r>
              <a:rPr lang="en-GB" sz="1050" b="1" dirty="0">
                <a:solidFill>
                  <a:prstClr val="white"/>
                </a:solidFill>
                <a:latin typeface="Calibri"/>
              </a:rPr>
              <a:t>Community Support Networks help families thrive</a:t>
            </a:r>
          </a:p>
        </p:txBody>
      </p:sp>
      <p:sp>
        <p:nvSpPr>
          <p:cNvPr id="13" name="TextBox 12"/>
          <p:cNvSpPr txBox="1"/>
          <p:nvPr/>
        </p:nvSpPr>
        <p:spPr>
          <a:xfrm>
            <a:off x="6290920" y="3874910"/>
            <a:ext cx="1900581" cy="1661993"/>
          </a:xfrm>
          <a:prstGeom prst="rect">
            <a:avLst/>
          </a:prstGeom>
          <a:solidFill>
            <a:srgbClr val="4AA1DB"/>
          </a:solidFill>
          <a:effectLst>
            <a:outerShdw blurRad="50800" dist="38100" dir="2700000" algn="tl" rotWithShape="0">
              <a:prstClr val="black">
                <a:alpha val="40000"/>
              </a:prstClr>
            </a:outerShdw>
          </a:effectLst>
        </p:spPr>
        <p:txBody>
          <a:bodyPr wrap="square" rtlCol="0">
            <a:spAutoFit/>
          </a:bodyPr>
          <a:lstStyle/>
          <a:p>
            <a:pPr defTabSz="685800"/>
            <a:r>
              <a:rPr lang="en-GB" sz="1050" b="1" dirty="0">
                <a:solidFill>
                  <a:prstClr val="white"/>
                </a:solidFill>
                <a:latin typeface="Calibri"/>
              </a:rPr>
              <a:t>Theme Four</a:t>
            </a:r>
          </a:p>
          <a:p>
            <a:pPr defTabSz="685800"/>
            <a:r>
              <a:rPr lang="en-GB" b="1" dirty="0">
                <a:solidFill>
                  <a:prstClr val="white"/>
                </a:solidFill>
                <a:latin typeface="Calibri"/>
              </a:rPr>
              <a:t>Achieving in life</a:t>
            </a:r>
          </a:p>
          <a:p>
            <a:pPr marL="214313" indent="-214313" defTabSz="685800">
              <a:buFont typeface="Arial" panose="020B0604020202020204" pitchFamily="34" charset="0"/>
              <a:buChar char="•"/>
            </a:pPr>
            <a:r>
              <a:rPr lang="en-GB" sz="1050" b="1" dirty="0">
                <a:solidFill>
                  <a:prstClr val="white"/>
                </a:solidFill>
                <a:latin typeface="Calibri"/>
              </a:rPr>
              <a:t>Ensure children are ‘School Ready’</a:t>
            </a:r>
          </a:p>
          <a:p>
            <a:pPr marL="214313" indent="-214313" defTabSz="685800">
              <a:buFont typeface="Arial" panose="020B0604020202020204" pitchFamily="34" charset="0"/>
              <a:buChar char="•"/>
            </a:pPr>
            <a:r>
              <a:rPr lang="en-GB" sz="1050" b="1" dirty="0">
                <a:solidFill>
                  <a:prstClr val="white"/>
                </a:solidFill>
                <a:latin typeface="Calibri"/>
              </a:rPr>
              <a:t>Raise Achievement levels for all</a:t>
            </a:r>
          </a:p>
          <a:p>
            <a:pPr marL="214313" indent="-214313" defTabSz="685800">
              <a:buFont typeface="Arial" panose="020B0604020202020204" pitchFamily="34" charset="0"/>
              <a:buChar char="•"/>
            </a:pPr>
            <a:r>
              <a:rPr lang="en-GB" sz="1050" b="1" dirty="0">
                <a:solidFill>
                  <a:prstClr val="white"/>
                </a:solidFill>
                <a:latin typeface="Calibri"/>
              </a:rPr>
              <a:t>Create environments where children have aspirations for their future</a:t>
            </a:r>
          </a:p>
        </p:txBody>
      </p:sp>
      <p:sp>
        <p:nvSpPr>
          <p:cNvPr id="14" name="TextBox 13"/>
          <p:cNvSpPr txBox="1"/>
          <p:nvPr/>
        </p:nvSpPr>
        <p:spPr>
          <a:xfrm>
            <a:off x="4330931" y="3874910"/>
            <a:ext cx="1900581" cy="1661993"/>
          </a:xfrm>
          <a:prstGeom prst="rect">
            <a:avLst/>
          </a:prstGeom>
          <a:solidFill>
            <a:srgbClr val="BD5C8F"/>
          </a:solidFill>
          <a:effectLst>
            <a:outerShdw blurRad="50800" dist="38100" dir="2700000" algn="tl" rotWithShape="0">
              <a:prstClr val="black">
                <a:alpha val="40000"/>
              </a:prstClr>
            </a:outerShdw>
          </a:effectLst>
        </p:spPr>
        <p:txBody>
          <a:bodyPr wrap="square" rtlCol="0">
            <a:spAutoFit/>
          </a:bodyPr>
          <a:lstStyle/>
          <a:p>
            <a:pPr defTabSz="685800"/>
            <a:r>
              <a:rPr lang="en-GB" sz="1050" b="1" dirty="0">
                <a:solidFill>
                  <a:prstClr val="white"/>
                </a:solidFill>
                <a:latin typeface="Calibri"/>
              </a:rPr>
              <a:t>Theme Three</a:t>
            </a:r>
          </a:p>
          <a:p>
            <a:pPr defTabSz="685800"/>
            <a:r>
              <a:rPr lang="en-GB" b="1" dirty="0">
                <a:solidFill>
                  <a:prstClr val="white"/>
                </a:solidFill>
                <a:latin typeface="Calibri"/>
              </a:rPr>
              <a:t>A healthy life</a:t>
            </a:r>
            <a:endParaRPr lang="en-GB" sz="1050" b="1" dirty="0">
              <a:solidFill>
                <a:prstClr val="white"/>
              </a:solidFill>
              <a:latin typeface="Calibri"/>
            </a:endParaRPr>
          </a:p>
          <a:p>
            <a:pPr marL="214313" indent="-214313" defTabSz="685800">
              <a:buFont typeface="Arial" panose="020B0604020202020204" pitchFamily="34" charset="0"/>
              <a:buChar char="•"/>
            </a:pPr>
            <a:r>
              <a:rPr lang="en-GB" sz="1050" b="1" dirty="0">
                <a:solidFill>
                  <a:prstClr val="white"/>
                </a:solidFill>
                <a:latin typeface="Calibri"/>
              </a:rPr>
              <a:t>Promote health and wellbeing through positive choices</a:t>
            </a:r>
          </a:p>
          <a:p>
            <a:pPr marL="214313" indent="-214313" defTabSz="685800">
              <a:buFont typeface="Arial" panose="020B0604020202020204" pitchFamily="34" charset="0"/>
              <a:buChar char="•"/>
            </a:pPr>
            <a:r>
              <a:rPr lang="en-GB" sz="1050" b="1" dirty="0">
                <a:solidFill>
                  <a:prstClr val="white"/>
                </a:solidFill>
                <a:latin typeface="Calibri"/>
              </a:rPr>
              <a:t>Improve Social, Emotional and mental Health</a:t>
            </a:r>
          </a:p>
          <a:p>
            <a:pPr marL="214313" indent="-214313" defTabSz="685800">
              <a:buFont typeface="Arial" panose="020B0604020202020204" pitchFamily="34" charset="0"/>
              <a:buChar char="•"/>
            </a:pPr>
            <a:r>
              <a:rPr lang="en-GB" sz="1050" b="1" dirty="0">
                <a:solidFill>
                  <a:prstClr val="white"/>
                </a:solidFill>
                <a:latin typeface="Calibri"/>
              </a:rPr>
              <a:t>Reduce health inequalities</a:t>
            </a:r>
            <a:r>
              <a:rPr lang="en-GB" sz="1050" b="1" dirty="0">
                <a:solidFill>
                  <a:prstClr val="black"/>
                </a:solidFill>
                <a:latin typeface="Calibri"/>
              </a:rPr>
              <a:t/>
            </a:r>
            <a:br>
              <a:rPr lang="en-GB" sz="1050" b="1" dirty="0">
                <a:solidFill>
                  <a:prstClr val="black"/>
                </a:solidFill>
                <a:latin typeface="Calibri"/>
              </a:rPr>
            </a:br>
            <a:endParaRPr lang="en-GB" sz="1050" b="1" dirty="0">
              <a:solidFill>
                <a:prstClr val="black"/>
              </a:solidFill>
              <a:latin typeface="Calibri"/>
            </a:endParaRPr>
          </a:p>
        </p:txBody>
      </p:sp>
      <p:pic>
        <p:nvPicPr>
          <p:cNvPr id="17" name="Picture 16"/>
          <p:cNvPicPr>
            <a:picLocks noChangeAspect="1"/>
          </p:cNvPicPr>
          <p:nvPr/>
        </p:nvPicPr>
        <p:blipFill>
          <a:blip r:embed="rId5"/>
          <a:stretch>
            <a:fillRect/>
          </a:stretch>
        </p:blipFill>
        <p:spPr>
          <a:xfrm>
            <a:off x="609600" y="2057399"/>
            <a:ext cx="3235243" cy="2286001"/>
          </a:xfrm>
          <a:prstGeom prst="rect">
            <a:avLst/>
          </a:prstGeom>
        </p:spPr>
      </p:pic>
      <p:sp>
        <p:nvSpPr>
          <p:cNvPr id="6" name="Explosion 1 5"/>
          <p:cNvSpPr/>
          <p:nvPr/>
        </p:nvSpPr>
        <p:spPr>
          <a:xfrm>
            <a:off x="8396944" y="2309009"/>
            <a:ext cx="3667125" cy="2660537"/>
          </a:xfrm>
          <a:prstGeom prst="irregularSeal1">
            <a:avLst/>
          </a:prstGeom>
          <a:solidFill>
            <a:schemeClr val="accent6"/>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effectLst>
                <a:outerShdw blurRad="50800" dist="38100" dir="2700000" algn="tl" rotWithShape="0">
                  <a:prstClr val="black">
                    <a:alpha val="40000"/>
                  </a:prstClr>
                </a:outerShdw>
              </a:effectLst>
            </a:endParaRPr>
          </a:p>
        </p:txBody>
      </p:sp>
      <p:sp>
        <p:nvSpPr>
          <p:cNvPr id="2" name="Rectangle 1"/>
          <p:cNvSpPr/>
          <p:nvPr/>
        </p:nvSpPr>
        <p:spPr>
          <a:xfrm rot="818889">
            <a:off x="8510419" y="2691850"/>
            <a:ext cx="3440173" cy="1631216"/>
          </a:xfrm>
          <a:prstGeom prst="rect">
            <a:avLst/>
          </a:prstGeom>
          <a:noFill/>
        </p:spPr>
        <p:txBody>
          <a:bodyPr wrap="none" lIns="91440" tIns="45720" rIns="91440" bIns="45720">
            <a:spAutoFit/>
          </a:bodyPr>
          <a:lstStyle/>
          <a:p>
            <a:pPr algn="ct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Launches </a:t>
            </a:r>
          </a:p>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 October 2021</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0717450"/>
      </p:ext>
    </p:extLst>
  </p:cSld>
  <p:clrMapOvr>
    <a:masterClrMapping/>
  </p:clrMapOvr>
  <mc:AlternateContent xmlns:mc="http://schemas.openxmlformats.org/markup-compatibility/2006" xmlns:p14="http://schemas.microsoft.com/office/powerpoint/2010/main">
    <mc:Choice Requires="p14">
      <p:transition spd="slow" p14:dur="2000" advTm="23736"/>
    </mc:Choice>
    <mc:Fallback xmlns="">
      <p:transition spd="slow" advTm="23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a:t>School Child Protection Manual, Sept 2021</a:t>
            </a:r>
          </a:p>
        </p:txBody>
      </p:sp>
      <p:sp>
        <p:nvSpPr>
          <p:cNvPr id="11" name="Content Placeholder 10"/>
          <p:cNvSpPr>
            <a:spLocks noGrp="1"/>
          </p:cNvSpPr>
          <p:nvPr>
            <p:ph sz="half" idx="1"/>
          </p:nvPr>
        </p:nvSpPr>
        <p:spPr>
          <a:xfrm>
            <a:off x="609599" y="1600203"/>
            <a:ext cx="7019925" cy="4525963"/>
          </a:xfrm>
        </p:spPr>
        <p:txBody>
          <a:bodyPr/>
          <a:lstStyle/>
          <a:p>
            <a:r>
              <a:rPr lang="en-GB" dirty="0"/>
              <a:t>Replaces the previous School Child Protection Policy Template</a:t>
            </a:r>
          </a:p>
          <a:p>
            <a:r>
              <a:rPr lang="en-GB" dirty="0"/>
              <a:t>Content updated for Keeping Children Safe in Education, Sept. 2021</a:t>
            </a:r>
          </a:p>
          <a:p>
            <a:r>
              <a:rPr lang="en-GB" dirty="0"/>
              <a:t>The new manual is split into two sections:</a:t>
            </a:r>
          </a:p>
          <a:p>
            <a:pPr lvl="1"/>
            <a:r>
              <a:rPr lang="en-GB" dirty="0"/>
              <a:t>Section A – Template Child Protection Policy for schools</a:t>
            </a:r>
          </a:p>
          <a:p>
            <a:pPr lvl="1"/>
            <a:r>
              <a:rPr lang="en-GB" dirty="0"/>
              <a:t>Section B – Practice Guidance for Schools</a:t>
            </a:r>
          </a:p>
          <a:p>
            <a:pPr lvl="1"/>
            <a:endParaRPr lang="en-GB" dirty="0"/>
          </a:p>
          <a:p>
            <a:r>
              <a:rPr lang="en-GB" dirty="0"/>
              <a:t>To access the manual visit:</a:t>
            </a:r>
            <a:br>
              <a:rPr lang="en-GB" dirty="0"/>
            </a:br>
            <a:r>
              <a:rPr lang="en-GB" dirty="0">
                <a:hlinkClick r:id="rId5"/>
              </a:rPr>
              <a:t>https://www.safeguardingchildren.co.uk/professionals/practice-guidance/sample-template-school-child-protection-policy/</a:t>
            </a:r>
            <a:r>
              <a:rPr lang="en-GB" dirty="0"/>
              <a:t> </a:t>
            </a:r>
          </a:p>
        </p:txBody>
      </p:sp>
      <p:pic>
        <p:nvPicPr>
          <p:cNvPr id="1026" name="Picture 2" descr="School Child Protection Manual Downlo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19072">
            <a:off x="8220075" y="2054758"/>
            <a:ext cx="2908300" cy="3616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6081160"/>
      </p:ext>
    </p:extLst>
  </p:cSld>
  <p:clrMapOvr>
    <a:masterClrMapping/>
  </p:clrMapOvr>
  <mc:AlternateContent xmlns:mc="http://schemas.openxmlformats.org/markup-compatibility/2006" xmlns:p14="http://schemas.microsoft.com/office/powerpoint/2010/main">
    <mc:Choice Requires="p14">
      <p:transition spd="slow" p14:dur="2000" advTm="34046"/>
    </mc:Choice>
    <mc:Fallback xmlns="">
      <p:transition spd="slow" advTm="3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School Safeguarding Audit 2020/2021</a:t>
            </a:r>
          </a:p>
        </p:txBody>
      </p:sp>
      <p:pic>
        <p:nvPicPr>
          <p:cNvPr id="5" name="Content Placeholder 4"/>
          <p:cNvPicPr>
            <a:picLocks noGrp="1" noChangeAspect="1"/>
          </p:cNvPicPr>
          <p:nvPr>
            <p:ph sz="half" idx="1"/>
          </p:nvPr>
        </p:nvPicPr>
        <p:blipFill>
          <a:blip r:embed="rId5"/>
          <a:stretch>
            <a:fillRect/>
          </a:stretch>
        </p:blipFill>
        <p:spPr>
          <a:xfrm rot="21126535">
            <a:off x="736650" y="1402819"/>
            <a:ext cx="3187601"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p:cNvSpPr>
            <a:spLocks noGrp="1"/>
          </p:cNvSpPr>
          <p:nvPr>
            <p:ph sz="half" idx="2"/>
          </p:nvPr>
        </p:nvSpPr>
        <p:spPr>
          <a:xfrm>
            <a:off x="4591049" y="1600204"/>
            <a:ext cx="7324725" cy="4525963"/>
          </a:xfrm>
        </p:spPr>
        <p:txBody>
          <a:bodyPr>
            <a:normAutofit fontScale="70000" lnSpcReduction="20000"/>
          </a:bodyPr>
          <a:lstStyle/>
          <a:p>
            <a:r>
              <a:rPr lang="en-GB" dirty="0"/>
              <a:t>99.7% of schools responded to the audit:</a:t>
            </a:r>
          </a:p>
          <a:p>
            <a:pPr lvl="1"/>
            <a:r>
              <a:rPr lang="en-GB" dirty="0"/>
              <a:t>213 maintained primary schools</a:t>
            </a:r>
          </a:p>
          <a:p>
            <a:pPr lvl="1"/>
            <a:r>
              <a:rPr lang="en-GB" dirty="0"/>
              <a:t>17 maintained secondary schools</a:t>
            </a:r>
          </a:p>
          <a:p>
            <a:pPr lvl="1"/>
            <a:r>
              <a:rPr lang="en-GB" dirty="0"/>
              <a:t>93 primary academies</a:t>
            </a:r>
          </a:p>
          <a:p>
            <a:pPr lvl="1"/>
            <a:r>
              <a:rPr lang="en-GB" dirty="0"/>
              <a:t>26 secondary academies</a:t>
            </a:r>
          </a:p>
          <a:p>
            <a:pPr lvl="1"/>
            <a:r>
              <a:rPr lang="en-GB" dirty="0"/>
              <a:t>11 special schools</a:t>
            </a:r>
          </a:p>
          <a:p>
            <a:pPr lvl="1"/>
            <a:r>
              <a:rPr lang="en-GB" dirty="0"/>
              <a:t>5 Pupil Referral</a:t>
            </a:r>
          </a:p>
          <a:p>
            <a:pPr lvl="1"/>
            <a:r>
              <a:rPr lang="en-GB" dirty="0"/>
              <a:t>19 independent schools</a:t>
            </a:r>
          </a:p>
          <a:p>
            <a:r>
              <a:rPr lang="en-GB" dirty="0"/>
              <a:t>Key areas for improvement included across schools included</a:t>
            </a:r>
          </a:p>
          <a:p>
            <a:pPr lvl="1"/>
            <a:r>
              <a:rPr lang="en-GB" dirty="0"/>
              <a:t>Record keeping (e.g. single central record, safeguarding concerns)</a:t>
            </a:r>
          </a:p>
          <a:p>
            <a:pPr lvl="1"/>
            <a:r>
              <a:rPr lang="en-GB" dirty="0"/>
              <a:t>Training (e.g. general safeguarding awareness, safer recruitment)</a:t>
            </a:r>
          </a:p>
          <a:p>
            <a:pPr lvl="1"/>
            <a:r>
              <a:rPr lang="en-GB" dirty="0"/>
              <a:t>Policies in place (e.g. behaviour, social media, etc.)</a:t>
            </a:r>
          </a:p>
          <a:p>
            <a:pPr lvl="1"/>
            <a:r>
              <a:rPr lang="en-GB" dirty="0"/>
              <a:t>Governance arrangements</a:t>
            </a:r>
          </a:p>
          <a:p>
            <a:pPr lvl="1"/>
            <a:r>
              <a:rPr lang="en-GB" dirty="0"/>
              <a:t>Reporting of hate crimes</a:t>
            </a:r>
          </a:p>
          <a:p>
            <a:pPr lvl="1"/>
            <a:r>
              <a:rPr lang="en-GB" dirty="0"/>
              <a:t>Ensure pupils know who to talk to if they had a concern</a:t>
            </a:r>
          </a:p>
          <a:p>
            <a:pPr lvl="1"/>
            <a:r>
              <a:rPr lang="en-GB" dirty="0"/>
              <a:t>Physical security controls (e.g. managing pedestrians and vehicles included buses and coaches, receiving and collecting students)</a:t>
            </a:r>
          </a:p>
          <a:p>
            <a:pPr lvl="1"/>
            <a:r>
              <a:rPr lang="en-GB" dirty="0"/>
              <a:t>Health and safety risk assessments and maintenance schedules</a:t>
            </a:r>
          </a:p>
          <a:p>
            <a:r>
              <a:rPr lang="en-GB" dirty="0"/>
              <a:t>For more information visit </a:t>
            </a:r>
            <a:r>
              <a:rPr lang="en-GB" dirty="0">
                <a:hlinkClick r:id="rId6"/>
              </a:rPr>
              <a:t>https://www.safeguardingchildren.co.uk/professionals/learning-for-professionals/</a:t>
            </a:r>
            <a:r>
              <a:rPr lang="en-GB" dirty="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0578137"/>
      </p:ext>
    </p:extLst>
  </p:cSld>
  <p:clrMapOvr>
    <a:masterClrMapping/>
  </p:clrMapOvr>
  <mc:AlternateContent xmlns:mc="http://schemas.openxmlformats.org/markup-compatibility/2006" xmlns:p14="http://schemas.microsoft.com/office/powerpoint/2010/main">
    <mc:Choice Requires="p14">
      <p:transition spd="slow" p14:dur="2000" advTm="24490"/>
    </mc:Choice>
    <mc:Fallback xmlns="">
      <p:transition spd="slow" advTm="2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Annual Reports</a:t>
            </a:r>
          </a:p>
        </p:txBody>
      </p:sp>
      <p:pic>
        <p:nvPicPr>
          <p:cNvPr id="5" name="Content Placeholder 4"/>
          <p:cNvPicPr>
            <a:picLocks noGrp="1" noChangeAspect="1"/>
          </p:cNvPicPr>
          <p:nvPr>
            <p:ph sz="half" idx="1"/>
          </p:nvPr>
        </p:nvPicPr>
        <p:blipFill>
          <a:blip r:embed="rId5"/>
          <a:stretch>
            <a:fillRect/>
          </a:stretch>
        </p:blipFill>
        <p:spPr>
          <a:xfrm rot="20941475">
            <a:off x="1677767" y="1637820"/>
            <a:ext cx="2812692" cy="4028407"/>
          </a:xfrm>
          <a:prstGeom prst="rect">
            <a:avLst/>
          </a:prstGeom>
        </p:spPr>
      </p:pic>
      <p:pic>
        <p:nvPicPr>
          <p:cNvPr id="6" name="Content Placeholder 5"/>
          <p:cNvPicPr>
            <a:picLocks noGrp="1" noChangeAspect="1"/>
          </p:cNvPicPr>
          <p:nvPr>
            <p:ph sz="half" idx="2"/>
          </p:nvPr>
        </p:nvPicPr>
        <p:blipFill>
          <a:blip r:embed="rId6"/>
          <a:stretch>
            <a:fillRect/>
          </a:stretch>
        </p:blipFill>
        <p:spPr>
          <a:xfrm rot="717273">
            <a:off x="7359077" y="1645675"/>
            <a:ext cx="2823709" cy="402840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4" name="TextBox 3"/>
          <p:cNvSpPr txBox="1"/>
          <p:nvPr/>
        </p:nvSpPr>
        <p:spPr>
          <a:xfrm>
            <a:off x="3131630" y="5726668"/>
            <a:ext cx="5928739" cy="369332"/>
          </a:xfrm>
          <a:prstGeom prst="rect">
            <a:avLst/>
          </a:prstGeom>
          <a:noFill/>
        </p:spPr>
        <p:txBody>
          <a:bodyPr wrap="none" rtlCol="0">
            <a:spAutoFit/>
          </a:bodyPr>
          <a:lstStyle/>
          <a:p>
            <a:r>
              <a:rPr lang="en-GB" b="1" dirty="0"/>
              <a:t>For more information visit </a:t>
            </a:r>
            <a:r>
              <a:rPr lang="en-GB" b="1" dirty="0">
                <a:hlinkClick r:id="rId8"/>
              </a:rPr>
              <a:t>www.safeguardingchildren.co.uk</a:t>
            </a:r>
            <a:r>
              <a:rPr lang="en-GB" b="1" dirty="0"/>
              <a:t> </a:t>
            </a:r>
          </a:p>
        </p:txBody>
      </p:sp>
    </p:spTree>
    <p:extLst>
      <p:ext uri="{BB962C8B-B14F-4D97-AF65-F5344CB8AC3E}">
        <p14:creationId xmlns:p14="http://schemas.microsoft.com/office/powerpoint/2010/main" val="4051423150"/>
      </p:ext>
    </p:extLst>
  </p:cSld>
  <p:clrMapOvr>
    <a:masterClrMapping/>
  </p:clrMapOvr>
  <mc:AlternateContent xmlns:mc="http://schemas.openxmlformats.org/markup-compatibility/2006" xmlns:p14="http://schemas.microsoft.com/office/powerpoint/2010/main">
    <mc:Choice Requires="p14">
      <p:transition spd="slow" p14:dur="2000" advTm="16008"/>
    </mc:Choice>
    <mc:Fallback xmlns="">
      <p:transition spd="slow" advTm="16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9B302-5713-044C-8466-6474A461AD88}"/>
              </a:ext>
            </a:extLst>
          </p:cNvPr>
          <p:cNvPicPr>
            <a:picLocks noChangeAspect="1"/>
          </p:cNvPicPr>
          <p:nvPr/>
        </p:nvPicPr>
        <p:blipFill>
          <a:blip r:embed="rId5">
            <a:alphaModFix amt="16000"/>
          </a:blip>
          <a:stretch>
            <a:fillRect/>
          </a:stretch>
        </p:blipFill>
        <p:spPr>
          <a:xfrm>
            <a:off x="3026128" y="892903"/>
            <a:ext cx="9165872" cy="5991012"/>
          </a:xfrm>
          <a:prstGeom prst="rect">
            <a:avLst/>
          </a:prstGeom>
        </p:spPr>
      </p:pic>
      <p:sp>
        <p:nvSpPr>
          <p:cNvPr id="3" name="Rectangle 2">
            <a:extLst>
              <a:ext uri="{FF2B5EF4-FFF2-40B4-BE49-F238E27FC236}">
                <a16:creationId xmlns:a16="http://schemas.microsoft.com/office/drawing/2014/main" id="{F89EA8C5-E5B9-4E4B-B6CF-D6DFA47A2138}"/>
              </a:ext>
            </a:extLst>
          </p:cNvPr>
          <p:cNvSpPr/>
          <p:nvPr/>
        </p:nvSpPr>
        <p:spPr>
          <a:xfrm>
            <a:off x="1" y="0"/>
            <a:ext cx="3055288"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DB309D-B631-4E4B-8959-A1899195E43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FE606335-2395-D148-BA0F-ED7EBED6D5B2}"/>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32DA8D1A-CB83-3047-8C2A-9E9183C7E659}"/>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F3DAEBDF-B5C0-754A-A0FA-C3BE4AEDE8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D176BAE-2263-3846-8900-1156AF30A48B}"/>
              </a:ext>
            </a:extLst>
          </p:cNvPr>
          <p:cNvSpPr txBox="1">
            <a:spLocks/>
          </p:cNvSpPr>
          <p:nvPr/>
        </p:nvSpPr>
        <p:spPr>
          <a:xfrm>
            <a:off x="295722" y="2490401"/>
            <a:ext cx="2504662" cy="14717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100" dirty="0">
                <a:solidFill>
                  <a:schemeClr val="bg1"/>
                </a:solidFill>
              </a:rPr>
              <a:t>Safeguarding Adult Review (SAR) Updates </a:t>
            </a:r>
          </a:p>
        </p:txBody>
      </p:sp>
      <p:sp>
        <p:nvSpPr>
          <p:cNvPr id="9" name="Rectangle 8">
            <a:extLst>
              <a:ext uri="{FF2B5EF4-FFF2-40B4-BE49-F238E27FC236}">
                <a16:creationId xmlns:a16="http://schemas.microsoft.com/office/drawing/2014/main" id="{C620B5CC-D687-6349-BBCA-C7A56486D580}"/>
              </a:ext>
            </a:extLst>
          </p:cNvPr>
          <p:cNvSpPr/>
          <p:nvPr/>
        </p:nvSpPr>
        <p:spPr>
          <a:xfrm>
            <a:off x="3127463" y="1213129"/>
            <a:ext cx="8992363" cy="2554545"/>
          </a:xfrm>
          <a:prstGeom prst="rect">
            <a:avLst/>
          </a:prstGeom>
        </p:spPr>
        <p:txBody>
          <a:bodyPr wrap="square">
            <a:spAutoFit/>
          </a:bodyPr>
          <a:lstStyle/>
          <a:p>
            <a:r>
              <a:rPr lang="en-GB" sz="1600" b="1" dirty="0">
                <a:solidFill>
                  <a:schemeClr val="accent1">
                    <a:lumMod val="50000"/>
                  </a:schemeClr>
                </a:solidFill>
                <a:latin typeface="Arial" panose="020B0604020202020204" pitchFamily="34" charset="0"/>
              </a:rPr>
              <a:t>‘Anne’ SAR</a:t>
            </a:r>
          </a:p>
          <a:p>
            <a:pPr marL="257168" indent="-257168">
              <a:buFont typeface="Arial" panose="020B0604020202020204" pitchFamily="34" charset="0"/>
              <a:buChar char="•"/>
            </a:pPr>
            <a:endParaRPr lang="en-GB" sz="1600" b="1" dirty="0">
              <a:solidFill>
                <a:schemeClr val="accent1">
                  <a:lumMod val="50000"/>
                </a:schemeClr>
              </a:solidFill>
              <a:latin typeface="Arial" panose="020B0604020202020204" pitchFamily="34" charset="0"/>
            </a:endParaRPr>
          </a:p>
          <a:p>
            <a:r>
              <a:rPr lang="en-GB" sz="1600" dirty="0">
                <a:solidFill>
                  <a:schemeClr val="accent1">
                    <a:lumMod val="50000"/>
                  </a:schemeClr>
                </a:solidFill>
                <a:latin typeface="Arial" panose="020B0604020202020204" pitchFamily="34" charset="0"/>
              </a:rPr>
              <a:t>A 6 month delivery report was shared with the Board on the progress of the </a:t>
            </a:r>
          </a:p>
          <a:p>
            <a:r>
              <a:rPr lang="en-GB" sz="1600" dirty="0">
                <a:solidFill>
                  <a:schemeClr val="accent1">
                    <a:lumMod val="50000"/>
                  </a:schemeClr>
                </a:solidFill>
                <a:latin typeface="Arial" panose="020B0604020202020204" pitchFamily="34" charset="0"/>
              </a:rPr>
              <a:t>SAR and its recommendations and subsequent action plan</a:t>
            </a:r>
          </a:p>
          <a:p>
            <a:pPr marL="285750" indent="-285750">
              <a:buFont typeface="Arial" panose="020B0604020202020204" pitchFamily="34" charset="0"/>
              <a:buChar char="•"/>
            </a:pPr>
            <a:endParaRPr lang="en-GB" sz="1600" b="1" dirty="0">
              <a:solidFill>
                <a:schemeClr val="accent1">
                  <a:lumMod val="50000"/>
                </a:schemeClr>
              </a:solidFill>
              <a:latin typeface="Arial" panose="020B0604020202020204" pitchFamily="34" charset="0"/>
            </a:endParaRPr>
          </a:p>
          <a:p>
            <a:r>
              <a:rPr lang="en-GB" sz="1600" dirty="0">
                <a:solidFill>
                  <a:schemeClr val="accent1">
                    <a:lumMod val="50000"/>
                  </a:schemeClr>
                </a:solidFill>
                <a:latin typeface="Arial" panose="020B0604020202020204" pitchFamily="34" charset="0"/>
              </a:rPr>
              <a:t>This delivery report along with a 7-minute-briefing from the SAR will be </a:t>
            </a:r>
          </a:p>
          <a:p>
            <a:r>
              <a:rPr lang="en-GB" sz="1600" dirty="0">
                <a:solidFill>
                  <a:schemeClr val="accent1">
                    <a:lumMod val="50000"/>
                  </a:schemeClr>
                </a:solidFill>
                <a:latin typeface="Arial" panose="020B0604020202020204" pitchFamily="34" charset="0"/>
              </a:rPr>
              <a:t>shared shortly and will be made available here on the NYSAB website:   </a:t>
            </a:r>
          </a:p>
          <a:p>
            <a:r>
              <a:rPr lang="en-GB" sz="1600" u="sng" dirty="0">
                <a:solidFill>
                  <a:schemeClr val="accent1">
                    <a:lumMod val="50000"/>
                  </a:schemeClr>
                </a:solidFill>
                <a:latin typeface="Arial" panose="020B0604020202020204" pitchFamily="34" charset="0"/>
                <a:hlinkClick r:id="rId8"/>
              </a:rPr>
              <a:t>https://safeguardingadults.co.uk/SAR-Anne</a:t>
            </a:r>
            <a:endParaRPr lang="en-GB" sz="1600" u="sng"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endParaRPr>
          </a:p>
          <a:p>
            <a:endParaRPr lang="en-US" sz="1600" b="1" dirty="0">
              <a:solidFill>
                <a:schemeClr val="accent1">
                  <a:lumMod val="50000"/>
                </a:schemeClr>
              </a:solidFill>
            </a:endParaRPr>
          </a:p>
        </p:txBody>
      </p:sp>
      <p:sp>
        <p:nvSpPr>
          <p:cNvPr id="14" name="Rectangle 13">
            <a:extLst>
              <a:ext uri="{FF2B5EF4-FFF2-40B4-BE49-F238E27FC236}">
                <a16:creationId xmlns:a16="http://schemas.microsoft.com/office/drawing/2014/main" id="{861DEB2C-6246-D042-A763-E967C617722A}"/>
              </a:ext>
            </a:extLst>
          </p:cNvPr>
          <p:cNvSpPr/>
          <p:nvPr/>
        </p:nvSpPr>
        <p:spPr>
          <a:xfrm>
            <a:off x="3127463" y="3548153"/>
            <a:ext cx="9136711" cy="4031873"/>
          </a:xfrm>
          <a:prstGeom prst="rect">
            <a:avLst/>
          </a:prstGeom>
        </p:spPr>
        <p:txBody>
          <a:bodyPr wrap="square">
            <a:spAutoFit/>
          </a:bodyPr>
          <a:lstStyle/>
          <a:p>
            <a:r>
              <a:rPr lang="en-GB" sz="1600" b="1" dirty="0">
                <a:solidFill>
                  <a:schemeClr val="accent1">
                    <a:lumMod val="50000"/>
                  </a:schemeClr>
                </a:solidFill>
                <a:latin typeface="Arial" panose="020B0604020202020204" pitchFamily="34" charset="0"/>
              </a:rPr>
              <a:t>Joint SAR</a:t>
            </a:r>
          </a:p>
          <a:p>
            <a:pPr marL="257168" indent="-257168">
              <a:buFont typeface="Arial" panose="020B0604020202020204" pitchFamily="34" charset="0"/>
              <a:buChar char="•"/>
            </a:pPr>
            <a:endParaRPr lang="en-GB" sz="1600" b="1"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A practitioners learning event took place in relation to the joint SAR which is </a:t>
            </a:r>
          </a:p>
          <a:p>
            <a:r>
              <a:rPr lang="en-GB" sz="1600" dirty="0">
                <a:solidFill>
                  <a:schemeClr val="accent1">
                    <a:lumMod val="50000"/>
                  </a:schemeClr>
                </a:solidFill>
                <a:latin typeface="Arial" panose="020B0604020202020204" pitchFamily="34" charset="0"/>
              </a:rPr>
              <a:t>     being undertaken with North Yorkshire Safeguarding Children </a:t>
            </a:r>
          </a:p>
          <a:p>
            <a:r>
              <a:rPr lang="en-GB" sz="1600" dirty="0">
                <a:solidFill>
                  <a:schemeClr val="accent1">
                    <a:lumMod val="50000"/>
                  </a:schemeClr>
                </a:solidFill>
                <a:latin typeface="Arial" panose="020B0604020202020204" pitchFamily="34" charset="0"/>
              </a:rPr>
              <a:t>     Partnership (NYSCP)</a:t>
            </a:r>
          </a:p>
          <a:p>
            <a:pPr marL="28575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The event was an opportunity for practitioners from both adult and children services to discuss the case and collaboratively identify areas and recommendations for improvement.</a:t>
            </a:r>
          </a:p>
          <a:p>
            <a:pPr marL="28575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Following this, the independent author will now work on the first draft of the SAR report before it is shared with the SAR panel and agency leads for comments and feedback.</a:t>
            </a:r>
          </a:p>
          <a:p>
            <a:endParaRPr lang="en-GB" sz="1600"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We are aiming to publish the report and recommendations in the New Year</a:t>
            </a:r>
          </a:p>
          <a:p>
            <a:pPr marL="285750" indent="-285750">
              <a:buFont typeface="Arial" panose="020B0604020202020204" pitchFamily="34" charset="0"/>
              <a:buChar char="•"/>
            </a:pPr>
            <a:endParaRPr lang="en-GB" sz="1600" b="1"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endParaRPr>
          </a:p>
          <a:p>
            <a:endParaRPr lang="en-US" sz="1600" b="1" dirty="0">
              <a:solidFill>
                <a:schemeClr val="accent1">
                  <a:lumMod val="50000"/>
                </a:schemeClr>
              </a:solidFill>
            </a:endParaRPr>
          </a:p>
        </p:txBody>
      </p:sp>
      <p:pic>
        <p:nvPicPr>
          <p:cNvPr id="12" name="Picture 11">
            <a:extLst>
              <a:ext uri="{FF2B5EF4-FFF2-40B4-BE49-F238E27FC236}">
                <a16:creationId xmlns:a16="http://schemas.microsoft.com/office/drawing/2014/main" id="{356A840C-1C2E-8644-BB65-82CB83856D85}"/>
              </a:ext>
            </a:extLst>
          </p:cNvPr>
          <p:cNvPicPr>
            <a:picLocks noChangeAspect="1"/>
          </p:cNvPicPr>
          <p:nvPr/>
        </p:nvPicPr>
        <p:blipFill>
          <a:blip r:embed="rId9"/>
          <a:stretch>
            <a:fillRect/>
          </a:stretch>
        </p:blipFill>
        <p:spPr>
          <a:xfrm rot="1035805">
            <a:off x="9886740" y="1658785"/>
            <a:ext cx="1884870" cy="2520869"/>
          </a:xfrm>
          <a:prstGeom prst="rect">
            <a:avLst/>
          </a:prstGeom>
          <a:effectLst>
            <a:outerShdw blurRad="50800" dist="38100" algn="l" rotWithShape="0">
              <a:schemeClr val="accent1">
                <a:alpha val="40000"/>
              </a:schemeClr>
            </a:outerShdw>
          </a:effectLst>
        </p:spPr>
      </p:pic>
      <p:pic>
        <p:nvPicPr>
          <p:cNvPr id="10" name="Audio Recording 27 Sep 2021 at 10:30:52" descr="Audio Recording 27 Sep 2021 at 10:30:52">
            <a:hlinkClick r:id="" action="ppaction://media"/>
            <a:extLst>
              <a:ext uri="{FF2B5EF4-FFF2-40B4-BE49-F238E27FC236}">
                <a16:creationId xmlns:a16="http://schemas.microsoft.com/office/drawing/2014/main" id="{2B52E9FC-B7A3-2C49-A1A9-E95D5684A8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08887" y="6045200"/>
            <a:ext cx="812800" cy="812800"/>
          </a:xfrm>
          <a:prstGeom prst="rect">
            <a:avLst/>
          </a:prstGeom>
        </p:spPr>
      </p:pic>
    </p:spTree>
    <p:extLst>
      <p:ext uri="{BB962C8B-B14F-4D97-AF65-F5344CB8AC3E}">
        <p14:creationId xmlns:p14="http://schemas.microsoft.com/office/powerpoint/2010/main" val="3640144638"/>
      </p:ext>
    </p:extLst>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2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MACE</a:t>
            </a:r>
          </a:p>
        </p:txBody>
      </p:sp>
      <p:sp>
        <p:nvSpPr>
          <p:cNvPr id="6" name="Content Placeholder 5"/>
          <p:cNvSpPr>
            <a:spLocks noGrp="1"/>
          </p:cNvSpPr>
          <p:nvPr>
            <p:ph idx="1"/>
          </p:nvPr>
        </p:nvSpPr>
        <p:spPr/>
        <p:txBody>
          <a:bodyPr/>
          <a:lstStyle/>
          <a:p>
            <a:r>
              <a:rPr lang="en-GB" dirty="0"/>
              <a:t>MACE continues to be well attended in local areas</a:t>
            </a:r>
          </a:p>
          <a:p>
            <a:r>
              <a:rPr lang="en-GB" dirty="0"/>
              <a:t>Some schools attended during the school holidays</a:t>
            </a:r>
          </a:p>
          <a:p>
            <a:r>
              <a:rPr lang="en-GB" dirty="0"/>
              <a:t>Increasingly seeing the impact of peer on peer exploitation</a:t>
            </a:r>
          </a:p>
          <a:p>
            <a:pPr lvl="1"/>
            <a:r>
              <a:rPr lang="en-GB" dirty="0"/>
              <a:t>This year so far there have been 12 detailed MACE Level 2 mapping meetings to understand the links between children, adults of concern and locations that may pose a risk to young people.</a:t>
            </a:r>
          </a:p>
          <a:p>
            <a:r>
              <a:rPr lang="en-GB" dirty="0"/>
              <a:t>Continued good information sharing.</a:t>
            </a:r>
          </a:p>
          <a:p>
            <a:r>
              <a:rPr lang="en-GB" dirty="0"/>
              <a:t>Focus for the next six months on the ‘so what’</a:t>
            </a:r>
          </a:p>
          <a:p>
            <a:pPr lvl="1"/>
            <a:r>
              <a:rPr lang="en-GB" dirty="0"/>
              <a:t>What as a collective partnership do we need to put in place to increase safety for these young people.</a:t>
            </a:r>
          </a:p>
          <a:p>
            <a:endParaRPr lang="en-GB"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332044"/>
      </p:ext>
    </p:extLst>
  </p:cSld>
  <p:clrMapOvr>
    <a:masterClrMapping/>
  </p:clrMapOvr>
  <mc:AlternateContent xmlns:mc="http://schemas.openxmlformats.org/markup-compatibility/2006" xmlns:p14="http://schemas.microsoft.com/office/powerpoint/2010/main">
    <mc:Choice Requires="p14">
      <p:transition spd="slow" p14:dur="2000" advTm="29264"/>
    </mc:Choice>
    <mc:Fallback xmlns="">
      <p:transition spd="slow" advTm="29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New publications for your information</a:t>
            </a:r>
          </a:p>
        </p:txBody>
      </p:sp>
      <p:sp>
        <p:nvSpPr>
          <p:cNvPr id="3" name="Content Placeholder 2"/>
          <p:cNvSpPr>
            <a:spLocks noGrp="1"/>
          </p:cNvSpPr>
          <p:nvPr>
            <p:ph sz="half" idx="1"/>
          </p:nvPr>
        </p:nvSpPr>
        <p:spPr/>
        <p:txBody>
          <a:bodyPr>
            <a:normAutofit/>
          </a:bodyPr>
          <a:lstStyle/>
          <a:p>
            <a:r>
              <a:rPr lang="en-GB" dirty="0" err="1">
                <a:hlinkClick r:id="rId5"/>
              </a:rPr>
              <a:t>Tri.X</a:t>
            </a:r>
            <a:r>
              <a:rPr lang="en-GB" dirty="0">
                <a:hlinkClick r:id="rId5"/>
              </a:rPr>
              <a:t> procedures have been updated and changes are live</a:t>
            </a:r>
            <a:endParaRPr lang="en-GB" dirty="0"/>
          </a:p>
          <a:p>
            <a:r>
              <a:rPr lang="en-GB" dirty="0">
                <a:hlinkClick r:id="rId6"/>
              </a:rPr>
              <a:t>Managing Allegations Against Those Who Work or Volunteer With Children </a:t>
            </a:r>
            <a:r>
              <a:rPr lang="en-GB" dirty="0"/>
              <a:t>(updated)</a:t>
            </a:r>
          </a:p>
          <a:p>
            <a:r>
              <a:rPr lang="en-GB" dirty="0">
                <a:hlinkClick r:id="rId7"/>
              </a:rPr>
              <a:t>Whistleblowing Practice Guidance </a:t>
            </a:r>
            <a:r>
              <a:rPr lang="en-GB" dirty="0"/>
              <a:t>(updated)</a:t>
            </a:r>
          </a:p>
          <a:p>
            <a:r>
              <a:rPr lang="en-GB" dirty="0">
                <a:hlinkClick r:id="rId8"/>
              </a:rPr>
              <a:t>Concealed, Denied or Late Presentation of Pregnancy Practice Guidance </a:t>
            </a:r>
            <a:r>
              <a:rPr lang="en-GB" dirty="0"/>
              <a:t>(new)</a:t>
            </a:r>
          </a:p>
        </p:txBody>
      </p:sp>
      <p:sp>
        <p:nvSpPr>
          <p:cNvPr id="4" name="Content Placeholder 3"/>
          <p:cNvSpPr>
            <a:spLocks noGrp="1"/>
          </p:cNvSpPr>
          <p:nvPr>
            <p:ph sz="half" idx="2"/>
          </p:nvPr>
        </p:nvSpPr>
        <p:spPr/>
        <p:txBody>
          <a:bodyPr>
            <a:normAutofit/>
          </a:bodyPr>
          <a:lstStyle/>
          <a:p>
            <a:r>
              <a:rPr lang="en-GB" dirty="0">
                <a:hlinkClick r:id="rId9"/>
              </a:rPr>
              <a:t>Out of Area Young People Arrested who appear at risk of Criminal Exploitation Practice Guidance </a:t>
            </a:r>
            <a:r>
              <a:rPr lang="en-GB" dirty="0"/>
              <a:t>(new)</a:t>
            </a:r>
          </a:p>
          <a:p>
            <a:r>
              <a:rPr lang="en-GB" dirty="0">
                <a:hlinkClick r:id="rId10"/>
              </a:rPr>
              <a:t>Professional Resolutions Practice Guidance </a:t>
            </a:r>
            <a:r>
              <a:rPr lang="en-GB" dirty="0"/>
              <a:t>(updated)</a:t>
            </a:r>
          </a:p>
          <a:p>
            <a:r>
              <a:rPr lang="en-GB" dirty="0">
                <a:hlinkClick r:id="rId11"/>
              </a:rPr>
              <a:t>NYSCP Standards and Criteria </a:t>
            </a:r>
            <a:r>
              <a:rPr lang="en-GB" dirty="0"/>
              <a:t>(updated)</a:t>
            </a:r>
          </a:p>
          <a:p>
            <a:r>
              <a:rPr lang="en-GB" dirty="0">
                <a:hlinkClick r:id="rId12"/>
              </a:rPr>
              <a:t>Missing from Home and Care 7 point Briefing</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1306402"/>
      </p:ext>
    </p:extLst>
  </p:cSld>
  <p:clrMapOvr>
    <a:masterClrMapping/>
  </p:clrMapOvr>
  <mc:AlternateContent xmlns:mc="http://schemas.openxmlformats.org/markup-compatibility/2006" xmlns:p14="http://schemas.microsoft.com/office/powerpoint/2010/main">
    <mc:Choice Requires="p14">
      <p:transition spd="slow" p14:dur="2000" advTm="31938"/>
    </mc:Choice>
    <mc:Fallback xmlns="">
      <p:transition spd="slow" advTm="31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Op Choice</a:t>
            </a:r>
          </a:p>
        </p:txBody>
      </p:sp>
      <p:pic>
        <p:nvPicPr>
          <p:cNvPr id="9" name="Content Placeholder 8" descr="Uso del podcast como recurso didáctico para la mejora de ..."/>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733349" y="1600200"/>
            <a:ext cx="5137301" cy="4525963"/>
          </a:xfrm>
        </p:spPr>
      </p:pic>
      <p:sp>
        <p:nvSpPr>
          <p:cNvPr id="8" name="Content Placeholder 7"/>
          <p:cNvSpPr>
            <a:spLocks noGrp="1"/>
          </p:cNvSpPr>
          <p:nvPr>
            <p:ph sz="half" idx="2"/>
          </p:nvPr>
        </p:nvSpPr>
        <p:spPr/>
        <p:txBody>
          <a:bodyPr/>
          <a:lstStyle/>
          <a:p>
            <a:r>
              <a:rPr lang="en-GB" dirty="0"/>
              <a:t>The vision is that Operation Choice will provide a platform to prevent the criminalisation of young people, keep young people safe and potentially prompt a culture change around using drugs. </a:t>
            </a:r>
          </a:p>
          <a:p>
            <a:r>
              <a:rPr lang="en-GB" dirty="0"/>
              <a:t>The podcast is available from Spotify, Breaker, Google Podcasts, Pocket Casts and </a:t>
            </a:r>
            <a:r>
              <a:rPr lang="en-GB" dirty="0" err="1"/>
              <a:t>RadioRepublic</a:t>
            </a:r>
            <a:endParaRPr lang="en-GB" dirty="0"/>
          </a:p>
          <a:p>
            <a:r>
              <a:rPr lang="en-GB" dirty="0"/>
              <a:t>Find out more on our latest podcast and visit </a:t>
            </a:r>
            <a:r>
              <a:rPr lang="en-GB" dirty="0">
                <a:hlinkClick r:id="rId6"/>
              </a:rPr>
              <a:t>https://anchor.fm/north-yorkshire-safeguarding-children-partnership</a:t>
            </a:r>
            <a:r>
              <a:rPr lang="en-GB" dirty="0"/>
              <a:t> </a:t>
            </a:r>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5465951"/>
      </p:ext>
    </p:extLst>
  </p:cSld>
  <p:clrMapOvr>
    <a:masterClrMapping/>
  </p:clrMapOvr>
  <mc:AlternateContent xmlns:mc="http://schemas.openxmlformats.org/markup-compatibility/2006" xmlns:p14="http://schemas.microsoft.com/office/powerpoint/2010/main">
    <mc:Choice Requires="p14">
      <p:transition spd="slow" p14:dur="2000" advTm="22583"/>
    </mc:Choice>
    <mc:Fallback xmlns="">
      <p:transition spd="slow" advTm="2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Keep up to date with NYSCP</a:t>
            </a:r>
          </a:p>
        </p:txBody>
      </p:sp>
      <p:sp>
        <p:nvSpPr>
          <p:cNvPr id="3" name="Content Placeholder 2"/>
          <p:cNvSpPr>
            <a:spLocks noGrp="1"/>
          </p:cNvSpPr>
          <p:nvPr>
            <p:ph idx="1"/>
          </p:nvPr>
        </p:nvSpPr>
        <p:spPr>
          <a:xfrm>
            <a:off x="6056262" y="2754047"/>
            <a:ext cx="4356100" cy="992363"/>
          </a:xfrm>
        </p:spPr>
        <p:txBody>
          <a:bodyPr>
            <a:noAutofit/>
          </a:bodyPr>
          <a:lstStyle/>
          <a:p>
            <a:pPr marL="0" indent="0">
              <a:buNone/>
            </a:pPr>
            <a:r>
              <a:rPr lang="en-GB" dirty="0"/>
              <a:t>Free NYSCP Monthly </a:t>
            </a:r>
          </a:p>
          <a:p>
            <a:pPr marL="0" indent="0">
              <a:buNone/>
            </a:pPr>
            <a:r>
              <a:rPr lang="en-GB" dirty="0"/>
              <a:t>e-Bulletin Sign Up </a:t>
            </a:r>
            <a:r>
              <a:rPr lang="en-GB" dirty="0">
                <a:hlinkClick r:id="rId5"/>
              </a:rPr>
              <a:t>here</a:t>
            </a:r>
            <a:endParaRPr lang="en-GB" dirty="0"/>
          </a:p>
        </p:txBody>
      </p:sp>
      <p:pic>
        <p:nvPicPr>
          <p:cNvPr id="5" name="Picture 4"/>
          <p:cNvPicPr>
            <a:picLocks noChangeAspect="1"/>
          </p:cNvPicPr>
          <p:nvPr/>
        </p:nvPicPr>
        <p:blipFill>
          <a:blip r:embed="rId6"/>
          <a:stretch>
            <a:fillRect/>
          </a:stretch>
        </p:blipFill>
        <p:spPr>
          <a:xfrm rot="20922662">
            <a:off x="2851461" y="2116501"/>
            <a:ext cx="2657399" cy="2842722"/>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4722" y="4616557"/>
            <a:ext cx="3966371" cy="124673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652" y="4616556"/>
            <a:ext cx="3966371" cy="1313756"/>
          </a:xfrm>
          <a:prstGeom prst="rect">
            <a:avLst/>
          </a:prstGeom>
        </p:spPr>
      </p:pic>
      <p:sp>
        <p:nvSpPr>
          <p:cNvPr id="7" name="TextBox 6"/>
          <p:cNvSpPr txBox="1"/>
          <p:nvPr/>
        </p:nvSpPr>
        <p:spPr>
          <a:xfrm>
            <a:off x="2543200" y="5926910"/>
            <a:ext cx="2959272" cy="369332"/>
          </a:xfrm>
          <a:prstGeom prst="rect">
            <a:avLst/>
          </a:prstGeom>
          <a:noFill/>
        </p:spPr>
        <p:txBody>
          <a:bodyPr wrap="none" rtlCol="0">
            <a:spAutoFit/>
          </a:bodyPr>
          <a:lstStyle/>
          <a:p>
            <a:r>
              <a:rPr lang="en-GB" dirty="0"/>
              <a:t>Follow us on twitter </a:t>
            </a:r>
            <a:r>
              <a:rPr lang="en-GB" dirty="0">
                <a:hlinkClick r:id="rId9"/>
              </a:rPr>
              <a:t>@nyscp1</a:t>
            </a:r>
            <a:endParaRPr lang="en-GB" dirty="0"/>
          </a:p>
        </p:txBody>
      </p:sp>
      <p:sp>
        <p:nvSpPr>
          <p:cNvPr id="8" name="TextBox 7"/>
          <p:cNvSpPr txBox="1"/>
          <p:nvPr/>
        </p:nvSpPr>
        <p:spPr>
          <a:xfrm>
            <a:off x="6681056" y="5867410"/>
            <a:ext cx="3213700" cy="369332"/>
          </a:xfrm>
          <a:prstGeom prst="rect">
            <a:avLst/>
          </a:prstGeom>
          <a:noFill/>
        </p:spPr>
        <p:txBody>
          <a:bodyPr wrap="none" rtlCol="0">
            <a:spAutoFit/>
          </a:bodyPr>
          <a:lstStyle/>
          <a:p>
            <a:r>
              <a:rPr lang="en-GB" dirty="0"/>
              <a:t>Follow us on Facebook </a:t>
            </a:r>
            <a:r>
              <a:rPr lang="en-GB" dirty="0">
                <a:hlinkClick r:id="rId10"/>
              </a:rPr>
              <a:t>@nyscp1</a:t>
            </a:r>
            <a:endParaRPr lang="en-GB"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5171440"/>
      </p:ext>
    </p:extLst>
  </p:cSld>
  <p:clrMapOvr>
    <a:masterClrMapping/>
  </p:clrMapOvr>
  <mc:AlternateContent xmlns:mc="http://schemas.openxmlformats.org/markup-compatibility/2006" xmlns:p14="http://schemas.microsoft.com/office/powerpoint/2010/main">
    <mc:Choice Requires="p14">
      <p:transition spd="slow" p14:dur="2000" advTm="18413"/>
    </mc:Choice>
    <mc:Fallback xmlns="">
      <p:transition spd="slow" advTm="18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55968-BF8A-C744-9EDD-126086203B26}"/>
              </a:ext>
            </a:extLst>
          </p:cNvPr>
          <p:cNvSpPr/>
          <p:nvPr/>
        </p:nvSpPr>
        <p:spPr>
          <a:xfrm>
            <a:off x="3055289" y="312315"/>
            <a:ext cx="8919503" cy="584775"/>
          </a:xfrm>
          <a:prstGeom prst="rect">
            <a:avLst/>
          </a:prstGeom>
        </p:spPr>
        <p:txBody>
          <a:bodyPr wrap="square">
            <a:spAutoFit/>
          </a:bodyPr>
          <a:lstStyle/>
          <a:p>
            <a:pPr marL="342900"/>
            <a:r>
              <a:rPr lang="en-GB" sz="1600" b="1" dirty="0">
                <a:solidFill>
                  <a:schemeClr val="accent1">
                    <a:lumMod val="50000"/>
                  </a:schemeClr>
                </a:solidFill>
                <a:latin typeface="Arial" panose="020B0604020202020204" pitchFamily="34" charset="0"/>
                <a:cs typeface="Arial" panose="020B0604020202020204" pitchFamily="34" charset="0"/>
              </a:rPr>
              <a:t>If you would like more information about the local safeguarding partnerships please see the contact details below for the Chair and Business Support of each LSP</a:t>
            </a:r>
            <a:endParaRPr lang="en-GB" sz="15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2863AD3-BBA0-144A-9174-56103E2EAD7D}"/>
              </a:ext>
            </a:extLst>
          </p:cNvPr>
          <p:cNvSpPr/>
          <p:nvPr/>
        </p:nvSpPr>
        <p:spPr>
          <a:xfrm>
            <a:off x="1" y="0"/>
            <a:ext cx="3055288"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8BC9744-9807-F44E-8BE3-EE98CFF80C90}"/>
              </a:ext>
            </a:extLst>
          </p:cNvPr>
          <p:cNvSpPr txBox="1">
            <a:spLocks/>
          </p:cNvSpPr>
          <p:nvPr/>
        </p:nvSpPr>
        <p:spPr>
          <a:xfrm>
            <a:off x="449292" y="2494779"/>
            <a:ext cx="2504662" cy="14717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100" dirty="0">
                <a:solidFill>
                  <a:schemeClr val="bg1"/>
                </a:solidFill>
              </a:rPr>
              <a:t>Contact the LSPs</a:t>
            </a:r>
          </a:p>
        </p:txBody>
      </p:sp>
      <p:sp>
        <p:nvSpPr>
          <p:cNvPr id="6" name="Rectangle 5">
            <a:extLst>
              <a:ext uri="{FF2B5EF4-FFF2-40B4-BE49-F238E27FC236}">
                <a16:creationId xmlns:a16="http://schemas.microsoft.com/office/drawing/2014/main" id="{34A15539-ABF1-A445-BFA4-DE252E481889}"/>
              </a:ext>
            </a:extLst>
          </p:cNvPr>
          <p:cNvSpPr/>
          <p:nvPr/>
        </p:nvSpPr>
        <p:spPr>
          <a:xfrm>
            <a:off x="3335491" y="1291449"/>
            <a:ext cx="8407217" cy="5232202"/>
          </a:xfrm>
          <a:prstGeom prst="rect">
            <a:avLst/>
          </a:prstGeom>
        </p:spPr>
        <p:txBody>
          <a:bodyPr wrap="square">
            <a:spAutoFit/>
          </a:bodyPr>
          <a:lstStyle/>
          <a:p>
            <a:pPr lvl="0" fontAlgn="base"/>
            <a:r>
              <a:rPr lang="en-GB" sz="1600" b="1" dirty="0">
                <a:solidFill>
                  <a:schemeClr val="accent1">
                    <a:lumMod val="50000"/>
                  </a:schemeClr>
                </a:solidFill>
                <a:latin typeface="Arial" panose="020B0604020202020204" pitchFamily="34" charset="0"/>
                <a:cs typeface="Arial" panose="020B0604020202020204" pitchFamily="34" charset="0"/>
              </a:rPr>
              <a:t>Harrogate and Craven</a:t>
            </a: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Chair: </a:t>
            </a:r>
            <a:r>
              <a:rPr lang="en-GB" sz="1600" dirty="0">
                <a:solidFill>
                  <a:schemeClr val="accent1">
                    <a:lumMod val="50000"/>
                  </a:schemeClr>
                </a:solidFill>
                <a:latin typeface="Arial" panose="020B0604020202020204" pitchFamily="34" charset="0"/>
                <a:cs typeface="Arial" panose="020B0604020202020204" pitchFamily="34" charset="0"/>
                <a:hlinkClick r:id="rId4"/>
              </a:rPr>
              <a:t>Stephen.Thomas@northyorkshire.police.uk</a:t>
            </a:r>
            <a:r>
              <a:rPr lang="en-GB" sz="1600" dirty="0">
                <a:solidFill>
                  <a:schemeClr val="accent1">
                    <a:lumMod val="50000"/>
                  </a:schemeClr>
                </a:solidFill>
                <a:latin typeface="Arial" panose="020B0604020202020204" pitchFamily="34" charset="0"/>
                <a:cs typeface="Arial" panose="020B0604020202020204" pitchFamily="34" charset="0"/>
              </a:rPr>
              <a:t> </a:t>
            </a: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Business Support: </a:t>
            </a:r>
            <a:r>
              <a:rPr lang="en-GB" sz="1600" dirty="0">
                <a:solidFill>
                  <a:schemeClr val="accent1">
                    <a:lumMod val="50000"/>
                  </a:schemeClr>
                </a:solidFill>
                <a:latin typeface="Arial" panose="020B0604020202020204" pitchFamily="34" charset="0"/>
                <a:cs typeface="Arial" panose="020B0604020202020204" pitchFamily="34" charset="0"/>
                <a:hlinkClick r:id="rId5"/>
              </a:rPr>
              <a:t>Harriet.Dewhirst@northyorks.gov.uk</a:t>
            </a:r>
            <a:r>
              <a:rPr lang="en-GB" sz="1600" dirty="0">
                <a:solidFill>
                  <a:schemeClr val="accent1">
                    <a:lumMod val="50000"/>
                  </a:schemeClr>
                </a:solidFill>
                <a:latin typeface="Arial" panose="020B0604020202020204" pitchFamily="34" charset="0"/>
                <a:cs typeface="Arial" panose="020B0604020202020204" pitchFamily="34" charset="0"/>
              </a:rPr>
              <a:t> </a:t>
            </a:r>
          </a:p>
          <a:p>
            <a:pPr lvl="0" fontAlgn="base"/>
            <a:endParaRPr lang="en-GB" sz="1600" dirty="0">
              <a:solidFill>
                <a:schemeClr val="accent1">
                  <a:lumMod val="50000"/>
                </a:schemeClr>
              </a:solidFill>
              <a:latin typeface="Arial" panose="020B0604020202020204" pitchFamily="34" charset="0"/>
              <a:cs typeface="Arial" panose="020B0604020202020204" pitchFamily="34" charset="0"/>
            </a:endParaRPr>
          </a:p>
          <a:p>
            <a:pPr lvl="0" fontAlgn="base"/>
            <a:r>
              <a:rPr lang="en-GB" sz="1600" b="1" dirty="0">
                <a:solidFill>
                  <a:schemeClr val="accent1">
                    <a:lumMod val="50000"/>
                  </a:schemeClr>
                </a:solidFill>
                <a:latin typeface="Arial" panose="020B0604020202020204" pitchFamily="34" charset="0"/>
                <a:cs typeface="Arial" panose="020B0604020202020204" pitchFamily="34" charset="0"/>
              </a:rPr>
              <a:t>Scarborough, Whitby and Ryedale</a:t>
            </a: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Chair: </a:t>
            </a:r>
            <a:r>
              <a:rPr lang="en-GB" sz="1600" dirty="0">
                <a:solidFill>
                  <a:schemeClr val="accent1">
                    <a:lumMod val="50000"/>
                  </a:schemeClr>
                </a:solidFill>
                <a:latin typeface="Arial" panose="020B0604020202020204" pitchFamily="34" charset="0"/>
                <a:cs typeface="Arial" panose="020B0604020202020204" pitchFamily="34" charset="0"/>
                <a:hlinkClick r:id="rId6"/>
              </a:rPr>
              <a:t>Sandra.Rees@scarborough.gov.uk</a:t>
            </a:r>
            <a:r>
              <a:rPr lang="en-GB" sz="1600" dirty="0">
                <a:solidFill>
                  <a:schemeClr val="accent1">
                    <a:lumMod val="50000"/>
                  </a:schemeClr>
                </a:solidFill>
                <a:latin typeface="Arial" panose="020B0604020202020204" pitchFamily="34" charset="0"/>
                <a:cs typeface="Arial" panose="020B0604020202020204" pitchFamily="34" charset="0"/>
              </a:rPr>
              <a:t>  </a:t>
            </a: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Business Support: </a:t>
            </a:r>
            <a:r>
              <a:rPr lang="en-GB" sz="1600" dirty="0">
                <a:solidFill>
                  <a:schemeClr val="accent1">
                    <a:lumMod val="50000"/>
                  </a:schemeClr>
                </a:solidFill>
                <a:latin typeface="Arial" panose="020B0604020202020204" pitchFamily="34" charset="0"/>
                <a:cs typeface="Arial" panose="020B0604020202020204" pitchFamily="34" charset="0"/>
                <a:hlinkClick r:id="rId7"/>
              </a:rPr>
              <a:t>A</a:t>
            </a:r>
            <a:r>
              <a:rPr lang="en-GB" sz="1600" dirty="0">
                <a:latin typeface="Arial" panose="020B0604020202020204" pitchFamily="34" charset="0"/>
                <a:cs typeface="Arial" panose="020B0604020202020204" pitchFamily="34" charset="0"/>
                <a:hlinkClick r:id="rId7"/>
              </a:rPr>
              <a:t>ndrea.Hayes1@northyorks.gov.uk </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hlinkClick r:id="rId8"/>
              </a:rPr>
              <a:t>Lauren.Young@northyorks.gov.uk</a:t>
            </a:r>
            <a:endParaRPr lang="en-GB" sz="1600" dirty="0">
              <a:latin typeface="Arial" panose="020B0604020202020204" pitchFamily="34" charset="0"/>
              <a:cs typeface="Arial" panose="020B0604020202020204" pitchFamily="34" charset="0"/>
            </a:endParaRPr>
          </a:p>
          <a:p>
            <a:pPr lvl="0" fontAlgn="base"/>
            <a:endParaRPr lang="en-GB" sz="1400" b="1" dirty="0">
              <a:solidFill>
                <a:schemeClr val="accent1">
                  <a:lumMod val="50000"/>
                </a:schemeClr>
              </a:solidFill>
              <a:latin typeface="Arial" panose="020B0604020202020204" pitchFamily="34" charset="0"/>
              <a:cs typeface="Arial" panose="020B0604020202020204" pitchFamily="34" charset="0"/>
            </a:endParaRPr>
          </a:p>
          <a:p>
            <a:pPr lvl="0" fontAlgn="base"/>
            <a:r>
              <a:rPr lang="en-GB" sz="1600" b="1" dirty="0">
                <a:solidFill>
                  <a:schemeClr val="accent1">
                    <a:lumMod val="50000"/>
                  </a:schemeClr>
                </a:solidFill>
                <a:latin typeface="Arial" panose="020B0604020202020204" pitchFamily="34" charset="0"/>
                <a:cs typeface="Arial" panose="020B0604020202020204" pitchFamily="34" charset="0"/>
              </a:rPr>
              <a:t>Hambleton &amp; </a:t>
            </a:r>
            <a:r>
              <a:rPr lang="en-GB" sz="1600" b="1" dirty="0" err="1">
                <a:solidFill>
                  <a:schemeClr val="accent1">
                    <a:lumMod val="50000"/>
                  </a:schemeClr>
                </a:solidFill>
                <a:latin typeface="Arial" panose="020B0604020202020204" pitchFamily="34" charset="0"/>
                <a:cs typeface="Arial" panose="020B0604020202020204" pitchFamily="34" charset="0"/>
              </a:rPr>
              <a:t>Richmondshire</a:t>
            </a:r>
            <a:endParaRPr lang="en-GB" sz="1600" b="1" dirty="0">
              <a:solidFill>
                <a:schemeClr val="accent1">
                  <a:lumMod val="50000"/>
                </a:schemeClr>
              </a:solidFill>
              <a:latin typeface="Arial" panose="020B0604020202020204" pitchFamily="34" charset="0"/>
              <a:cs typeface="Arial" panose="020B0604020202020204" pitchFamily="34" charset="0"/>
            </a:endParaRP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Chair: </a:t>
            </a:r>
            <a:r>
              <a:rPr lang="en-GB" sz="1600" dirty="0">
                <a:solidFill>
                  <a:schemeClr val="accent1">
                    <a:lumMod val="50000"/>
                  </a:schemeClr>
                </a:solidFill>
                <a:latin typeface="Arial" panose="020B0604020202020204" pitchFamily="34" charset="0"/>
                <a:cs typeface="Arial" panose="020B0604020202020204" pitchFamily="34" charset="0"/>
                <a:hlinkClick r:id="rId9"/>
              </a:rPr>
              <a:t>Helen.Williams213@nhs.net</a:t>
            </a:r>
            <a:endParaRPr lang="en-GB" sz="1600" dirty="0">
              <a:solidFill>
                <a:schemeClr val="accent1">
                  <a:lumMod val="50000"/>
                </a:schemeClr>
              </a:solidFill>
              <a:latin typeface="Arial" panose="020B0604020202020204" pitchFamily="34" charset="0"/>
              <a:cs typeface="Arial" panose="020B0604020202020204" pitchFamily="34" charset="0"/>
            </a:endParaRP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Business Support: </a:t>
            </a:r>
            <a:r>
              <a:rPr lang="en-GB" sz="1600" dirty="0">
                <a:solidFill>
                  <a:schemeClr val="accent1">
                    <a:lumMod val="50000"/>
                  </a:schemeClr>
                </a:solidFill>
                <a:latin typeface="Arial" panose="020B0604020202020204" pitchFamily="34" charset="0"/>
                <a:cs typeface="Arial" panose="020B0604020202020204" pitchFamily="34" charset="0"/>
                <a:hlinkClick r:id="rId10"/>
              </a:rPr>
              <a:t>Rachel.Bentley@northyorks.gov.uk</a:t>
            </a:r>
            <a:r>
              <a:rPr lang="en-GB" sz="1600" dirty="0">
                <a:solidFill>
                  <a:schemeClr val="accent1">
                    <a:lumMod val="50000"/>
                  </a:schemeClr>
                </a:solidFill>
                <a:latin typeface="Arial" panose="020B0604020202020204" pitchFamily="34" charset="0"/>
                <a:cs typeface="Arial" panose="020B0604020202020204" pitchFamily="34" charset="0"/>
              </a:rPr>
              <a:t> </a:t>
            </a:r>
          </a:p>
          <a:p>
            <a:pPr lvl="0" fontAlgn="base"/>
            <a:endParaRPr lang="en-GB" sz="1600" dirty="0">
              <a:solidFill>
                <a:schemeClr val="accent1">
                  <a:lumMod val="50000"/>
                </a:schemeClr>
              </a:solidFill>
              <a:latin typeface="Arial" panose="020B0604020202020204" pitchFamily="34" charset="0"/>
              <a:cs typeface="Arial" panose="020B0604020202020204" pitchFamily="34" charset="0"/>
            </a:endParaRPr>
          </a:p>
          <a:p>
            <a:pPr lvl="0" fontAlgn="base"/>
            <a:r>
              <a:rPr lang="en-GB" sz="1600" b="1" dirty="0">
                <a:solidFill>
                  <a:schemeClr val="accent1">
                    <a:lumMod val="50000"/>
                  </a:schemeClr>
                </a:solidFill>
                <a:latin typeface="Arial" panose="020B0604020202020204" pitchFamily="34" charset="0"/>
                <a:cs typeface="Arial" panose="020B0604020202020204" pitchFamily="34" charset="0"/>
              </a:rPr>
              <a:t>Selby</a:t>
            </a: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Chair: </a:t>
            </a:r>
            <a:r>
              <a:rPr lang="en-GB" sz="1600" dirty="0" err="1">
                <a:solidFill>
                  <a:schemeClr val="accent1">
                    <a:lumMod val="50000"/>
                  </a:schemeClr>
                </a:solidFill>
                <a:latin typeface="Arial" panose="020B0604020202020204" pitchFamily="34" charset="0"/>
                <a:cs typeface="Arial" panose="020B0604020202020204" pitchFamily="34" charset="0"/>
                <a:hlinkClick r:id="rId11"/>
              </a:rPr>
              <a:t>SSweeting@selby.gov.uk</a:t>
            </a:r>
            <a:endParaRPr lang="en-GB" sz="1600" dirty="0">
              <a:solidFill>
                <a:schemeClr val="accent1">
                  <a:lumMod val="50000"/>
                </a:schemeClr>
              </a:solidFill>
              <a:latin typeface="Arial" panose="020B0604020202020204" pitchFamily="34" charset="0"/>
              <a:cs typeface="Arial" panose="020B0604020202020204" pitchFamily="34" charset="0"/>
            </a:endParaRP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Business Support: </a:t>
            </a:r>
            <a:r>
              <a:rPr lang="en-GB" sz="1600" dirty="0">
                <a:solidFill>
                  <a:schemeClr val="accent1">
                    <a:lumMod val="50000"/>
                  </a:schemeClr>
                </a:solidFill>
                <a:latin typeface="Arial" panose="020B0604020202020204" pitchFamily="34" charset="0"/>
                <a:cs typeface="Arial" panose="020B0604020202020204" pitchFamily="34" charset="0"/>
                <a:hlinkClick r:id="rId12"/>
              </a:rPr>
              <a:t>Susan.Watson@northyorks.gov.uk</a:t>
            </a:r>
            <a:r>
              <a:rPr lang="en-GB" sz="1600" dirty="0">
                <a:solidFill>
                  <a:schemeClr val="accent1">
                    <a:lumMod val="50000"/>
                  </a:schemeClr>
                </a:solidFill>
                <a:latin typeface="Arial" panose="020B0604020202020204" pitchFamily="34" charset="0"/>
                <a:cs typeface="Arial" panose="020B0604020202020204" pitchFamily="34" charset="0"/>
              </a:rPr>
              <a:t> </a:t>
            </a:r>
          </a:p>
          <a:p>
            <a:pPr lvl="0" fontAlgn="base"/>
            <a:endParaRPr lang="en-GB" sz="1600" dirty="0">
              <a:solidFill>
                <a:schemeClr val="accent1">
                  <a:lumMod val="50000"/>
                </a:schemeClr>
              </a:solidFill>
              <a:latin typeface="Arial" panose="020B0604020202020204" pitchFamily="34" charset="0"/>
              <a:cs typeface="Arial" panose="020B0604020202020204" pitchFamily="34" charset="0"/>
            </a:endParaRPr>
          </a:p>
          <a:p>
            <a:pPr lvl="0" fontAlgn="base"/>
            <a:endParaRPr lang="en-GB" sz="1600" dirty="0">
              <a:solidFill>
                <a:schemeClr val="accent1">
                  <a:lumMod val="50000"/>
                </a:schemeClr>
              </a:solidFill>
              <a:latin typeface="Arial" panose="020B0604020202020204" pitchFamily="34" charset="0"/>
              <a:cs typeface="Arial" panose="020B0604020202020204" pitchFamily="34" charset="0"/>
            </a:endParaRPr>
          </a:p>
          <a:p>
            <a:r>
              <a:rPr lang="en-GB" sz="1600" dirty="0">
                <a:solidFill>
                  <a:schemeClr val="accent1">
                    <a:lumMod val="50000"/>
                  </a:schemeClr>
                </a:solidFill>
                <a:latin typeface="Arial" panose="020B0604020202020204" pitchFamily="34" charset="0"/>
                <a:cs typeface="Arial" panose="020B0604020202020204" pitchFamily="34" charset="0"/>
              </a:rPr>
              <a:t>You can also find more information about the LSPs, including the terms of reference and copies of these quarterly updates here: </a:t>
            </a:r>
            <a:r>
              <a:rPr lang="en-US" sz="1600" dirty="0">
                <a:latin typeface="Arial" panose="020B0604020202020204" pitchFamily="34" charset="0"/>
                <a:cs typeface="Arial" panose="020B0604020202020204" pitchFamily="34" charset="0"/>
                <a:hlinkClick r:id="rId13"/>
              </a:rPr>
              <a:t>https://safeguardingadults.co.uk/about-us/lsps/</a:t>
            </a:r>
            <a:endParaRPr lang="en-US" sz="1600" dirty="0">
              <a:latin typeface="Arial" panose="020B0604020202020204" pitchFamily="34" charset="0"/>
              <a:cs typeface="Arial" panose="020B0604020202020204" pitchFamily="34" charset="0"/>
            </a:endParaRPr>
          </a:p>
          <a:p>
            <a:endParaRPr lang="en-US" sz="1600" dirty="0"/>
          </a:p>
          <a:p>
            <a:endParaRPr lang="en-GB" sz="1600" dirty="0">
              <a:solidFill>
                <a:schemeClr val="accent1">
                  <a:lumMod val="50000"/>
                </a:schemeClr>
              </a:solidFill>
              <a:latin typeface="Arial" panose="020B0604020202020204" pitchFamily="34" charset="0"/>
              <a:cs typeface="Arial" panose="020B0604020202020204" pitchFamily="34" charset="0"/>
            </a:endParaRPr>
          </a:p>
        </p:txBody>
      </p:sp>
      <p:pic>
        <p:nvPicPr>
          <p:cNvPr id="7" name="Audio Recording 25 Sep 2021 at 17:22:23" descr="Audio Recording 25 Sep 2021 at 17:22:23">
            <a:hlinkClick r:id="" action="ppaction://media"/>
            <a:extLst>
              <a:ext uri="{FF2B5EF4-FFF2-40B4-BE49-F238E27FC236}">
                <a16:creationId xmlns:a16="http://schemas.microsoft.com/office/drawing/2014/main" id="{7F0F485D-A8E2-AE47-A239-2CAF32E2C04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10110" y="6011672"/>
            <a:ext cx="812800" cy="812800"/>
          </a:xfrm>
          <a:prstGeom prst="rect">
            <a:avLst/>
          </a:prstGeom>
        </p:spPr>
      </p:pic>
    </p:spTree>
    <p:extLst>
      <p:ext uri="{BB962C8B-B14F-4D97-AF65-F5344CB8AC3E}">
        <p14:creationId xmlns:p14="http://schemas.microsoft.com/office/powerpoint/2010/main" val="3624969692"/>
      </p:ext>
    </p:extLst>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F57738-BAA4-8A4C-9ADE-B5A524FB017F}"/>
              </a:ext>
            </a:extLst>
          </p:cNvPr>
          <p:cNvPicPr>
            <a:picLocks noChangeAspect="1"/>
          </p:cNvPicPr>
          <p:nvPr/>
        </p:nvPicPr>
        <p:blipFill>
          <a:blip r:embed="rId5">
            <a:alphaModFix amt="16000"/>
          </a:blip>
          <a:stretch>
            <a:fillRect/>
          </a:stretch>
        </p:blipFill>
        <p:spPr>
          <a:xfrm>
            <a:off x="3351011" y="865478"/>
            <a:ext cx="8840989" cy="5991012"/>
          </a:xfrm>
          <a:prstGeom prst="rect">
            <a:avLst/>
          </a:prstGeom>
        </p:spPr>
      </p:pic>
      <p:sp>
        <p:nvSpPr>
          <p:cNvPr id="3" name="Rectangle 2">
            <a:extLst>
              <a:ext uri="{FF2B5EF4-FFF2-40B4-BE49-F238E27FC236}">
                <a16:creationId xmlns:a16="http://schemas.microsoft.com/office/drawing/2014/main" id="{A83F032F-5317-3648-8954-4B4723D1820A}"/>
              </a:ext>
            </a:extLst>
          </p:cNvPr>
          <p:cNvSpPr/>
          <p:nvPr/>
        </p:nvSpPr>
        <p:spPr>
          <a:xfrm>
            <a:off x="0" y="32013"/>
            <a:ext cx="3349487"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01AA7C5-824A-6F46-931B-D2C5C2EEE3C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2FA9E7FD-65D6-404B-B5DE-6FCBA9636FF6}"/>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E9778C18-AA37-9547-8339-582D35AF6D44}"/>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0E6248B5-EAD6-7D4D-9BAF-69EBD8AE7F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FBDEEEA-5FF3-DD41-8DA6-C7C8AF47A351}"/>
              </a:ext>
            </a:extLst>
          </p:cNvPr>
          <p:cNvSpPr txBox="1">
            <a:spLocks/>
          </p:cNvSpPr>
          <p:nvPr/>
        </p:nvSpPr>
        <p:spPr>
          <a:xfrm>
            <a:off x="559182" y="2936504"/>
            <a:ext cx="2654536" cy="147440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400" dirty="0">
                <a:solidFill>
                  <a:schemeClr val="bg1"/>
                </a:solidFill>
                <a:latin typeface="+mn-lt"/>
              </a:rPr>
              <a:t>Suicide Prevention</a:t>
            </a:r>
          </a:p>
          <a:p>
            <a:pPr algn="l"/>
            <a:r>
              <a:rPr lang="en-GB" sz="3400" dirty="0">
                <a:solidFill>
                  <a:schemeClr val="bg1"/>
                </a:solidFill>
                <a:latin typeface="+mn-lt"/>
              </a:rPr>
              <a:t>Webinar</a:t>
            </a:r>
            <a:endParaRPr lang="en-GB" sz="3400" dirty="0">
              <a:solidFill>
                <a:schemeClr val="accent1">
                  <a:lumMod val="50000"/>
                </a:schemeClr>
              </a:solidFill>
              <a:latin typeface="+mn-lt"/>
            </a:endParaRPr>
          </a:p>
          <a:p>
            <a:pPr algn="l"/>
            <a:endParaRPr lang="en-US" sz="3100" i="1" dirty="0">
              <a:solidFill>
                <a:schemeClr val="bg1"/>
              </a:solidFill>
            </a:endParaRPr>
          </a:p>
        </p:txBody>
      </p:sp>
      <p:sp>
        <p:nvSpPr>
          <p:cNvPr id="9" name="Rectangle 8">
            <a:extLst>
              <a:ext uri="{FF2B5EF4-FFF2-40B4-BE49-F238E27FC236}">
                <a16:creationId xmlns:a16="http://schemas.microsoft.com/office/drawing/2014/main" id="{C564F043-D72D-D440-81E0-A7A7EA742314}"/>
              </a:ext>
            </a:extLst>
          </p:cNvPr>
          <p:cNvSpPr/>
          <p:nvPr/>
        </p:nvSpPr>
        <p:spPr>
          <a:xfrm>
            <a:off x="3214480" y="1190569"/>
            <a:ext cx="8975996" cy="4401205"/>
          </a:xfrm>
          <a:prstGeom prst="rect">
            <a:avLst/>
          </a:prstGeom>
        </p:spPr>
        <p:txBody>
          <a:bodyPr wrap="square">
            <a:spAutoFit/>
          </a:bodyPr>
          <a:lstStyle/>
          <a:p>
            <a:pPr marL="457200" indent="-228600"/>
            <a:r>
              <a:rPr lang="en-GB" sz="1600" b="1" dirty="0">
                <a:solidFill>
                  <a:schemeClr val="accent1">
                    <a:lumMod val="50000"/>
                  </a:schemeClr>
                </a:solidFill>
                <a:latin typeface="Arial" panose="020B0604020202020204" pitchFamily="34" charset="0"/>
              </a:rPr>
              <a:t>To coincide with World Suicide Prevention Day, the NYSAB, NYSCP and NYCSP </a:t>
            </a:r>
          </a:p>
          <a:p>
            <a:pPr marL="457200" indent="-228600"/>
            <a:r>
              <a:rPr lang="en-GB" sz="1600" b="1" dirty="0">
                <a:solidFill>
                  <a:schemeClr val="accent1">
                    <a:lumMod val="50000"/>
                  </a:schemeClr>
                </a:solidFill>
                <a:latin typeface="Arial" panose="020B0604020202020204" pitchFamily="34" charset="0"/>
              </a:rPr>
              <a:t>hosted a Suicide Prevention webinar on Thursday 9</a:t>
            </a:r>
            <a:r>
              <a:rPr lang="en-GB" sz="1600" b="1" baseline="30000" dirty="0">
                <a:solidFill>
                  <a:schemeClr val="accent1">
                    <a:lumMod val="50000"/>
                  </a:schemeClr>
                </a:solidFill>
                <a:latin typeface="Arial" panose="020B0604020202020204" pitchFamily="34" charset="0"/>
              </a:rPr>
              <a:t>th</a:t>
            </a:r>
            <a:r>
              <a:rPr lang="en-GB" sz="1600" b="1" dirty="0">
                <a:solidFill>
                  <a:schemeClr val="accent1">
                    <a:lumMod val="50000"/>
                  </a:schemeClr>
                </a:solidFill>
                <a:latin typeface="Arial" panose="020B0604020202020204" pitchFamily="34" charset="0"/>
              </a:rPr>
              <a:t> September </a:t>
            </a:r>
          </a:p>
          <a:p>
            <a:pPr marL="457200" indent="-228600"/>
            <a:endParaRPr lang="en-GB" dirty="0"/>
          </a:p>
          <a:p>
            <a:pPr marL="514350" indent="-285750">
              <a:buFont typeface="Arial" panose="020B0604020202020204" pitchFamily="34" charset="0"/>
              <a:buChar char="•"/>
            </a:pPr>
            <a:r>
              <a:rPr lang="en-GB" sz="1600" dirty="0">
                <a:solidFill>
                  <a:srgbClr val="003F7D"/>
                </a:solidFill>
                <a:latin typeface="Arial" panose="020B0604020202020204" pitchFamily="34" charset="0"/>
                <a:cs typeface="Arial" panose="020B0604020202020204" pitchFamily="34" charset="0"/>
              </a:rPr>
              <a:t>The hour long webinar featured a small panel chaired by Claire Robinson, Health Improvement Manager for Public Health and Suicide Prevention lead for North Yorkshire. </a:t>
            </a:r>
          </a:p>
          <a:p>
            <a:pPr marL="514350" indent="-285750">
              <a:buFont typeface="Arial" panose="020B0604020202020204" pitchFamily="34" charset="0"/>
              <a:buChar char="•"/>
            </a:pPr>
            <a:endParaRPr lang="en-GB" sz="1600" dirty="0">
              <a:solidFill>
                <a:srgbClr val="003F7D"/>
              </a:solidFill>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GB" sz="1600" dirty="0">
                <a:solidFill>
                  <a:srgbClr val="003F7D"/>
                </a:solidFill>
                <a:latin typeface="Arial" panose="020B0604020202020204" pitchFamily="34" charset="0"/>
                <a:cs typeface="Arial" panose="020B0604020202020204" pitchFamily="34" charset="0"/>
              </a:rPr>
              <a:t>The panel answered questions, discussed services and support available, action that can and needs to be taken - particularly in relation to training and the personal and professional responsibility of people to help address suicide prevention. </a:t>
            </a:r>
          </a:p>
          <a:p>
            <a:pPr marL="514350" indent="-285750">
              <a:buFont typeface="Arial" panose="020B0604020202020204" pitchFamily="34" charset="0"/>
              <a:buChar char="•"/>
            </a:pPr>
            <a:endParaRPr lang="en-GB" sz="1600" dirty="0">
              <a:solidFill>
                <a:srgbClr val="003F7D"/>
              </a:solidFill>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GB" sz="1600" dirty="0">
                <a:solidFill>
                  <a:srgbClr val="003F7D"/>
                </a:solidFill>
                <a:latin typeface="Arial" panose="020B0604020202020204" pitchFamily="34" charset="0"/>
                <a:cs typeface="Arial" panose="020B0604020202020204" pitchFamily="34" charset="0"/>
              </a:rPr>
              <a:t>The mix of panellists ensured we heard different perspectives on a key issues whilst highlighting a collective aim to address what we can to prevent suicide - </a:t>
            </a:r>
            <a:r>
              <a:rPr lang="en-GB" sz="1600" b="1" i="1" dirty="0">
                <a:solidFill>
                  <a:srgbClr val="003F7D"/>
                </a:solidFill>
                <a:latin typeface="Arial" panose="020B0604020202020204" pitchFamily="34" charset="0"/>
                <a:cs typeface="Arial" panose="020B0604020202020204" pitchFamily="34" charset="0"/>
              </a:rPr>
              <a:t>creating hope through action</a:t>
            </a:r>
          </a:p>
          <a:p>
            <a:pPr marL="457200" indent="-228600"/>
            <a:endParaRPr lang="en-GB" sz="1400" i="1" dirty="0">
              <a:solidFill>
                <a:schemeClr val="accent1">
                  <a:lumMod val="50000"/>
                </a:schemeClr>
              </a:solidFill>
              <a:latin typeface="Arial" panose="020B0604020202020204" pitchFamily="34" charset="0"/>
            </a:endParaRPr>
          </a:p>
          <a:p>
            <a:r>
              <a:rPr lang="en-GB" sz="1400" dirty="0"/>
              <a:t/>
            </a:r>
            <a:br>
              <a:rPr lang="en-GB" sz="1400" dirty="0"/>
            </a:br>
            <a:endParaRPr lang="en-GB" sz="1400" i="1" dirty="0">
              <a:solidFill>
                <a:schemeClr val="accent1">
                  <a:lumMod val="50000"/>
                </a:schemeClr>
              </a:solidFill>
              <a:latin typeface="Arial" panose="020B0604020202020204" pitchFamily="34" charset="0"/>
            </a:endParaRPr>
          </a:p>
          <a:p>
            <a:pPr marL="457200" indent="-228600"/>
            <a:endParaRPr lang="en-GB" sz="1400" i="1" dirty="0">
              <a:solidFill>
                <a:schemeClr val="accent1">
                  <a:lumMod val="50000"/>
                </a:schemeClr>
              </a:solidFill>
              <a:latin typeface="Arial" panose="020B0604020202020204" pitchFamily="34" charset="0"/>
            </a:endParaRPr>
          </a:p>
          <a:p>
            <a:pPr marL="457200" indent="-228600"/>
            <a:endParaRPr lang="en-GB" sz="1400" i="1" dirty="0">
              <a:solidFill>
                <a:schemeClr val="accent1">
                  <a:lumMod val="50000"/>
                </a:schemeClr>
              </a:solidFill>
              <a:latin typeface="Arial" panose="020B0604020202020204" pitchFamily="34" charset="0"/>
            </a:endParaRPr>
          </a:p>
        </p:txBody>
      </p:sp>
      <p:pic>
        <p:nvPicPr>
          <p:cNvPr id="10" name="Picture 9">
            <a:extLst>
              <a:ext uri="{FF2B5EF4-FFF2-40B4-BE49-F238E27FC236}">
                <a16:creationId xmlns:a16="http://schemas.microsoft.com/office/drawing/2014/main" id="{1044EAFA-8B07-7B4C-AD3C-71ADB8B1022C}"/>
              </a:ext>
            </a:extLst>
          </p:cNvPr>
          <p:cNvPicPr>
            <a:picLocks noChangeAspect="1"/>
          </p:cNvPicPr>
          <p:nvPr/>
        </p:nvPicPr>
        <p:blipFill>
          <a:blip r:embed="rId8"/>
          <a:stretch>
            <a:fillRect/>
          </a:stretch>
        </p:blipFill>
        <p:spPr>
          <a:xfrm rot="629292">
            <a:off x="8547844" y="4700596"/>
            <a:ext cx="3349487" cy="1815882"/>
          </a:xfrm>
          <a:prstGeom prst="rect">
            <a:avLst/>
          </a:prstGeom>
          <a:effectLst>
            <a:outerShdw blurRad="50800" dist="38100" dir="5400000" algn="t" rotWithShape="0">
              <a:schemeClr val="accent1">
                <a:alpha val="40000"/>
              </a:schemeClr>
            </a:outerShdw>
          </a:effectLst>
        </p:spPr>
      </p:pic>
      <p:sp>
        <p:nvSpPr>
          <p:cNvPr id="11" name="Rectangle 10">
            <a:extLst>
              <a:ext uri="{FF2B5EF4-FFF2-40B4-BE49-F238E27FC236}">
                <a16:creationId xmlns:a16="http://schemas.microsoft.com/office/drawing/2014/main" id="{7AFD00BC-6294-6F49-A155-4E481BD3CFBD}"/>
              </a:ext>
            </a:extLst>
          </p:cNvPr>
          <p:cNvSpPr/>
          <p:nvPr/>
        </p:nvSpPr>
        <p:spPr>
          <a:xfrm>
            <a:off x="3363791" y="4563556"/>
            <a:ext cx="5821716" cy="861774"/>
          </a:xfrm>
          <a:prstGeom prst="rect">
            <a:avLst/>
          </a:prstGeom>
        </p:spPr>
        <p:txBody>
          <a:bodyPr wrap="square">
            <a:spAutoFit/>
          </a:bodyPr>
          <a:lstStyle/>
          <a:p>
            <a:pPr marL="457200" indent="-228600"/>
            <a:endParaRPr lang="en-GB" i="1" dirty="0">
              <a:solidFill>
                <a:schemeClr val="accent1">
                  <a:lumMod val="50000"/>
                </a:schemeClr>
              </a:solidFill>
              <a:latin typeface="Arial" panose="020B0604020202020204" pitchFamily="34" charset="0"/>
            </a:endParaRPr>
          </a:p>
          <a:p>
            <a:pPr marL="457200" indent="-228600"/>
            <a:r>
              <a:rPr lang="en-GB" sz="1600" i="1" dirty="0">
                <a:solidFill>
                  <a:schemeClr val="accent1">
                    <a:lumMod val="50000"/>
                  </a:schemeClr>
                </a:solidFill>
                <a:latin typeface="Arial" panose="020B0604020202020204" pitchFamily="34" charset="0"/>
              </a:rPr>
              <a:t>A recording of the webinar can be found here: </a:t>
            </a:r>
          </a:p>
          <a:p>
            <a:pPr marL="457200" indent="-228600"/>
            <a:r>
              <a:rPr lang="en-GB" sz="1600" i="1" dirty="0">
                <a:solidFill>
                  <a:schemeClr val="accent1">
                    <a:lumMod val="50000"/>
                  </a:schemeClr>
                </a:solidFill>
                <a:latin typeface="Arial" panose="020B0604020202020204" pitchFamily="34" charset="0"/>
                <a:hlinkClick r:id="rId9"/>
              </a:rPr>
              <a:t>https://www.youtube.com/watch?v=kg86YcxEoKA</a:t>
            </a:r>
            <a:endParaRPr lang="en-GB" sz="1600" i="1" dirty="0">
              <a:solidFill>
                <a:schemeClr val="accent1">
                  <a:lumMod val="50000"/>
                </a:schemeClr>
              </a:solidFill>
              <a:latin typeface="Arial" panose="020B0604020202020204" pitchFamily="34" charset="0"/>
            </a:endParaRPr>
          </a:p>
        </p:txBody>
      </p:sp>
      <p:sp>
        <p:nvSpPr>
          <p:cNvPr id="12" name="Rectangle 11">
            <a:extLst>
              <a:ext uri="{FF2B5EF4-FFF2-40B4-BE49-F238E27FC236}">
                <a16:creationId xmlns:a16="http://schemas.microsoft.com/office/drawing/2014/main" id="{8A102D73-59F5-C543-8CA5-75DFA6E05484}"/>
              </a:ext>
            </a:extLst>
          </p:cNvPr>
          <p:cNvSpPr/>
          <p:nvPr/>
        </p:nvSpPr>
        <p:spPr>
          <a:xfrm>
            <a:off x="3290746" y="5693479"/>
            <a:ext cx="5821716" cy="861774"/>
          </a:xfrm>
          <a:prstGeom prst="rect">
            <a:avLst/>
          </a:prstGeom>
        </p:spPr>
        <p:txBody>
          <a:bodyPr wrap="square">
            <a:spAutoFit/>
          </a:bodyPr>
          <a:lstStyle/>
          <a:p>
            <a:pPr marL="457200" indent="-228600"/>
            <a:r>
              <a:rPr lang="en-GB" sz="1600" i="1" dirty="0">
                <a:solidFill>
                  <a:schemeClr val="accent1">
                    <a:lumMod val="50000"/>
                  </a:schemeClr>
                </a:solidFill>
                <a:latin typeface="Arial" panose="020B0604020202020204" pitchFamily="34" charset="0"/>
              </a:rPr>
              <a:t>Links to the resources, training and support available</a:t>
            </a:r>
          </a:p>
          <a:p>
            <a:pPr marL="457200" indent="-228600"/>
            <a:r>
              <a:rPr lang="en-GB" sz="1600" i="1" dirty="0">
                <a:solidFill>
                  <a:schemeClr val="accent1">
                    <a:lumMod val="50000"/>
                  </a:schemeClr>
                </a:solidFill>
                <a:latin typeface="Arial" panose="020B0604020202020204" pitchFamily="34" charset="0"/>
              </a:rPr>
              <a:t>can all be found here: </a:t>
            </a:r>
          </a:p>
          <a:p>
            <a:pPr marL="457200" indent="-228600"/>
            <a:r>
              <a:rPr lang="en-GB" sz="1600" i="1" dirty="0">
                <a:solidFill>
                  <a:schemeClr val="accent1">
                    <a:lumMod val="50000"/>
                  </a:schemeClr>
                </a:solidFill>
                <a:latin typeface="Arial" panose="020B0604020202020204" pitchFamily="34" charset="0"/>
                <a:hlinkClick r:id="rId10"/>
              </a:rPr>
              <a:t>https://safeguardingadults.co.uk/suicide-prevention</a:t>
            </a:r>
            <a:endParaRPr lang="en-GB" sz="1600" i="1" dirty="0">
              <a:solidFill>
                <a:schemeClr val="accent1">
                  <a:lumMod val="50000"/>
                </a:schemeClr>
              </a:solidFill>
              <a:latin typeface="Arial" panose="020B0604020202020204" pitchFamily="34" charset="0"/>
            </a:endParaRPr>
          </a:p>
        </p:txBody>
      </p:sp>
      <p:pic>
        <p:nvPicPr>
          <p:cNvPr id="13" name="Audio Recording 27 Sep 2021 at 10:27:33" descr="Audio Recording 27 Sep 2021 at 10:27:33">
            <a:hlinkClick r:id="" action="ppaction://media"/>
            <a:extLst>
              <a:ext uri="{FF2B5EF4-FFF2-40B4-BE49-F238E27FC236}">
                <a16:creationId xmlns:a16="http://schemas.microsoft.com/office/drawing/2014/main" id="{17EE2AB1-4B2B-6148-A46D-25CE5E18DD3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14628" y="5968695"/>
            <a:ext cx="812800" cy="812800"/>
          </a:xfrm>
          <a:prstGeom prst="rect">
            <a:avLst/>
          </a:prstGeom>
        </p:spPr>
      </p:pic>
    </p:spTree>
    <p:extLst>
      <p:ext uri="{BB962C8B-B14F-4D97-AF65-F5344CB8AC3E}">
        <p14:creationId xmlns:p14="http://schemas.microsoft.com/office/powerpoint/2010/main" val="194463141"/>
      </p:ext>
    </p:extLst>
  </p:cSld>
  <p:clrMapOvr>
    <a:masterClrMapping/>
  </p:clrMapOvr>
  <mc:AlternateContent xmlns:mc="http://schemas.openxmlformats.org/markup-compatibility/2006" xmlns:p14="http://schemas.microsoft.com/office/powerpoint/2010/main">
    <mc:Choice Requires="p14">
      <p:transition spd="slow" p14:dur="2000" advClick="0" advTm="410"/>
    </mc:Choice>
    <mc:Fallback xmlns="">
      <p:transition spd="slow" advClick="0" advTm="4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6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9B302-5713-044C-8466-6474A461AD88}"/>
              </a:ext>
            </a:extLst>
          </p:cNvPr>
          <p:cNvPicPr>
            <a:picLocks noChangeAspect="1"/>
          </p:cNvPicPr>
          <p:nvPr/>
        </p:nvPicPr>
        <p:blipFill>
          <a:blip r:embed="rId5">
            <a:alphaModFix amt="16000"/>
          </a:blip>
          <a:stretch>
            <a:fillRect/>
          </a:stretch>
        </p:blipFill>
        <p:spPr>
          <a:xfrm>
            <a:off x="3026128" y="892903"/>
            <a:ext cx="9165872" cy="5991012"/>
          </a:xfrm>
          <a:prstGeom prst="rect">
            <a:avLst/>
          </a:prstGeom>
        </p:spPr>
      </p:pic>
      <p:sp>
        <p:nvSpPr>
          <p:cNvPr id="3" name="Rectangle 2">
            <a:extLst>
              <a:ext uri="{FF2B5EF4-FFF2-40B4-BE49-F238E27FC236}">
                <a16:creationId xmlns:a16="http://schemas.microsoft.com/office/drawing/2014/main" id="{F89EA8C5-E5B9-4E4B-B6CF-D6DFA47A2138}"/>
              </a:ext>
            </a:extLst>
          </p:cNvPr>
          <p:cNvSpPr/>
          <p:nvPr/>
        </p:nvSpPr>
        <p:spPr>
          <a:xfrm>
            <a:off x="1" y="0"/>
            <a:ext cx="3055288"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DB309D-B631-4E4B-8959-A1899195E43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FE606335-2395-D148-BA0F-ED7EBED6D5B2}"/>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32DA8D1A-CB83-3047-8C2A-9E9183C7E659}"/>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F3DAEBDF-B5C0-754A-A0FA-C3BE4AEDE8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D176BAE-2263-3846-8900-1156AF30A48B}"/>
              </a:ext>
            </a:extLst>
          </p:cNvPr>
          <p:cNvSpPr txBox="1">
            <a:spLocks/>
          </p:cNvSpPr>
          <p:nvPr/>
        </p:nvSpPr>
        <p:spPr>
          <a:xfrm>
            <a:off x="359119" y="2602523"/>
            <a:ext cx="2504662" cy="17531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100" dirty="0">
                <a:solidFill>
                  <a:schemeClr val="bg1"/>
                </a:solidFill>
              </a:rPr>
              <a:t>Safeguarding, Homelessness and Housing</a:t>
            </a:r>
          </a:p>
        </p:txBody>
      </p:sp>
      <p:sp>
        <p:nvSpPr>
          <p:cNvPr id="9" name="Rectangle 8">
            <a:extLst>
              <a:ext uri="{FF2B5EF4-FFF2-40B4-BE49-F238E27FC236}">
                <a16:creationId xmlns:a16="http://schemas.microsoft.com/office/drawing/2014/main" id="{C620B5CC-D687-6349-BBCA-C7A56486D580}"/>
              </a:ext>
            </a:extLst>
          </p:cNvPr>
          <p:cNvSpPr/>
          <p:nvPr/>
        </p:nvSpPr>
        <p:spPr>
          <a:xfrm>
            <a:off x="3127463" y="1452378"/>
            <a:ext cx="8992363" cy="4770537"/>
          </a:xfrm>
          <a:prstGeom prst="rect">
            <a:avLst/>
          </a:prstGeom>
        </p:spPr>
        <p:txBody>
          <a:bodyPr wrap="square">
            <a:spAutoFit/>
          </a:bodyPr>
          <a:lstStyle/>
          <a:p>
            <a:r>
              <a:rPr lang="en-GB" sz="1600" b="1" dirty="0">
                <a:solidFill>
                  <a:schemeClr val="accent1">
                    <a:lumMod val="50000"/>
                  </a:schemeClr>
                </a:solidFill>
                <a:latin typeface="Arial" panose="020B0604020202020204" pitchFamily="34" charset="0"/>
              </a:rPr>
              <a:t>At the Board meeting in September, Dr Joy Shacklock and Colin Dales delivered presentations on Safeguarding and Homelessness and Safeguarding in Housing Settings respectively</a:t>
            </a:r>
          </a:p>
          <a:p>
            <a:endParaRPr lang="en-GB" sz="1600" dirty="0">
              <a:solidFill>
                <a:schemeClr val="accent1">
                  <a:lumMod val="50000"/>
                </a:schemeClr>
              </a:solidFill>
              <a:latin typeface="Arial" panose="020B0604020202020204" pitchFamily="34" charset="0"/>
            </a:endParaRPr>
          </a:p>
          <a:p>
            <a:r>
              <a:rPr lang="en-GB" sz="1600" dirty="0">
                <a:solidFill>
                  <a:schemeClr val="accent1">
                    <a:lumMod val="50000"/>
                  </a:schemeClr>
                </a:solidFill>
                <a:latin typeface="Arial" panose="020B0604020202020204" pitchFamily="34" charset="0"/>
              </a:rPr>
              <a:t>The presentations looked at:</a:t>
            </a: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The support available for people with complex needs who are homeless;</a:t>
            </a: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The safeguarding issues people who are homeless face such as self-neglect and the risk of abuse;</a:t>
            </a: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The impact of Adverse Childhood Experiences (ACEs) on those who are homeless and;</a:t>
            </a: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Accommodation and Housing</a:t>
            </a:r>
          </a:p>
          <a:p>
            <a:endParaRPr lang="en-GB" sz="1600" dirty="0">
              <a:solidFill>
                <a:schemeClr val="accent1">
                  <a:lumMod val="50000"/>
                </a:schemeClr>
              </a:solidFill>
              <a:latin typeface="Arial" panose="020B0604020202020204" pitchFamily="34" charset="0"/>
            </a:endParaRPr>
          </a:p>
          <a:p>
            <a:r>
              <a:rPr lang="en-GB" sz="1600" dirty="0">
                <a:solidFill>
                  <a:schemeClr val="accent1">
                    <a:lumMod val="50000"/>
                  </a:schemeClr>
                </a:solidFill>
                <a:latin typeface="Arial" panose="020B0604020202020204" pitchFamily="34" charset="0"/>
              </a:rPr>
              <a:t>Areas for discussion and further consideration for the Board moving forward include: </a:t>
            </a: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Having a more joined up approach between agencies such as the voluntary sector, probation and the homelessness group</a:t>
            </a: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Link in with the work and recommendations of the SARs</a:t>
            </a:r>
          </a:p>
          <a:p>
            <a:pPr marL="28575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endParaRPr>
          </a:p>
          <a:p>
            <a:endParaRPr lang="en-GB" sz="1600" dirty="0">
              <a:solidFill>
                <a:schemeClr val="accent1">
                  <a:lumMod val="50000"/>
                </a:schemeClr>
              </a:solidFill>
              <a:latin typeface="Arial" panose="020B0604020202020204" pitchFamily="34" charset="0"/>
            </a:endParaRPr>
          </a:p>
          <a:p>
            <a:r>
              <a:rPr lang="en-GB" sz="1600" b="1" dirty="0">
                <a:solidFill>
                  <a:schemeClr val="accent1">
                    <a:lumMod val="50000"/>
                  </a:schemeClr>
                </a:solidFill>
                <a:latin typeface="Arial" panose="020B0604020202020204" pitchFamily="34" charset="0"/>
              </a:rPr>
              <a:t>A dedicated session at the Executive meeting in the New Year will take place to discuss further what the SAB can do to address housing and homelessness.</a:t>
            </a:r>
          </a:p>
        </p:txBody>
      </p:sp>
      <p:pic>
        <p:nvPicPr>
          <p:cNvPr id="10" name="Audio Recording 27 Sep 2021 at 10:37:02" descr="Audio Recording 27 Sep 2021 at 10:37:02">
            <a:hlinkClick r:id="" action="ppaction://media"/>
            <a:extLst>
              <a:ext uri="{FF2B5EF4-FFF2-40B4-BE49-F238E27FC236}">
                <a16:creationId xmlns:a16="http://schemas.microsoft.com/office/drawing/2014/main" id="{3C07D9AB-81ED-3B4C-ABB3-773C2CFF13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76000" y="5911213"/>
            <a:ext cx="812800" cy="812800"/>
          </a:xfrm>
          <a:prstGeom prst="rect">
            <a:avLst/>
          </a:prstGeom>
        </p:spPr>
      </p:pic>
    </p:spTree>
    <p:extLst>
      <p:ext uri="{BB962C8B-B14F-4D97-AF65-F5344CB8AC3E}">
        <p14:creationId xmlns:p14="http://schemas.microsoft.com/office/powerpoint/2010/main" val="1755830336"/>
      </p:ext>
    </p:extLst>
  </p:cSld>
  <p:clrMapOvr>
    <a:masterClrMapping/>
  </p:clrMapOvr>
  <mc:AlternateContent xmlns:mc="http://schemas.openxmlformats.org/markup-compatibility/2006" xmlns:p14="http://schemas.microsoft.com/office/powerpoint/2010/main">
    <mc:Choice Requires="p14">
      <p:transition spd="slow" p14:dur="2000" advClick="0" advTm="62000"/>
    </mc:Choice>
    <mc:Fallback xmlns="">
      <p:transition spd="slow" advClick="0" advTm="6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7D15ED-7F2E-F242-BC94-3169002669B8}"/>
              </a:ext>
            </a:extLst>
          </p:cNvPr>
          <p:cNvPicPr>
            <a:picLocks noChangeAspect="1"/>
          </p:cNvPicPr>
          <p:nvPr/>
        </p:nvPicPr>
        <p:blipFill>
          <a:blip r:embed="rId5">
            <a:alphaModFix amt="14000"/>
          </a:blip>
          <a:stretch>
            <a:fillRect/>
          </a:stretch>
        </p:blipFill>
        <p:spPr>
          <a:xfrm>
            <a:off x="3270973" y="882695"/>
            <a:ext cx="8919503" cy="5991012"/>
          </a:xfrm>
          <a:prstGeom prst="rect">
            <a:avLst/>
          </a:prstGeom>
        </p:spPr>
      </p:pic>
      <p:sp>
        <p:nvSpPr>
          <p:cNvPr id="3" name="Rectangle 2">
            <a:extLst>
              <a:ext uri="{FF2B5EF4-FFF2-40B4-BE49-F238E27FC236}">
                <a16:creationId xmlns:a16="http://schemas.microsoft.com/office/drawing/2014/main" id="{BB3AB4C3-78DE-A240-86F8-76047C7DD63F}"/>
              </a:ext>
            </a:extLst>
          </p:cNvPr>
          <p:cNvSpPr/>
          <p:nvPr/>
        </p:nvSpPr>
        <p:spPr>
          <a:xfrm>
            <a:off x="21905" y="0"/>
            <a:ext cx="3349487"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759C0CE-F327-9D43-A18A-D3683CAC1D6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A9FCEE1A-96B6-7340-9B1C-3F5547E0D3BE}"/>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75FD4C63-A246-0C43-9261-6AA8B4257551}"/>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A48D9055-31EA-CA44-A5E8-1C7D7C53FE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ED6E3530-6698-4A4E-8ABF-809C828DB6E5}"/>
              </a:ext>
            </a:extLst>
          </p:cNvPr>
          <p:cNvSpPr txBox="1">
            <a:spLocks/>
          </p:cNvSpPr>
          <p:nvPr/>
        </p:nvSpPr>
        <p:spPr>
          <a:xfrm>
            <a:off x="615495" y="2732478"/>
            <a:ext cx="2061887" cy="121846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solidFill>
                  <a:schemeClr val="bg1"/>
                </a:solidFill>
              </a:rPr>
              <a:t>The next quarter…</a:t>
            </a:r>
          </a:p>
        </p:txBody>
      </p:sp>
      <p:sp>
        <p:nvSpPr>
          <p:cNvPr id="9" name="Rectangle 8">
            <a:extLst>
              <a:ext uri="{FF2B5EF4-FFF2-40B4-BE49-F238E27FC236}">
                <a16:creationId xmlns:a16="http://schemas.microsoft.com/office/drawing/2014/main" id="{EE19A7F3-848F-B645-B309-B61C8A793EFD}"/>
              </a:ext>
            </a:extLst>
          </p:cNvPr>
          <p:cNvSpPr/>
          <p:nvPr/>
        </p:nvSpPr>
        <p:spPr>
          <a:xfrm>
            <a:off x="3270972" y="1348815"/>
            <a:ext cx="8919503" cy="5616922"/>
          </a:xfrm>
          <a:prstGeom prst="rect">
            <a:avLst/>
          </a:prstGeom>
        </p:spPr>
        <p:txBody>
          <a:bodyPr wrap="square">
            <a:spAutoFit/>
          </a:bodyPr>
          <a:lstStyle/>
          <a:p>
            <a:pPr marL="342900"/>
            <a:r>
              <a:rPr lang="en-GB" sz="2000" b="1" dirty="0">
                <a:solidFill>
                  <a:schemeClr val="accent1">
                    <a:lumMod val="50000"/>
                  </a:schemeClr>
                </a:solidFill>
                <a:latin typeface="Arial" panose="020B0604020202020204" pitchFamily="34" charset="0"/>
                <a:cs typeface="Arial" panose="020B0604020202020204" pitchFamily="34" charset="0"/>
              </a:rPr>
              <a:t>Organisational Safeguarding</a:t>
            </a:r>
          </a:p>
          <a:p>
            <a:pPr marL="628650" indent="-285750">
              <a:buFont typeface="Arial" panose="020B0604020202020204" pitchFamily="34" charset="0"/>
              <a:buChar char="•"/>
            </a:pPr>
            <a:r>
              <a:rPr lang="en-GB" sz="1500" dirty="0">
                <a:solidFill>
                  <a:schemeClr val="accent1">
                    <a:lumMod val="50000"/>
                  </a:schemeClr>
                </a:solidFill>
                <a:latin typeface="Arial" panose="020B0604020202020204" pitchFamily="34" charset="0"/>
                <a:cs typeface="Arial" panose="020B0604020202020204" pitchFamily="34" charset="0"/>
              </a:rPr>
              <a:t>Work continues to review the Organisational Safeguarding – Provider Concerns </a:t>
            </a:r>
            <a:r>
              <a:rPr lang="en-GB" sz="1500" i="1" dirty="0">
                <a:solidFill>
                  <a:schemeClr val="accent1">
                    <a:lumMod val="50000"/>
                  </a:schemeClr>
                </a:solidFill>
                <a:latin typeface="Arial" panose="020B0604020202020204" pitchFamily="34" charset="0"/>
                <a:cs typeface="Arial" panose="020B0604020202020204" pitchFamily="34" charset="0"/>
              </a:rPr>
              <a:t>(currently known as Collective Care)</a:t>
            </a:r>
          </a:p>
          <a:p>
            <a:pPr marL="628650" indent="-285750">
              <a:buFont typeface="Arial" panose="020B0604020202020204" pitchFamily="34" charset="0"/>
              <a:buChar char="•"/>
            </a:pPr>
            <a:r>
              <a:rPr lang="en-GB" sz="1500" dirty="0">
                <a:solidFill>
                  <a:schemeClr val="accent1">
                    <a:lumMod val="50000"/>
                  </a:schemeClr>
                </a:solidFill>
                <a:latin typeface="Arial" panose="020B0604020202020204" pitchFamily="34" charset="0"/>
                <a:cs typeface="Arial" panose="020B0604020202020204" pitchFamily="34" charset="0"/>
              </a:rPr>
              <a:t>Once the work is complete, partners will be notified and the policy will be published on the NYSAB website</a:t>
            </a:r>
          </a:p>
          <a:p>
            <a:pPr marL="342900"/>
            <a:r>
              <a:rPr lang="en-GB" sz="1400" dirty="0">
                <a:solidFill>
                  <a:schemeClr val="accent1">
                    <a:lumMod val="50000"/>
                  </a:schemeClr>
                </a:solidFill>
                <a:latin typeface="Arial" panose="020B0604020202020204" pitchFamily="34" charset="0"/>
                <a:cs typeface="Arial" panose="020B0604020202020204" pitchFamily="34" charset="0"/>
              </a:rPr>
              <a:t> </a:t>
            </a:r>
            <a:endParaRPr lang="en-GB" dirty="0">
              <a:solidFill>
                <a:schemeClr val="accent1">
                  <a:lumMod val="50000"/>
                </a:schemeClr>
              </a:solidFill>
              <a:latin typeface="Arial" panose="020B0604020202020204" pitchFamily="34" charset="0"/>
              <a:cs typeface="Arial" panose="020B0604020202020204" pitchFamily="34" charset="0"/>
            </a:endParaRPr>
          </a:p>
          <a:p>
            <a:pPr marL="342900"/>
            <a:endParaRPr lang="en-GB" sz="1500" u="sng" dirty="0">
              <a:solidFill>
                <a:srgbClr val="0000FF"/>
              </a:solidFill>
              <a:latin typeface="Arial" panose="020B0604020202020204" pitchFamily="34" charset="0"/>
              <a:cs typeface="Arial" panose="020B0604020202020204" pitchFamily="34" charset="0"/>
            </a:endParaRPr>
          </a:p>
          <a:p>
            <a:pPr marL="342900"/>
            <a:r>
              <a:rPr lang="en-GB" sz="2000" b="1" dirty="0">
                <a:solidFill>
                  <a:schemeClr val="accent1">
                    <a:lumMod val="50000"/>
                  </a:schemeClr>
                </a:solidFill>
                <a:latin typeface="Arial" panose="020B0604020202020204" pitchFamily="34" charset="0"/>
                <a:cs typeface="Arial" panose="020B0604020202020204" pitchFamily="34" charset="0"/>
              </a:rPr>
              <a:t>Publication of NYSAB Annual Report 2020-21</a:t>
            </a:r>
          </a:p>
          <a:p>
            <a:pPr marL="628650" indent="-285750">
              <a:buFont typeface="Arial" panose="020B0604020202020204" pitchFamily="34" charset="0"/>
              <a:buChar char="•"/>
            </a:pPr>
            <a:r>
              <a:rPr lang="en-GB" sz="1400" dirty="0">
                <a:solidFill>
                  <a:schemeClr val="accent1">
                    <a:lumMod val="50000"/>
                  </a:schemeClr>
                </a:solidFill>
                <a:latin typeface="Arial" panose="020B0604020202020204" pitchFamily="34" charset="0"/>
                <a:cs typeface="Arial" panose="020B0604020202020204" pitchFamily="34" charset="0"/>
              </a:rPr>
              <a:t>The NYSAB Annual Report for 2020-21 will be published in mid October giving an overview of the work we have achieved over the last year and what we aim to do in 2021-22</a:t>
            </a:r>
          </a:p>
          <a:p>
            <a:pPr marL="628650" indent="-285750">
              <a:buFont typeface="Arial" panose="020B0604020202020204" pitchFamily="34" charset="0"/>
              <a:buChar char="•"/>
            </a:pPr>
            <a:r>
              <a:rPr lang="en-GB" sz="1400" dirty="0">
                <a:solidFill>
                  <a:schemeClr val="accent1">
                    <a:lumMod val="50000"/>
                  </a:schemeClr>
                </a:solidFill>
                <a:latin typeface="Arial" panose="020B0604020202020204" pitchFamily="34" charset="0"/>
                <a:cs typeface="Arial" panose="020B0604020202020204" pitchFamily="34" charset="0"/>
              </a:rPr>
              <a:t>To coincide with our commitment to produce accessible information, we will produce an easy read summary and audio version of the main report </a:t>
            </a:r>
          </a:p>
          <a:p>
            <a:pPr marL="628650" indent="-285750">
              <a:buFont typeface="Arial" panose="020B0604020202020204" pitchFamily="34" charset="0"/>
              <a:buChar char="•"/>
            </a:pPr>
            <a:r>
              <a:rPr lang="en-GB" sz="1400" dirty="0">
                <a:solidFill>
                  <a:schemeClr val="accent1">
                    <a:lumMod val="50000"/>
                  </a:schemeClr>
                </a:solidFill>
                <a:latin typeface="Arial" panose="020B0604020202020204" pitchFamily="34" charset="0"/>
                <a:cs typeface="Arial" panose="020B0604020202020204" pitchFamily="34" charset="0"/>
              </a:rPr>
              <a:t>The reports will be available here: </a:t>
            </a:r>
            <a:r>
              <a:rPr lang="en-GB" sz="1400" dirty="0">
                <a:solidFill>
                  <a:schemeClr val="accent1">
                    <a:lumMod val="50000"/>
                  </a:schemeClr>
                </a:solidFill>
                <a:latin typeface="Arial" panose="020B0604020202020204" pitchFamily="34" charset="0"/>
                <a:cs typeface="Arial" panose="020B0604020202020204" pitchFamily="34" charset="0"/>
                <a:hlinkClick r:id="rId8"/>
              </a:rPr>
              <a:t>https://safeguardingadults.co.uk/annual-reports</a:t>
            </a:r>
            <a:endParaRPr lang="en-GB" sz="1400" dirty="0">
              <a:solidFill>
                <a:schemeClr val="accent1">
                  <a:lumMod val="50000"/>
                </a:schemeClr>
              </a:solidFill>
              <a:latin typeface="Arial" panose="020B0604020202020204" pitchFamily="34" charset="0"/>
              <a:cs typeface="Arial" panose="020B0604020202020204" pitchFamily="34" charset="0"/>
            </a:endParaRPr>
          </a:p>
          <a:p>
            <a:pPr marL="342900"/>
            <a:endParaRPr lang="en-GB" sz="1400" dirty="0">
              <a:solidFill>
                <a:schemeClr val="accent1">
                  <a:lumMod val="50000"/>
                </a:schemeClr>
              </a:solidFill>
              <a:latin typeface="Arial" panose="020B0604020202020204" pitchFamily="34" charset="0"/>
              <a:cs typeface="Arial" panose="020B0604020202020204" pitchFamily="34" charset="0"/>
            </a:endParaRPr>
          </a:p>
          <a:p>
            <a:pPr marL="342900"/>
            <a:endParaRPr lang="en-GB" sz="1400" dirty="0">
              <a:solidFill>
                <a:schemeClr val="accent1">
                  <a:lumMod val="50000"/>
                </a:schemeClr>
              </a:solidFill>
              <a:latin typeface="Arial" panose="020B0604020202020204" pitchFamily="34" charset="0"/>
              <a:cs typeface="Arial" panose="020B0604020202020204" pitchFamily="34" charset="0"/>
            </a:endParaRPr>
          </a:p>
          <a:p>
            <a:pPr marL="342900"/>
            <a:r>
              <a:rPr lang="en-GB" sz="2000" b="1" dirty="0">
                <a:solidFill>
                  <a:schemeClr val="accent1">
                    <a:lumMod val="50000"/>
                  </a:schemeClr>
                </a:solidFill>
                <a:latin typeface="Arial" panose="020B0604020202020204" pitchFamily="34" charset="0"/>
                <a:cs typeface="Arial" panose="020B0604020202020204" pitchFamily="34" charset="0"/>
              </a:rPr>
              <a:t>NYSAB Development Day</a:t>
            </a:r>
          </a:p>
          <a:p>
            <a:pPr marL="342900"/>
            <a:r>
              <a:rPr lang="en-GB" sz="1400" dirty="0">
                <a:solidFill>
                  <a:schemeClr val="accent1">
                    <a:lumMod val="50000"/>
                  </a:schemeClr>
                </a:solidFill>
                <a:latin typeface="Arial" panose="020B0604020202020204" pitchFamily="34" charset="0"/>
                <a:cs typeface="Arial" panose="020B0604020202020204" pitchFamily="34" charset="0"/>
              </a:rPr>
              <a:t>The NYSAB Development Day will take place on Monday</a:t>
            </a:r>
          </a:p>
          <a:p>
            <a:pPr marL="342900"/>
            <a:r>
              <a:rPr lang="en-GB" sz="1400" dirty="0">
                <a:solidFill>
                  <a:schemeClr val="accent1">
                    <a:lumMod val="50000"/>
                  </a:schemeClr>
                </a:solidFill>
                <a:latin typeface="Arial" panose="020B0604020202020204" pitchFamily="34" charset="0"/>
                <a:cs typeface="Arial" panose="020B0604020202020204" pitchFamily="34" charset="0"/>
              </a:rPr>
              <a:t>29</a:t>
            </a:r>
            <a:r>
              <a:rPr lang="en-GB" sz="1400" baseline="30000" dirty="0">
                <a:solidFill>
                  <a:schemeClr val="accent1">
                    <a:lumMod val="50000"/>
                  </a:schemeClr>
                </a:solidFill>
                <a:latin typeface="Arial" panose="020B0604020202020204" pitchFamily="34" charset="0"/>
                <a:cs typeface="Arial" panose="020B0604020202020204" pitchFamily="34" charset="0"/>
              </a:rPr>
              <a:t>th</a:t>
            </a:r>
            <a:r>
              <a:rPr lang="en-GB" sz="1400" dirty="0">
                <a:solidFill>
                  <a:schemeClr val="accent1">
                    <a:lumMod val="50000"/>
                  </a:schemeClr>
                </a:solidFill>
                <a:latin typeface="Arial" panose="020B0604020202020204" pitchFamily="34" charset="0"/>
                <a:cs typeface="Arial" panose="020B0604020202020204" pitchFamily="34" charset="0"/>
              </a:rPr>
              <a:t> November where the Board will:</a:t>
            </a:r>
          </a:p>
          <a:p>
            <a:pPr marL="628650" indent="-285750">
              <a:buFont typeface="Arial" panose="020B0604020202020204" pitchFamily="34" charset="0"/>
              <a:buChar char="•"/>
            </a:pPr>
            <a:r>
              <a:rPr lang="en-GB" sz="1400" dirty="0">
                <a:solidFill>
                  <a:schemeClr val="accent1">
                    <a:lumMod val="50000"/>
                  </a:schemeClr>
                </a:solidFill>
                <a:latin typeface="Arial" panose="020B0604020202020204" pitchFamily="34" charset="0"/>
                <a:cs typeface="Arial" panose="020B0604020202020204" pitchFamily="34" charset="0"/>
              </a:rPr>
              <a:t>Reflect on the lessons learnt from Covid</a:t>
            </a:r>
          </a:p>
          <a:p>
            <a:pPr marL="628650" indent="-285750">
              <a:buFont typeface="Arial" panose="020B0604020202020204" pitchFamily="34" charset="0"/>
              <a:buChar char="•"/>
            </a:pPr>
            <a:r>
              <a:rPr lang="en-GB" sz="1400" dirty="0">
                <a:solidFill>
                  <a:schemeClr val="accent1">
                    <a:lumMod val="50000"/>
                  </a:schemeClr>
                </a:solidFill>
                <a:latin typeface="Arial" panose="020B0604020202020204" pitchFamily="34" charset="0"/>
                <a:cs typeface="Arial" panose="020B0604020202020204" pitchFamily="34" charset="0"/>
              </a:rPr>
              <a:t>Discuss inequalities highlighted throughout Covid</a:t>
            </a:r>
          </a:p>
          <a:p>
            <a:pPr marL="628650" indent="-285750">
              <a:buFont typeface="Arial" panose="020B0604020202020204" pitchFamily="34" charset="0"/>
              <a:buChar char="•"/>
            </a:pPr>
            <a:r>
              <a:rPr lang="en-GB" sz="1400" dirty="0">
                <a:solidFill>
                  <a:schemeClr val="accent1">
                    <a:lumMod val="50000"/>
                  </a:schemeClr>
                </a:solidFill>
                <a:latin typeface="Arial" panose="020B0604020202020204" pitchFamily="34" charset="0"/>
                <a:cs typeface="Arial" panose="020B0604020202020204" pitchFamily="34" charset="0"/>
              </a:rPr>
              <a:t>Reflect on the response and good practice during </a:t>
            </a:r>
          </a:p>
          <a:p>
            <a:pPr marL="342900"/>
            <a:r>
              <a:rPr lang="en-GB" sz="1400" dirty="0">
                <a:solidFill>
                  <a:schemeClr val="accent1">
                    <a:lumMod val="50000"/>
                  </a:schemeClr>
                </a:solidFill>
                <a:latin typeface="Arial" panose="020B0604020202020204" pitchFamily="34" charset="0"/>
                <a:cs typeface="Arial" panose="020B0604020202020204" pitchFamily="34" charset="0"/>
              </a:rPr>
              <a:t>      the pandemic</a:t>
            </a:r>
          </a:p>
          <a:p>
            <a:pPr marL="628650" indent="-285750">
              <a:buFont typeface="Arial" panose="020B0604020202020204" pitchFamily="34" charset="0"/>
              <a:buChar char="•"/>
            </a:pPr>
            <a:r>
              <a:rPr lang="en-GB" sz="1400" dirty="0">
                <a:solidFill>
                  <a:schemeClr val="accent1">
                    <a:lumMod val="50000"/>
                  </a:schemeClr>
                </a:solidFill>
                <a:latin typeface="Arial" panose="020B0604020202020204" pitchFamily="34" charset="0"/>
                <a:cs typeface="Arial" panose="020B0604020202020204" pitchFamily="34" charset="0"/>
              </a:rPr>
              <a:t>Review the strategic priorities</a:t>
            </a:r>
          </a:p>
          <a:p>
            <a:pPr marL="628650" indent="-285750">
              <a:buFontTx/>
              <a:buChar char="-"/>
            </a:pPr>
            <a:endParaRPr lang="en-GB" sz="1400"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1B873F0C-D0E7-4247-A913-E2AE42BA3A21}"/>
              </a:ext>
            </a:extLst>
          </p:cNvPr>
          <p:cNvPicPr>
            <a:picLocks noChangeAspect="1"/>
          </p:cNvPicPr>
          <p:nvPr/>
        </p:nvPicPr>
        <p:blipFill>
          <a:blip r:embed="rId9"/>
          <a:stretch>
            <a:fillRect/>
          </a:stretch>
        </p:blipFill>
        <p:spPr>
          <a:xfrm rot="1131844">
            <a:off x="10078239" y="4308626"/>
            <a:ext cx="1741749" cy="2346523"/>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6296496C-59FA-274C-8323-C654BFC41BC4}"/>
              </a:ext>
            </a:extLst>
          </p:cNvPr>
          <p:cNvPicPr>
            <a:picLocks noChangeAspect="1"/>
          </p:cNvPicPr>
          <p:nvPr/>
        </p:nvPicPr>
        <p:blipFill>
          <a:blip r:embed="rId10"/>
          <a:stretch>
            <a:fillRect/>
          </a:stretch>
        </p:blipFill>
        <p:spPr>
          <a:xfrm rot="20377320">
            <a:off x="8813072" y="4709537"/>
            <a:ext cx="1475884" cy="2044372"/>
          </a:xfrm>
          <a:prstGeom prst="rect">
            <a:avLst/>
          </a:prstGeom>
          <a:effectLst>
            <a:outerShdw blurRad="50800" dist="38100" dir="5400000" algn="t" rotWithShape="0">
              <a:schemeClr val="accent1">
                <a:alpha val="40000"/>
              </a:schemeClr>
            </a:outerShdw>
          </a:effectLst>
        </p:spPr>
      </p:pic>
      <p:pic>
        <p:nvPicPr>
          <p:cNvPr id="12" name="Audio Recording 27 Sep 2021 at 10:26:40" descr="Audio Recording 27 Sep 2021 at 10:26:40">
            <a:hlinkClick r:id="" action="ppaction://media"/>
            <a:extLst>
              <a:ext uri="{FF2B5EF4-FFF2-40B4-BE49-F238E27FC236}">
                <a16:creationId xmlns:a16="http://schemas.microsoft.com/office/drawing/2014/main" id="{80A02709-8E85-F341-9A69-BBA4114AD77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9877" y="6097502"/>
            <a:ext cx="812800" cy="812800"/>
          </a:xfrm>
          <a:prstGeom prst="rect">
            <a:avLst/>
          </a:prstGeom>
        </p:spPr>
      </p:pic>
    </p:spTree>
    <p:extLst>
      <p:ext uri="{BB962C8B-B14F-4D97-AF65-F5344CB8AC3E}">
        <p14:creationId xmlns:p14="http://schemas.microsoft.com/office/powerpoint/2010/main" val="1441846628"/>
      </p:ext>
    </p:extLst>
  </p:cSld>
  <p:clrMapOvr>
    <a:masterClrMapping/>
  </p:clrMapOvr>
  <mc:AlternateContent xmlns:mc="http://schemas.openxmlformats.org/markup-compatibility/2006" xmlns:p14="http://schemas.microsoft.com/office/powerpoint/2010/main">
    <mc:Choice Requires="p14">
      <p:transition spd="slow" p14:dur="2000" advClick="0" advTm="57000"/>
    </mc:Choice>
    <mc:Fallback xmlns="">
      <p:transition spd="slow" advClick="0" advTm="5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2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53348-7578-EF48-8527-26C17A0CBC91}"/>
              </a:ext>
            </a:extLst>
          </p:cNvPr>
          <p:cNvPicPr>
            <a:picLocks noChangeAspect="1"/>
          </p:cNvPicPr>
          <p:nvPr/>
        </p:nvPicPr>
        <p:blipFill>
          <a:blip r:embed="rId5">
            <a:alphaModFix amt="20000"/>
          </a:blip>
          <a:stretch>
            <a:fillRect/>
          </a:stretch>
        </p:blipFill>
        <p:spPr>
          <a:xfrm>
            <a:off x="2650399" y="884911"/>
            <a:ext cx="9541601" cy="5991012"/>
          </a:xfrm>
          <a:prstGeom prst="rect">
            <a:avLst/>
          </a:prstGeom>
        </p:spPr>
      </p:pic>
      <p:sp>
        <p:nvSpPr>
          <p:cNvPr id="3" name="Rectangle 2">
            <a:extLst>
              <a:ext uri="{FF2B5EF4-FFF2-40B4-BE49-F238E27FC236}">
                <a16:creationId xmlns:a16="http://schemas.microsoft.com/office/drawing/2014/main" id="{A85E9C6F-90C3-3C4F-8913-6CD982B379F5}"/>
              </a:ext>
            </a:extLst>
          </p:cNvPr>
          <p:cNvSpPr/>
          <p:nvPr/>
        </p:nvSpPr>
        <p:spPr>
          <a:xfrm>
            <a:off x="-42087" y="0"/>
            <a:ext cx="2728912"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E3B5F9-F051-694C-B346-B082548B241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3BDD6899-6FB7-4A45-94D7-831E28F7C559}"/>
              </a:ext>
            </a:extLst>
          </p:cNvPr>
          <p:cNvSpPr>
            <a:spLocks noChangeArrowheads="1"/>
          </p:cNvSpPr>
          <p:nvPr/>
        </p:nvSpPr>
        <p:spPr bwMode="auto">
          <a:xfrm>
            <a:off x="2902930" y="193996"/>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6633A7FE-D71E-1244-A307-AA2E9185D728}"/>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737682AA-E5EE-C74B-96A3-8B4980245E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64871AF-EB90-E042-8EB7-8C7028D9AA06}"/>
              </a:ext>
            </a:extLst>
          </p:cNvPr>
          <p:cNvSpPr txBox="1">
            <a:spLocks/>
          </p:cNvSpPr>
          <p:nvPr/>
        </p:nvSpPr>
        <p:spPr>
          <a:xfrm>
            <a:off x="67488" y="1720748"/>
            <a:ext cx="2374612" cy="301493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rPr>
              <a:t>Resources</a:t>
            </a:r>
          </a:p>
          <a:p>
            <a:pPr algn="l"/>
            <a:r>
              <a:rPr lang="en-US" sz="3300" dirty="0">
                <a:solidFill>
                  <a:schemeClr val="bg1"/>
                </a:solidFill>
              </a:rPr>
              <a:t>&amp; Keeping up to date with the NYSAB</a:t>
            </a:r>
          </a:p>
        </p:txBody>
      </p:sp>
      <p:sp>
        <p:nvSpPr>
          <p:cNvPr id="9" name="Rectangle 8">
            <a:extLst>
              <a:ext uri="{FF2B5EF4-FFF2-40B4-BE49-F238E27FC236}">
                <a16:creationId xmlns:a16="http://schemas.microsoft.com/office/drawing/2014/main" id="{F02EFBE4-CEAD-8D45-AFC6-C179E6FFB2CE}"/>
              </a:ext>
            </a:extLst>
          </p:cNvPr>
          <p:cNvSpPr/>
          <p:nvPr/>
        </p:nvSpPr>
        <p:spPr>
          <a:xfrm>
            <a:off x="2695886" y="1009092"/>
            <a:ext cx="9571842" cy="2554545"/>
          </a:xfrm>
          <a:prstGeom prst="rect">
            <a:avLst/>
          </a:prstGeom>
        </p:spPr>
        <p:txBody>
          <a:bodyPr wrap="square">
            <a:spAutoFit/>
          </a:bodyPr>
          <a:lstStyle/>
          <a:p>
            <a:endParaRPr lang="en-GB" sz="1600" b="1" dirty="0">
              <a:solidFill>
                <a:schemeClr val="accent1">
                  <a:lumMod val="50000"/>
                </a:schemeClr>
              </a:solidFill>
              <a:latin typeface="Arial" panose="020B0604020202020204" pitchFamily="34" charset="0"/>
            </a:endParaRPr>
          </a:p>
          <a:p>
            <a:r>
              <a:rPr lang="en-GB" sz="1600" b="1" dirty="0">
                <a:solidFill>
                  <a:schemeClr val="accent1">
                    <a:lumMod val="50000"/>
                  </a:schemeClr>
                </a:solidFill>
                <a:latin typeface="Arial" panose="020B0604020202020204" pitchFamily="34" charset="0"/>
              </a:rPr>
              <a:t>One Minute Guides – </a:t>
            </a:r>
            <a:r>
              <a:rPr lang="en-GB" sz="1600" dirty="0">
                <a:solidFill>
                  <a:schemeClr val="accent1">
                    <a:lumMod val="50000"/>
                  </a:schemeClr>
                </a:solidFill>
                <a:latin typeface="Arial" panose="020B0604020202020204" pitchFamily="34" charset="0"/>
                <a:hlinkClick r:id="rId8"/>
              </a:rPr>
              <a:t>https://safeguardingadults.co.uk/working-with-adults/one-minute-guides-omg/</a:t>
            </a:r>
            <a:r>
              <a:rPr lang="en-GB" sz="1600" dirty="0">
                <a:solidFill>
                  <a:schemeClr val="accent1">
                    <a:lumMod val="50000"/>
                  </a:schemeClr>
                </a:solidFill>
                <a:latin typeface="Arial" panose="020B0604020202020204" pitchFamily="34" charset="0"/>
              </a:rPr>
              <a:t> </a:t>
            </a:r>
          </a:p>
          <a:p>
            <a:endParaRPr lang="en-GB" sz="1600" b="1" dirty="0">
              <a:solidFill>
                <a:schemeClr val="accent1">
                  <a:lumMod val="50000"/>
                </a:schemeClr>
              </a:solidFill>
              <a:latin typeface="Arial" panose="020B0604020202020204" pitchFamily="34" charset="0"/>
            </a:endParaRPr>
          </a:p>
          <a:p>
            <a:r>
              <a:rPr lang="en-GB" sz="1600" b="1" dirty="0">
                <a:solidFill>
                  <a:schemeClr val="accent1">
                    <a:lumMod val="50000"/>
                  </a:schemeClr>
                </a:solidFill>
                <a:latin typeface="Arial" panose="020B0604020202020204" pitchFamily="34" charset="0"/>
              </a:rPr>
              <a:t>Keeping Safe Resources - </a:t>
            </a:r>
            <a:r>
              <a:rPr lang="en-GB" sz="1600" dirty="0">
                <a:solidFill>
                  <a:schemeClr val="accent1">
                    <a:lumMod val="50000"/>
                  </a:schemeClr>
                </a:solidFill>
                <a:latin typeface="Arial" panose="020B0604020202020204" pitchFamily="34" charset="0"/>
                <a:hlinkClick r:id="rId9"/>
              </a:rPr>
              <a:t>https://safeguardingadults.co.uk/keeping-safe/easy-read-guides/</a:t>
            </a:r>
            <a:r>
              <a:rPr lang="en-GB" sz="1600" dirty="0">
                <a:solidFill>
                  <a:schemeClr val="accent1">
                    <a:lumMod val="50000"/>
                  </a:schemeClr>
                </a:solidFill>
                <a:latin typeface="Arial" panose="020B0604020202020204" pitchFamily="34" charset="0"/>
              </a:rPr>
              <a:t> </a:t>
            </a:r>
          </a:p>
          <a:p>
            <a:endParaRPr lang="en-GB" sz="1600" b="1" dirty="0">
              <a:solidFill>
                <a:schemeClr val="accent1">
                  <a:lumMod val="50000"/>
                </a:schemeClr>
              </a:solidFill>
              <a:latin typeface="Arial" panose="020B0604020202020204" pitchFamily="34" charset="0"/>
            </a:endParaRPr>
          </a:p>
          <a:p>
            <a:r>
              <a:rPr lang="en-GB" sz="1600" b="1" dirty="0">
                <a:solidFill>
                  <a:schemeClr val="accent1">
                    <a:lumMod val="50000"/>
                  </a:schemeClr>
                </a:solidFill>
                <a:latin typeface="Arial" panose="020B0604020202020204" pitchFamily="34" charset="0"/>
              </a:rPr>
              <a:t>Training - </a:t>
            </a:r>
            <a:r>
              <a:rPr lang="en-GB" sz="1600" dirty="0">
                <a:solidFill>
                  <a:schemeClr val="accent1">
                    <a:lumMod val="50000"/>
                  </a:schemeClr>
                </a:solidFill>
                <a:latin typeface="Arial" panose="020B0604020202020204" pitchFamily="34" charset="0"/>
                <a:hlinkClick r:id="rId10"/>
              </a:rPr>
              <a:t>https://safeguardingadults.co.uk/learning-research/training-courses/</a:t>
            </a:r>
            <a:r>
              <a:rPr lang="en-GB" sz="1600" dirty="0">
                <a:solidFill>
                  <a:schemeClr val="accent1">
                    <a:lumMod val="50000"/>
                  </a:schemeClr>
                </a:solidFill>
                <a:latin typeface="Arial" panose="020B0604020202020204" pitchFamily="34" charset="0"/>
              </a:rPr>
              <a:t> </a:t>
            </a:r>
          </a:p>
          <a:p>
            <a:r>
              <a:rPr lang="en-GB" sz="1600" b="1" dirty="0">
                <a:solidFill>
                  <a:schemeClr val="accent1">
                    <a:lumMod val="50000"/>
                  </a:schemeClr>
                </a:solidFill>
                <a:latin typeface="Arial" panose="020B0604020202020204" pitchFamily="34" charset="0"/>
              </a:rPr>
              <a:t> </a:t>
            </a:r>
          </a:p>
          <a:p>
            <a:r>
              <a:rPr lang="en-GB" sz="1600" b="1" dirty="0">
                <a:solidFill>
                  <a:schemeClr val="accent1">
                    <a:lumMod val="50000"/>
                  </a:schemeClr>
                </a:solidFill>
                <a:latin typeface="Arial" panose="020B0604020202020204" pitchFamily="34" charset="0"/>
              </a:rPr>
              <a:t>NYSAB Procedures -  </a:t>
            </a:r>
            <a:r>
              <a:rPr lang="en-GB" sz="1600" dirty="0">
                <a:solidFill>
                  <a:schemeClr val="accent1">
                    <a:lumMod val="50000"/>
                  </a:schemeClr>
                </a:solidFill>
                <a:latin typeface="Arial" panose="020B0604020202020204" pitchFamily="34" charset="0"/>
                <a:hlinkClick r:id="rId11"/>
              </a:rPr>
              <a:t>https://safeguardingadults.co.uk/working-with-adults/nysab-procedures/</a:t>
            </a:r>
            <a:r>
              <a:rPr lang="en-GB" sz="1600" dirty="0">
                <a:solidFill>
                  <a:schemeClr val="accent1">
                    <a:lumMod val="50000"/>
                  </a:schemeClr>
                </a:solidFill>
                <a:latin typeface="Arial" panose="020B0604020202020204" pitchFamily="34" charset="0"/>
              </a:rPr>
              <a:t> </a:t>
            </a:r>
          </a:p>
          <a:p>
            <a:endParaRPr lang="en-GB" sz="1600" dirty="0">
              <a:solidFill>
                <a:schemeClr val="accent1">
                  <a:lumMod val="50000"/>
                </a:schemeClr>
              </a:solidFill>
              <a:latin typeface="Arial" panose="020B0604020202020204" pitchFamily="34" charset="0"/>
            </a:endParaRPr>
          </a:p>
          <a:p>
            <a:endParaRPr lang="en-US" sz="1600" b="1" dirty="0">
              <a:solidFill>
                <a:schemeClr val="accent1">
                  <a:lumMod val="50000"/>
                </a:schemeClr>
              </a:solidFill>
            </a:endParaRPr>
          </a:p>
        </p:txBody>
      </p:sp>
      <p:pic>
        <p:nvPicPr>
          <p:cNvPr id="10" name="Picture 9">
            <a:extLst>
              <a:ext uri="{FF2B5EF4-FFF2-40B4-BE49-F238E27FC236}">
                <a16:creationId xmlns:a16="http://schemas.microsoft.com/office/drawing/2014/main" id="{0C4DB86A-64FB-4B4F-9B92-F647A9557321}"/>
              </a:ext>
            </a:extLst>
          </p:cNvPr>
          <p:cNvPicPr>
            <a:picLocks noChangeAspect="1"/>
          </p:cNvPicPr>
          <p:nvPr/>
        </p:nvPicPr>
        <p:blipFill>
          <a:blip r:embed="rId12"/>
          <a:stretch>
            <a:fillRect/>
          </a:stretch>
        </p:blipFill>
        <p:spPr>
          <a:xfrm rot="20868873">
            <a:off x="3040795" y="3964496"/>
            <a:ext cx="1705628" cy="2181663"/>
          </a:xfrm>
          <a:prstGeom prst="rect">
            <a:avLst/>
          </a:prstGeom>
        </p:spPr>
      </p:pic>
      <p:pic>
        <p:nvPicPr>
          <p:cNvPr id="13" name="Picture 12">
            <a:hlinkClick r:id="rId13"/>
            <a:extLst>
              <a:ext uri="{FF2B5EF4-FFF2-40B4-BE49-F238E27FC236}">
                <a16:creationId xmlns:a16="http://schemas.microsoft.com/office/drawing/2014/main" id="{2BAEBDE8-853A-9844-AE13-15E083A8F61C}"/>
              </a:ext>
            </a:extLst>
          </p:cNvPr>
          <p:cNvPicPr>
            <a:picLocks noChangeAspect="1"/>
          </p:cNvPicPr>
          <p:nvPr/>
        </p:nvPicPr>
        <p:blipFill>
          <a:blip r:embed="rId14"/>
          <a:stretch>
            <a:fillRect/>
          </a:stretch>
        </p:blipFill>
        <p:spPr>
          <a:xfrm rot="730567">
            <a:off x="8709622" y="4179502"/>
            <a:ext cx="3054882" cy="1973004"/>
          </a:xfrm>
          <a:prstGeom prst="rect">
            <a:avLst/>
          </a:prstGeom>
        </p:spPr>
      </p:pic>
      <p:sp>
        <p:nvSpPr>
          <p:cNvPr id="14" name="TextBox 13">
            <a:extLst>
              <a:ext uri="{FF2B5EF4-FFF2-40B4-BE49-F238E27FC236}">
                <a16:creationId xmlns:a16="http://schemas.microsoft.com/office/drawing/2014/main" id="{C6B6769E-4958-0340-AB6C-0F2BC32A83C3}"/>
              </a:ext>
            </a:extLst>
          </p:cNvPr>
          <p:cNvSpPr txBox="1"/>
          <p:nvPr/>
        </p:nvSpPr>
        <p:spPr>
          <a:xfrm>
            <a:off x="8631002" y="6193485"/>
            <a:ext cx="3212123" cy="369332"/>
          </a:xfrm>
          <a:prstGeom prst="rect">
            <a:avLst/>
          </a:prstGeom>
          <a:noFill/>
        </p:spPr>
        <p:txBody>
          <a:bodyPr wrap="square" rtlCol="0">
            <a:spAutoFit/>
          </a:bodyPr>
          <a:lstStyle/>
          <a:p>
            <a:r>
              <a:rPr lang="en-US" dirty="0">
                <a:hlinkClick r:id="rId13"/>
              </a:rPr>
              <a:t>www.safeguardingadults.co.uk</a:t>
            </a:r>
            <a:r>
              <a:rPr lang="en-US" dirty="0"/>
              <a:t> </a:t>
            </a:r>
          </a:p>
        </p:txBody>
      </p:sp>
      <p:sp>
        <p:nvSpPr>
          <p:cNvPr id="15" name="TextBox 14">
            <a:extLst>
              <a:ext uri="{FF2B5EF4-FFF2-40B4-BE49-F238E27FC236}">
                <a16:creationId xmlns:a16="http://schemas.microsoft.com/office/drawing/2014/main" id="{7F245922-0278-B045-BE00-B16F83BE16F7}"/>
              </a:ext>
            </a:extLst>
          </p:cNvPr>
          <p:cNvSpPr txBox="1"/>
          <p:nvPr/>
        </p:nvSpPr>
        <p:spPr>
          <a:xfrm>
            <a:off x="5573247" y="6347640"/>
            <a:ext cx="2601824" cy="369332"/>
          </a:xfrm>
          <a:prstGeom prst="rect">
            <a:avLst/>
          </a:prstGeom>
          <a:noFill/>
        </p:spPr>
        <p:txBody>
          <a:bodyPr wrap="square" rtlCol="0">
            <a:spAutoFit/>
          </a:bodyPr>
          <a:lstStyle/>
          <a:p>
            <a:r>
              <a:rPr lang="en-US" dirty="0">
                <a:hlinkClick r:id="rId15"/>
              </a:rPr>
              <a:t>www.twitter.com/nysab1</a:t>
            </a:r>
            <a:r>
              <a:rPr lang="en-US" dirty="0"/>
              <a:t> </a:t>
            </a:r>
          </a:p>
        </p:txBody>
      </p:sp>
      <p:sp>
        <p:nvSpPr>
          <p:cNvPr id="16" name="TextBox 15">
            <a:extLst>
              <a:ext uri="{FF2B5EF4-FFF2-40B4-BE49-F238E27FC236}">
                <a16:creationId xmlns:a16="http://schemas.microsoft.com/office/drawing/2014/main" id="{0269CF6D-69FB-A040-BCD2-9D41AD40AB28}"/>
              </a:ext>
            </a:extLst>
          </p:cNvPr>
          <p:cNvSpPr txBox="1"/>
          <p:nvPr/>
        </p:nvSpPr>
        <p:spPr>
          <a:xfrm>
            <a:off x="2848752" y="6091165"/>
            <a:ext cx="2601824" cy="646331"/>
          </a:xfrm>
          <a:prstGeom prst="rect">
            <a:avLst/>
          </a:prstGeom>
          <a:noFill/>
        </p:spPr>
        <p:txBody>
          <a:bodyPr wrap="square" rtlCol="0">
            <a:spAutoFit/>
          </a:bodyPr>
          <a:lstStyle/>
          <a:p>
            <a:r>
              <a:rPr lang="en-US" dirty="0">
                <a:hlinkClick r:id="rId16"/>
              </a:rPr>
              <a:t>www.safeguardingadults.co.uk/nysab-newsletter</a:t>
            </a:r>
            <a:r>
              <a:rPr lang="en-US" dirty="0"/>
              <a:t> </a:t>
            </a:r>
          </a:p>
        </p:txBody>
      </p:sp>
      <p:sp>
        <p:nvSpPr>
          <p:cNvPr id="17" name="TextBox 16">
            <a:extLst>
              <a:ext uri="{FF2B5EF4-FFF2-40B4-BE49-F238E27FC236}">
                <a16:creationId xmlns:a16="http://schemas.microsoft.com/office/drawing/2014/main" id="{4A13D0AB-B270-4640-B229-A51ACD0908FF}"/>
              </a:ext>
            </a:extLst>
          </p:cNvPr>
          <p:cNvSpPr txBox="1"/>
          <p:nvPr/>
        </p:nvSpPr>
        <p:spPr>
          <a:xfrm rot="20852929">
            <a:off x="2837224" y="3594724"/>
            <a:ext cx="1595695" cy="369332"/>
          </a:xfrm>
          <a:prstGeom prst="rect">
            <a:avLst/>
          </a:prstGeom>
          <a:noFill/>
        </p:spPr>
        <p:txBody>
          <a:bodyPr wrap="square" rtlCol="0">
            <a:spAutoFit/>
          </a:bodyPr>
          <a:lstStyle/>
          <a:p>
            <a:r>
              <a:rPr lang="en-GB" b="1" dirty="0">
                <a:solidFill>
                  <a:schemeClr val="accent1">
                    <a:lumMod val="50000"/>
                  </a:schemeClr>
                </a:solidFill>
                <a:latin typeface="Arial" panose="020B0604020202020204" pitchFamily="34" charset="0"/>
              </a:rPr>
              <a:t>Newsletter</a:t>
            </a:r>
            <a:endParaRPr lang="en-US" dirty="0"/>
          </a:p>
        </p:txBody>
      </p:sp>
      <p:sp>
        <p:nvSpPr>
          <p:cNvPr id="18" name="TextBox 17">
            <a:extLst>
              <a:ext uri="{FF2B5EF4-FFF2-40B4-BE49-F238E27FC236}">
                <a16:creationId xmlns:a16="http://schemas.microsoft.com/office/drawing/2014/main" id="{C619B9FA-81F8-0241-949C-52584A7F45A5}"/>
              </a:ext>
            </a:extLst>
          </p:cNvPr>
          <p:cNvSpPr txBox="1"/>
          <p:nvPr/>
        </p:nvSpPr>
        <p:spPr>
          <a:xfrm>
            <a:off x="6392468" y="3452972"/>
            <a:ext cx="1170920" cy="369332"/>
          </a:xfrm>
          <a:prstGeom prst="rect">
            <a:avLst/>
          </a:prstGeom>
          <a:noFill/>
        </p:spPr>
        <p:txBody>
          <a:bodyPr wrap="square" rtlCol="0">
            <a:spAutoFit/>
          </a:bodyPr>
          <a:lstStyle/>
          <a:p>
            <a:r>
              <a:rPr lang="en-GB" b="1" dirty="0">
                <a:solidFill>
                  <a:schemeClr val="accent1">
                    <a:lumMod val="50000"/>
                  </a:schemeClr>
                </a:solidFill>
                <a:latin typeface="Arial" panose="020B0604020202020204" pitchFamily="34" charset="0"/>
              </a:rPr>
              <a:t>Twitter</a:t>
            </a:r>
            <a:endParaRPr lang="en-US" dirty="0"/>
          </a:p>
        </p:txBody>
      </p:sp>
      <p:sp>
        <p:nvSpPr>
          <p:cNvPr id="19" name="TextBox 18">
            <a:extLst>
              <a:ext uri="{FF2B5EF4-FFF2-40B4-BE49-F238E27FC236}">
                <a16:creationId xmlns:a16="http://schemas.microsoft.com/office/drawing/2014/main" id="{6F56AECB-DD35-5849-A8C5-F10E7F0913A4}"/>
              </a:ext>
            </a:extLst>
          </p:cNvPr>
          <p:cNvSpPr txBox="1"/>
          <p:nvPr/>
        </p:nvSpPr>
        <p:spPr>
          <a:xfrm rot="585748">
            <a:off x="9936675" y="3824358"/>
            <a:ext cx="1642024" cy="369332"/>
          </a:xfrm>
          <a:prstGeom prst="rect">
            <a:avLst/>
          </a:prstGeom>
          <a:noFill/>
        </p:spPr>
        <p:txBody>
          <a:bodyPr wrap="square" rtlCol="0">
            <a:spAutoFit/>
          </a:bodyPr>
          <a:lstStyle/>
          <a:p>
            <a:r>
              <a:rPr lang="en-GB" b="1" dirty="0">
                <a:solidFill>
                  <a:schemeClr val="accent1">
                    <a:lumMod val="50000"/>
                  </a:schemeClr>
                </a:solidFill>
                <a:latin typeface="Arial" panose="020B0604020202020204" pitchFamily="34" charset="0"/>
              </a:rPr>
              <a:t>Website</a:t>
            </a:r>
            <a:endParaRPr lang="en-US" dirty="0"/>
          </a:p>
        </p:txBody>
      </p:sp>
      <p:pic>
        <p:nvPicPr>
          <p:cNvPr id="20" name="Audio Recording 6 Jul 2021 at 16:25:41" descr="Audio Recording 6 Jul 2021 at 16:25:41">
            <a:hlinkClick r:id="" action="ppaction://media"/>
            <a:extLst>
              <a:ext uri="{FF2B5EF4-FFF2-40B4-BE49-F238E27FC236}">
                <a16:creationId xmlns:a16="http://schemas.microsoft.com/office/drawing/2014/main" id="{8CB0D3B8-DA0E-774F-BB5E-2C515EBD71A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578751" y="6137368"/>
            <a:ext cx="812800" cy="812800"/>
          </a:xfrm>
          <a:prstGeom prst="rect">
            <a:avLst/>
          </a:prstGeom>
        </p:spPr>
      </p:pic>
      <p:pic>
        <p:nvPicPr>
          <p:cNvPr id="12" name="Picture 11">
            <a:extLst>
              <a:ext uri="{FF2B5EF4-FFF2-40B4-BE49-F238E27FC236}">
                <a16:creationId xmlns:a16="http://schemas.microsoft.com/office/drawing/2014/main" id="{D2B90D02-F93B-8548-B989-8E3185620CE3}"/>
              </a:ext>
            </a:extLst>
          </p:cNvPr>
          <p:cNvPicPr>
            <a:picLocks noChangeAspect="1"/>
          </p:cNvPicPr>
          <p:nvPr/>
        </p:nvPicPr>
        <p:blipFill>
          <a:blip r:embed="rId18"/>
          <a:stretch>
            <a:fillRect/>
          </a:stretch>
        </p:blipFill>
        <p:spPr>
          <a:xfrm>
            <a:off x="5354115" y="3795838"/>
            <a:ext cx="3172737" cy="2463378"/>
          </a:xfrm>
          <a:prstGeom prst="rect">
            <a:avLst/>
          </a:prstGeom>
        </p:spPr>
      </p:pic>
    </p:spTree>
    <p:extLst>
      <p:ext uri="{BB962C8B-B14F-4D97-AF65-F5344CB8AC3E}">
        <p14:creationId xmlns:p14="http://schemas.microsoft.com/office/powerpoint/2010/main" val="2875221913"/>
      </p:ext>
    </p:extLst>
  </p:cSld>
  <p:clrMapOvr>
    <a:masterClrMapping/>
  </p:clrMapOvr>
  <mc:AlternateContent xmlns:mc="http://schemas.openxmlformats.org/markup-compatibility/2006" xmlns:p14="http://schemas.microsoft.com/office/powerpoint/2010/main">
    <mc:Choice Requires="p14">
      <p:transition spd="slow" p14:dur="2000" advClick="0" advTm="31500"/>
    </mc:Choice>
    <mc:Fallback xmlns="">
      <p:transition spd="slow" advClick="0" advTm="3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3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4871AF-EB90-E042-8EB7-8C7028D9AA06}"/>
              </a:ext>
            </a:extLst>
          </p:cNvPr>
          <p:cNvSpPr txBox="1">
            <a:spLocks/>
          </p:cNvSpPr>
          <p:nvPr/>
        </p:nvSpPr>
        <p:spPr>
          <a:xfrm>
            <a:off x="67487" y="1720748"/>
            <a:ext cx="2835443" cy="301493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chemeClr val="bg1"/>
                </a:solidFill>
              </a:rPr>
              <a:t>Resources</a:t>
            </a:r>
          </a:p>
          <a:p>
            <a:pPr algn="l"/>
            <a:r>
              <a:rPr lang="en-US" sz="3300" b="1" dirty="0">
                <a:solidFill>
                  <a:schemeClr val="bg1"/>
                </a:solidFill>
              </a:rPr>
              <a:t>&amp; Keeping up to date with the NYSAB</a:t>
            </a:r>
          </a:p>
        </p:txBody>
      </p:sp>
      <p:pic>
        <p:nvPicPr>
          <p:cNvPr id="21" name="Picture 2" descr="North Yorkshire Community Safety Partnership_YNCSP logo (2)">
            <a:extLst>
              <a:ext uri="{FF2B5EF4-FFF2-40B4-BE49-F238E27FC236}">
                <a16:creationId xmlns:a16="http://schemas.microsoft.com/office/drawing/2014/main" id="{F0B2F823-C8A6-CE45-901D-ED82CFD5D8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57" y="1991032"/>
            <a:ext cx="10965625" cy="222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Audio 14">
            <a:hlinkClick r:id="" action="ppaction://media"/>
            <a:extLst>
              <a:ext uri="{FF2B5EF4-FFF2-40B4-BE49-F238E27FC236}">
                <a16:creationId xmlns:a16="http://schemas.microsoft.com/office/drawing/2014/main" id="{3158CA18-2F34-0E47-BDAB-9FE2672AE7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033852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4871AF-EB90-E042-8EB7-8C7028D9AA06}"/>
              </a:ext>
            </a:extLst>
          </p:cNvPr>
          <p:cNvSpPr txBox="1">
            <a:spLocks/>
          </p:cNvSpPr>
          <p:nvPr/>
        </p:nvSpPr>
        <p:spPr>
          <a:xfrm>
            <a:off x="67487" y="1720748"/>
            <a:ext cx="2835443" cy="301493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chemeClr val="bg1"/>
                </a:solidFill>
              </a:rPr>
              <a:t>Resources</a:t>
            </a:r>
          </a:p>
          <a:p>
            <a:pPr algn="l"/>
            <a:r>
              <a:rPr lang="en-US" sz="3300" b="1" dirty="0">
                <a:solidFill>
                  <a:schemeClr val="bg1"/>
                </a:solidFill>
              </a:rPr>
              <a:t>&amp; Keeping up to date with the NYSAB</a:t>
            </a:r>
          </a:p>
        </p:txBody>
      </p:sp>
      <p:pic>
        <p:nvPicPr>
          <p:cNvPr id="6" name="Picture 2" descr="North Yorkshire Community Safety Partnership_YNCSP logo (2)">
            <a:extLst>
              <a:ext uri="{FF2B5EF4-FFF2-40B4-BE49-F238E27FC236}">
                <a16:creationId xmlns:a16="http://schemas.microsoft.com/office/drawing/2014/main" id="{1634E825-DC29-FC48-A189-B95D92C372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7026" y="208002"/>
            <a:ext cx="3598607"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a:xfrm>
            <a:off x="440268" y="1303866"/>
            <a:ext cx="11277600" cy="5337565"/>
          </a:xfrm>
          <a:prstGeom prst="rect">
            <a:avLst/>
          </a:prstGeom>
        </p:spPr>
        <p:txBody>
          <a:bodyPr>
            <a:normAutofit fontScale="70000" lnSpcReduction="20000"/>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GB" sz="3300" smtClean="0"/>
              <a:t>Community Safety Partnerships are under a statutory duty to work together to:</a:t>
            </a:r>
          </a:p>
          <a:p>
            <a:pPr marL="0" indent="0">
              <a:buFont typeface="Wingdings" panose="05000000000000000000" pitchFamily="2" charset="2"/>
              <a:buNone/>
            </a:pPr>
            <a:endParaRPr lang="en-GB" sz="3300" smtClean="0"/>
          </a:p>
          <a:p>
            <a:pPr lvl="1"/>
            <a:r>
              <a:rPr lang="en-GB" sz="3300" smtClean="0"/>
              <a:t>Reduce reoffending</a:t>
            </a:r>
          </a:p>
          <a:p>
            <a:pPr lvl="1"/>
            <a:r>
              <a:rPr lang="en-GB" sz="3300" smtClean="0"/>
              <a:t>Tackle crime and disorder</a:t>
            </a:r>
          </a:p>
          <a:p>
            <a:pPr lvl="1"/>
            <a:r>
              <a:rPr lang="en-GB" sz="3300" smtClean="0"/>
              <a:t>Tackle anti-social behaviour</a:t>
            </a:r>
          </a:p>
          <a:p>
            <a:pPr lvl="1"/>
            <a:r>
              <a:rPr lang="en-GB" sz="3300" smtClean="0"/>
              <a:t>Undertake Domestic Homicide Reviews</a:t>
            </a:r>
          </a:p>
          <a:p>
            <a:pPr marL="457200" lvl="1" indent="0">
              <a:buFont typeface="Arial" panose="020B0604020202020204" pitchFamily="34" charset="0"/>
              <a:buNone/>
            </a:pPr>
            <a:endParaRPr lang="en-GB" sz="3300" smtClean="0"/>
          </a:p>
          <a:p>
            <a:pPr marL="0" indent="0">
              <a:buFont typeface="Wingdings" panose="05000000000000000000" pitchFamily="2" charset="2"/>
              <a:buNone/>
            </a:pPr>
            <a:r>
              <a:rPr lang="en-GB" sz="3300" b="1" u="sng" smtClean="0"/>
              <a:t>Areas for Delivery and Development (2018-22)</a:t>
            </a:r>
          </a:p>
          <a:p>
            <a:pPr marL="0" indent="0">
              <a:buFont typeface="Wingdings" panose="05000000000000000000" pitchFamily="2" charset="2"/>
              <a:buNone/>
            </a:pPr>
            <a:r>
              <a:rPr lang="en-GB" sz="3300" smtClean="0"/>
              <a:t>NYCSP has agreed the following priority areas for delivery</a:t>
            </a:r>
          </a:p>
          <a:p>
            <a:r>
              <a:rPr lang="en-GB" sz="3300" smtClean="0"/>
              <a:t>Partnership development</a:t>
            </a:r>
          </a:p>
          <a:p>
            <a:r>
              <a:rPr lang="en-GB" sz="3300" smtClean="0"/>
              <a:t>Community Safety Hubs</a:t>
            </a:r>
          </a:p>
          <a:p>
            <a:r>
              <a:rPr lang="en-GB" sz="3300" smtClean="0"/>
              <a:t>Domestic Abuse (including scoping Sexual Violence and Trauma)</a:t>
            </a:r>
          </a:p>
          <a:p>
            <a:r>
              <a:rPr lang="en-GB" sz="3300" smtClean="0"/>
              <a:t>Serious and Organised Crime (early intervention and prevention)</a:t>
            </a:r>
          </a:p>
          <a:p>
            <a:r>
              <a:rPr lang="en-GB" sz="3300" smtClean="0"/>
              <a:t>Hate Crime and Community Cohesion</a:t>
            </a:r>
          </a:p>
          <a:p>
            <a:endParaRPr lang="en-GB"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0337446"/>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4871AF-EB90-E042-8EB7-8C7028D9AA06}"/>
              </a:ext>
            </a:extLst>
          </p:cNvPr>
          <p:cNvSpPr txBox="1">
            <a:spLocks/>
          </p:cNvSpPr>
          <p:nvPr/>
        </p:nvSpPr>
        <p:spPr>
          <a:xfrm>
            <a:off x="67487" y="1720748"/>
            <a:ext cx="2835443" cy="301493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chemeClr val="bg1"/>
                </a:solidFill>
              </a:rPr>
              <a:t>Resources</a:t>
            </a:r>
          </a:p>
          <a:p>
            <a:pPr algn="l"/>
            <a:r>
              <a:rPr lang="en-US" sz="3300" b="1" dirty="0">
                <a:solidFill>
                  <a:schemeClr val="bg1"/>
                </a:solidFill>
              </a:rPr>
              <a:t>&amp; Keeping up to date with the NYSAB</a:t>
            </a:r>
          </a:p>
        </p:txBody>
      </p:sp>
      <p:pic>
        <p:nvPicPr>
          <p:cNvPr id="11" name="Picture 2" descr="North Yorkshire Community Safety Partnership_YNCSP logo (2)">
            <a:extLst>
              <a:ext uri="{FF2B5EF4-FFF2-40B4-BE49-F238E27FC236}">
                <a16:creationId xmlns:a16="http://schemas.microsoft.com/office/drawing/2014/main" id="{0F2F22A6-5D56-7040-BC0F-637A0436F1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0890" y="365760"/>
            <a:ext cx="3800532"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563417" y="1017281"/>
            <a:ext cx="5486401" cy="1325563"/>
          </a:xfrm>
          <a:prstGeom prst="rect">
            <a:avLst/>
          </a:prstGeom>
        </p:spPr>
        <p:txBody>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dirty="0" smtClean="0">
                <a:solidFill>
                  <a:schemeClr val="tx1"/>
                </a:solidFill>
              </a:rPr>
              <a:t>Domestic Abuse update</a:t>
            </a:r>
            <a:endParaRPr lang="en-GB" dirty="0">
              <a:solidFill>
                <a:schemeClr val="tx1"/>
              </a:solidFill>
            </a:endParaRPr>
          </a:p>
        </p:txBody>
      </p:sp>
      <p:sp>
        <p:nvSpPr>
          <p:cNvPr id="6" name="TextBox 5"/>
          <p:cNvSpPr txBox="1"/>
          <p:nvPr/>
        </p:nvSpPr>
        <p:spPr>
          <a:xfrm>
            <a:off x="762000" y="1639376"/>
            <a:ext cx="10329333" cy="4062651"/>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Need and demand remains high</a:t>
            </a:r>
          </a:p>
          <a:p>
            <a:pPr marL="285750" indent="-285750">
              <a:buFont typeface="Arial" panose="020B0604020202020204" pitchFamily="34" charset="0"/>
              <a:buChar char="•"/>
            </a:pPr>
            <a:r>
              <a:rPr lang="en-GB" sz="2400" dirty="0" smtClean="0"/>
              <a:t>List of commission services </a:t>
            </a:r>
            <a:r>
              <a:rPr lang="en-GB" sz="2400" dirty="0">
                <a:hlinkClick r:id="rId6"/>
              </a:rPr>
              <a:t>Domestic Abuse | North Yorkshire Partnerships (nypartnerships.org.uk)</a:t>
            </a:r>
            <a:endParaRPr lang="en-GB" sz="2400" dirty="0" smtClean="0"/>
          </a:p>
          <a:p>
            <a:pPr marL="285750" indent="-285750">
              <a:buFont typeface="Arial" panose="020B0604020202020204" pitchFamily="34" charset="0"/>
              <a:buChar char="•"/>
            </a:pPr>
            <a:r>
              <a:rPr lang="en-GB" sz="2400" dirty="0" smtClean="0"/>
              <a:t>Nicole Jacobs – the ‘tail’ of the pandemic’s impact will extend ‘way beyond’ the  easing of lockdown</a:t>
            </a:r>
          </a:p>
          <a:p>
            <a:pPr marL="285750" indent="-285750">
              <a:buFont typeface="Arial" panose="020B0604020202020204" pitchFamily="34" charset="0"/>
              <a:buChar char="•"/>
            </a:pPr>
            <a:r>
              <a:rPr lang="en-GB" sz="2400" dirty="0" smtClean="0"/>
              <a:t>MARAC pilot – weekly MARACs</a:t>
            </a:r>
          </a:p>
          <a:p>
            <a:pPr marL="285750" indent="-285750">
              <a:buFont typeface="Arial" panose="020B0604020202020204" pitchFamily="34" charset="0"/>
              <a:buChar char="•"/>
            </a:pPr>
            <a:r>
              <a:rPr lang="en-GB" sz="2400" dirty="0" smtClean="0"/>
              <a:t>Domestic Abuse Act 2021 – Focus on meeting the Statutory duties places on the Las (Impact on Partnership arrangements)</a:t>
            </a:r>
          </a:p>
          <a:p>
            <a:pPr marL="285750" indent="-285750">
              <a:buFont typeface="Arial" panose="020B0604020202020204" pitchFamily="34" charset="0"/>
              <a:buChar char="•"/>
            </a:pPr>
            <a:r>
              <a:rPr lang="en-GB" sz="2400" dirty="0" smtClean="0"/>
              <a:t>Needs Assessment (Safe accommodation) completed.</a:t>
            </a:r>
          </a:p>
          <a:p>
            <a:pPr marL="285750" indent="-285750">
              <a:buFont typeface="Arial" panose="020B0604020202020204" pitchFamily="34" charset="0"/>
              <a:buChar char="•"/>
            </a:pPr>
            <a:r>
              <a:rPr lang="en-GB" sz="2400" dirty="0" smtClean="0"/>
              <a:t>Strategy must be published by 31</a:t>
            </a:r>
            <a:r>
              <a:rPr lang="en-GB" sz="2400" baseline="30000" dirty="0" smtClean="0"/>
              <a:t>st</a:t>
            </a:r>
            <a:r>
              <a:rPr lang="en-GB" sz="2400" dirty="0" smtClean="0"/>
              <a:t> October 2021</a:t>
            </a:r>
          </a:p>
          <a:p>
            <a:endParaRPr lang="en-GB" dirty="0"/>
          </a:p>
        </p:txBody>
      </p:sp>
      <p:pic>
        <p:nvPicPr>
          <p:cNvPr id="10"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31752663"/>
      </p:ext>
    </p:extLst>
  </p:cSld>
  <p:clrMapOvr>
    <a:masterClrMapping/>
  </p:clrMapOvr>
  <mc:AlternateContent xmlns:mc="http://schemas.openxmlformats.org/markup-compatibility/2006" xmlns:p14="http://schemas.microsoft.com/office/powerpoint/2010/main">
    <mc:Choice Requires="p14">
      <p:transition spd="slow" p14:dur="2000" advClick="0" advTm="54000"/>
    </mc:Choice>
    <mc:Fallback xmlns="">
      <p:transition spd="slow" advClick="0"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1_NYSCB MAST Briefings March 17 - Version 4">
  <a:themeElements>
    <a:clrScheme name="nyscb">
      <a:dk1>
        <a:sysClr val="windowText" lastClr="000000"/>
      </a:dk1>
      <a:lt1>
        <a:sysClr val="window" lastClr="FFFFFF"/>
      </a:lt1>
      <a:dk2>
        <a:srgbClr val="3399FF"/>
      </a:dk2>
      <a:lt2>
        <a:srgbClr val="EEECE1"/>
      </a:lt2>
      <a:accent1>
        <a:srgbClr val="0059B5"/>
      </a:accent1>
      <a:accent2>
        <a:srgbClr val="F3621E"/>
      </a:accent2>
      <a:accent3>
        <a:srgbClr val="00B050"/>
      </a:accent3>
      <a:accent4>
        <a:srgbClr val="53A9FF"/>
      </a:accent4>
      <a:accent5>
        <a:srgbClr val="F8A884"/>
      </a:accent5>
      <a:accent6>
        <a:srgbClr val="47FF9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478E4023FA184EA0A9DFC81EF81A77" ma:contentTypeVersion="7" ma:contentTypeDescription="Create a new document." ma:contentTypeScope="" ma:versionID="5f777641d7e0a0923737fb766af35e9f">
  <xsd:schema xmlns:xsd="http://www.w3.org/2001/XMLSchema" xmlns:xs="http://www.w3.org/2001/XMLSchema" xmlns:p="http://schemas.microsoft.com/office/2006/metadata/properties" xmlns:ns3="776113cf-4568-48e9-acd6-d83f820260fe" xmlns:ns4="c172ec82-e51c-48f2-a4aa-3fabee14ccdf" targetNamespace="http://schemas.microsoft.com/office/2006/metadata/properties" ma:root="true" ma:fieldsID="c2248f98f44f16c23215a78123f6b740" ns3:_="" ns4:_="">
    <xsd:import namespace="776113cf-4568-48e9-acd6-d83f820260fe"/>
    <xsd:import namespace="c172ec82-e51c-48f2-a4aa-3fabee14ccd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113cf-4568-48e9-acd6-d83f820260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72ec82-e51c-48f2-a4aa-3fabee14ccd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386461-5411-454F-907C-C763E9C8CDCB}">
  <ds:schemaRefs>
    <ds:schemaRef ds:uri="http://schemas.microsoft.com/office/2006/metadata/properties"/>
    <ds:schemaRef ds:uri="http://schemas.microsoft.com/office/2006/documentManagement/types"/>
    <ds:schemaRef ds:uri="c172ec82-e51c-48f2-a4aa-3fabee14ccdf"/>
    <ds:schemaRef ds:uri="http://www.w3.org/XML/1998/namespace"/>
    <ds:schemaRef ds:uri="http://purl.org/dc/elements/1.1/"/>
    <ds:schemaRef ds:uri="http://schemas.microsoft.com/office/infopath/2007/PartnerControls"/>
    <ds:schemaRef ds:uri="http://purl.org/dc/terms/"/>
    <ds:schemaRef ds:uri="http://schemas.openxmlformats.org/package/2006/metadata/core-properties"/>
    <ds:schemaRef ds:uri="776113cf-4568-48e9-acd6-d83f820260fe"/>
    <ds:schemaRef ds:uri="http://purl.org/dc/dcmitype/"/>
  </ds:schemaRefs>
</ds:datastoreItem>
</file>

<file path=customXml/itemProps2.xml><?xml version="1.0" encoding="utf-8"?>
<ds:datastoreItem xmlns:ds="http://schemas.openxmlformats.org/officeDocument/2006/customXml" ds:itemID="{BC376AEC-144E-49E1-A880-4AC86818121B}">
  <ds:schemaRefs>
    <ds:schemaRef ds:uri="http://schemas.microsoft.com/sharepoint/v3/contenttype/forms"/>
  </ds:schemaRefs>
</ds:datastoreItem>
</file>

<file path=customXml/itemProps3.xml><?xml version="1.0" encoding="utf-8"?>
<ds:datastoreItem xmlns:ds="http://schemas.openxmlformats.org/officeDocument/2006/customXml" ds:itemID="{9EF99D37-148F-47D6-BB01-511E0FE01E79}">
  <ds:schemaRefs>
    <ds:schemaRef ds:uri="776113cf-4568-48e9-acd6-d83f820260fe"/>
    <ds:schemaRef ds:uri="c172ec82-e51c-48f2-a4aa-3fabee14cc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8213</TotalTime>
  <Words>2598</Words>
  <Application>Microsoft Office PowerPoint</Application>
  <PresentationFormat>Widescreen</PresentationFormat>
  <Paragraphs>321</Paragraphs>
  <Slides>24</Slides>
  <Notes>20</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Times New Roman</vt:lpstr>
      <vt:lpstr>Wingdings</vt:lpstr>
      <vt:lpstr>1_NYSCB MAST Briefings March 17 - Version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Yorkshire Safeguarding Children Partnership</vt:lpstr>
      <vt:lpstr>Framework for Decision Making</vt:lpstr>
      <vt:lpstr>Being Young in North Yorkshire 2021-2024</vt:lpstr>
      <vt:lpstr>School Child Protection Manual, Sept 2021</vt:lpstr>
      <vt:lpstr>School Safeguarding Audit 2020/2021</vt:lpstr>
      <vt:lpstr>Annual Reports</vt:lpstr>
      <vt:lpstr>MACE</vt:lpstr>
      <vt:lpstr>New publications for your information</vt:lpstr>
      <vt:lpstr>Op Choice</vt:lpstr>
      <vt:lpstr>Keep up to date with NYSCP</vt:lpstr>
      <vt:lpstr>PowerPoint Presentation</vt:lpstr>
    </vt:vector>
  </TitlesOfParts>
  <Company>NYCC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and Skills</dc:title>
  <dc:creator>Adrian Clarke</dc:creator>
  <cp:lastModifiedBy>Laura Watson</cp:lastModifiedBy>
  <cp:revision>144</cp:revision>
  <dcterms:created xsi:type="dcterms:W3CDTF">2020-01-27T09:49:53Z</dcterms:created>
  <dcterms:modified xsi:type="dcterms:W3CDTF">2021-09-28T13:23:49Z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0x01010040478E4023FA184EA0A9DFC81EF81A77</vt:lpwstr>
  </property>
  <property fmtid="{D5CDD505-2E9C-101B-9397-08002B2CF9AE}" pid="3" name="MSIP_Label_13f27b87-3675-4fb5-85ad-fce3efd3a6b0_Enabled">
    <vt:lpwstr>true</vt:lpwstr>
  </property>
  <property fmtid="{D5CDD505-2E9C-101B-9397-08002B2CF9AE}" pid="4" name="MSIP_Label_13f27b87-3675-4fb5-85ad-fce3efd3a6b0_SetDate">
    <vt:lpwstr>2020-12-16T20:08:10Z</vt:lpwstr>
  </property>
  <property fmtid="{D5CDD505-2E9C-101B-9397-08002B2CF9AE}" pid="5" name="MSIP_Label_13f27b87-3675-4fb5-85ad-fce3efd3a6b0_Method">
    <vt:lpwstr>Standard</vt:lpwstr>
  </property>
  <property fmtid="{D5CDD505-2E9C-101B-9397-08002B2CF9AE}" pid="6" name="MSIP_Label_13f27b87-3675-4fb5-85ad-fce3efd3a6b0_Name">
    <vt:lpwstr>OFFICIAL - SENSITIVE</vt:lpwstr>
  </property>
  <property fmtid="{D5CDD505-2E9C-101B-9397-08002B2CF9AE}" pid="7" name="MSIP_Label_13f27b87-3675-4fb5-85ad-fce3efd3a6b0_SiteId">
    <vt:lpwstr>ad3d9c73-9830-44a1-b487-e1055441c70e</vt:lpwstr>
  </property>
  <property fmtid="{D5CDD505-2E9C-101B-9397-08002B2CF9AE}" pid="8" name="MSIP_Label_13f27b87-3675-4fb5-85ad-fce3efd3a6b0_ActionId">
    <vt:lpwstr>a3d301f0-7e2a-405b-b201-0000251fab6e</vt:lpwstr>
  </property>
  <property fmtid="{D5CDD505-2E9C-101B-9397-08002B2CF9AE}" pid="9" name="MSIP_Label_13f27b87-3675-4fb5-85ad-fce3efd3a6b0_ContentBits">
    <vt:lpwstr>2</vt:lpwstr>
  </property>
</Properties>
</file>