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5" r:id="rId38"/>
    <p:sldId id="296" r:id="rId39"/>
    <p:sldId id="297" r:id="rId40"/>
    <p:sldId id="294" r:id="rId41"/>
  </p:sldIdLst>
  <p:sldSz cx="18288000" cy="10287000"/>
  <p:notesSz cx="6858000" cy="9144000"/>
  <p:embeddedFontLst>
    <p:embeddedFont>
      <p:font typeface="Helveticish Bold" panose="020B0604020202020204" charset="0"/>
      <p:regular r:id="rId42"/>
    </p:embeddedFont>
    <p:embeddedFont>
      <p:font typeface="Helveticish" panose="020B0604020202020204" charset="0"/>
      <p:regular r:id="rId43"/>
    </p:embeddedFont>
    <p:embeddedFont>
      <p:font typeface="Calibri" panose="020F0502020204030204" pitchFamily="34" charset="0"/>
      <p:regular r:id="rId44"/>
      <p:bold r:id="rId45"/>
      <p:italic r:id="rId46"/>
      <p:boldItalic r:id="rId47"/>
    </p:embeddedFont>
    <p:embeddedFont>
      <p:font typeface="Arimo"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04BCC-CEA9-490D-97FE-DD18B39EABED}" v="50" dt="2021-11-18T12:57:19.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anavan" userId="S::claire.canavan@northyorks.gov.uk::33683f00-e0ea-43dd-891a-af9db532d3ce" providerId="AD" clId="Web-{46E04BCC-CEA9-490D-97FE-DD18B39EABED}"/>
    <pc:docChg chg="modSld">
      <pc:chgData name="Claire Canavan" userId="S::claire.canavan@northyorks.gov.uk::33683f00-e0ea-43dd-891a-af9db532d3ce" providerId="AD" clId="Web-{46E04BCC-CEA9-490D-97FE-DD18B39EABED}" dt="2021-11-18T12:57:19.272" v="25" actId="20577"/>
      <pc:docMkLst>
        <pc:docMk/>
      </pc:docMkLst>
      <pc:sldChg chg="modSp">
        <pc:chgData name="Claire Canavan" userId="S::claire.canavan@northyorks.gov.uk::33683f00-e0ea-43dd-891a-af9db532d3ce" providerId="AD" clId="Web-{46E04BCC-CEA9-490D-97FE-DD18B39EABED}" dt="2021-11-18T12:56:48.162" v="23" actId="20577"/>
        <pc:sldMkLst>
          <pc:docMk/>
          <pc:sldMk cId="0" sldId="263"/>
        </pc:sldMkLst>
        <pc:spChg chg="mod">
          <ac:chgData name="Claire Canavan" userId="S::claire.canavan@northyorks.gov.uk::33683f00-e0ea-43dd-891a-af9db532d3ce" providerId="AD" clId="Web-{46E04BCC-CEA9-490D-97FE-DD18B39EABED}" dt="2021-11-18T12:56:48.162" v="23" actId="20577"/>
          <ac:spMkLst>
            <pc:docMk/>
            <pc:sldMk cId="0" sldId="263"/>
            <ac:spMk id="3" creationId="{00000000-0000-0000-0000-000000000000}"/>
          </ac:spMkLst>
        </pc:spChg>
      </pc:sldChg>
      <pc:sldChg chg="modSp">
        <pc:chgData name="Claire Canavan" userId="S::claire.canavan@northyorks.gov.uk::33683f00-e0ea-43dd-891a-af9db532d3ce" providerId="AD" clId="Web-{46E04BCC-CEA9-490D-97FE-DD18B39EABED}" dt="2021-11-18T12:57:19.272" v="25" actId="20577"/>
        <pc:sldMkLst>
          <pc:docMk/>
          <pc:sldMk cId="0" sldId="267"/>
        </pc:sldMkLst>
        <pc:spChg chg="mod">
          <ac:chgData name="Claire Canavan" userId="S::claire.canavan@northyorks.gov.uk::33683f00-e0ea-43dd-891a-af9db532d3ce" providerId="AD" clId="Web-{46E04BCC-CEA9-490D-97FE-DD18B39EABED}" dt="2021-11-18T12:57:19.272" v="25" actId="20577"/>
          <ac:spMkLst>
            <pc:docMk/>
            <pc:sldMk cId="0" sldId="267"/>
            <ac:spMk id="6" creationId="{00000000-0000-0000-0000-000000000000}"/>
          </ac:spMkLst>
        </pc:spChg>
      </pc:sldChg>
      <pc:sldChg chg="modSp">
        <pc:chgData name="Claire Canavan" userId="S::claire.canavan@northyorks.gov.uk::33683f00-e0ea-43dd-891a-af9db532d3ce" providerId="AD" clId="Web-{46E04BCC-CEA9-490D-97FE-DD18B39EABED}" dt="2021-11-18T12:56:34.818" v="12" actId="20577"/>
        <pc:sldMkLst>
          <pc:docMk/>
          <pc:sldMk cId="0" sldId="292"/>
        </pc:sldMkLst>
        <pc:spChg chg="mod">
          <ac:chgData name="Claire Canavan" userId="S::claire.canavan@northyorks.gov.uk::33683f00-e0ea-43dd-891a-af9db532d3ce" providerId="AD" clId="Web-{46E04BCC-CEA9-490D-97FE-DD18B39EABED}" dt="2021-11-18T12:56:34.818" v="12" actId="20577"/>
          <ac:spMkLst>
            <pc:docMk/>
            <pc:sldMk cId="0" sldId="292"/>
            <ac:spMk id="3" creationId="{00000000-0000-0000-0000-000000000000}"/>
          </ac:spMkLst>
        </pc:spChg>
      </pc:sldChg>
      <pc:sldChg chg="modSp">
        <pc:chgData name="Claire Canavan" userId="S::claire.canavan@northyorks.gov.uk::33683f00-e0ea-43dd-891a-af9db532d3ce" providerId="AD" clId="Web-{46E04BCC-CEA9-490D-97FE-DD18B39EABED}" dt="2021-11-18T12:55:21.519" v="7" actId="20577"/>
        <pc:sldMkLst>
          <pc:docMk/>
          <pc:sldMk cId="3158431368" sldId="295"/>
        </pc:sldMkLst>
        <pc:spChg chg="mod">
          <ac:chgData name="Claire Canavan" userId="S::claire.canavan@northyorks.gov.uk::33683f00-e0ea-43dd-891a-af9db532d3ce" providerId="AD" clId="Web-{46E04BCC-CEA9-490D-97FE-DD18B39EABED}" dt="2021-11-18T12:55:21.519" v="7" actId="20577"/>
          <ac:spMkLst>
            <pc:docMk/>
            <pc:sldMk cId="3158431368" sldId="295"/>
            <ac:spMk id="4" creationId="{00000000-0000-0000-0000-000000000000}"/>
          </ac:spMkLst>
        </pc:spChg>
      </pc:sldChg>
      <pc:sldChg chg="modSp">
        <pc:chgData name="Claire Canavan" userId="S::claire.canavan@northyorks.gov.uk::33683f00-e0ea-43dd-891a-af9db532d3ce" providerId="AD" clId="Web-{46E04BCC-CEA9-490D-97FE-DD18B39EABED}" dt="2021-11-18T12:56:07.005" v="11" actId="20577"/>
        <pc:sldMkLst>
          <pc:docMk/>
          <pc:sldMk cId="3792021726" sldId="296"/>
        </pc:sldMkLst>
        <pc:spChg chg="mod">
          <ac:chgData name="Claire Canavan" userId="S::claire.canavan@northyorks.gov.uk::33683f00-e0ea-43dd-891a-af9db532d3ce" providerId="AD" clId="Web-{46E04BCC-CEA9-490D-97FE-DD18B39EABED}" dt="2021-11-18T12:56:07.005" v="11" actId="20577"/>
          <ac:spMkLst>
            <pc:docMk/>
            <pc:sldMk cId="3792021726" sldId="29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455321412,&quot;Placement&quot;:&quot;Footer&quot;,&quot;Top&quot;:789.343,&quot;Left&quot;:691.1054,&quot;SlideWidth&quot;:1440,&quot;SlideHeight&quot;:810}"/>
          <p:cNvSpPr txBox="1"/>
          <p:nvPr userDrawn="1"/>
        </p:nvSpPr>
        <p:spPr>
          <a:xfrm>
            <a:off x="8777039" y="10024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hyperlink" Target="https://www.nypartnerships.org.uk/ny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nypartnerships.org.uk/learningdisabilitypartnershipboard"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8699" y="8724501"/>
            <a:ext cx="18618566" cy="2742123"/>
          </a:xfrm>
          <a:prstGeom prst="rect">
            <a:avLst/>
          </a:prstGeom>
          <a:solidFill>
            <a:srgbClr val="F7ED6C"/>
          </a:solidFill>
        </p:spPr>
      </p:sp>
      <p:pic>
        <p:nvPicPr>
          <p:cNvPr id="3" name="Picture 3"/>
          <p:cNvPicPr>
            <a:picLocks noChangeAspect="1"/>
          </p:cNvPicPr>
          <p:nvPr/>
        </p:nvPicPr>
        <p:blipFill>
          <a:blip r:embed="rId2"/>
          <a:srcRect l="2821" r="2821"/>
          <a:stretch>
            <a:fillRect/>
          </a:stretch>
        </p:blipFill>
        <p:spPr>
          <a:xfrm>
            <a:off x="10673639" y="-316321"/>
            <a:ext cx="7766229" cy="10834332"/>
          </a:xfrm>
          <a:prstGeom prst="rect">
            <a:avLst/>
          </a:prstGeom>
        </p:spPr>
      </p:pic>
      <p:grpSp>
        <p:nvGrpSpPr>
          <p:cNvPr id="4" name="Group 4"/>
          <p:cNvGrpSpPr/>
          <p:nvPr/>
        </p:nvGrpSpPr>
        <p:grpSpPr>
          <a:xfrm>
            <a:off x="726132" y="1453056"/>
            <a:ext cx="10938981" cy="6322832"/>
            <a:chOff x="0" y="0"/>
            <a:chExt cx="14585308" cy="8430442"/>
          </a:xfrm>
        </p:grpSpPr>
        <p:sp>
          <p:nvSpPr>
            <p:cNvPr id="5" name="TextBox 5"/>
            <p:cNvSpPr txBox="1"/>
            <p:nvPr/>
          </p:nvSpPr>
          <p:spPr>
            <a:xfrm>
              <a:off x="0" y="66675"/>
              <a:ext cx="14585308" cy="7661952"/>
            </a:xfrm>
            <a:prstGeom prst="rect">
              <a:avLst/>
            </a:prstGeom>
          </p:spPr>
          <p:txBody>
            <a:bodyPr lIns="0" tIns="0" rIns="0" bIns="0" rtlCol="0" anchor="t">
              <a:spAutoFit/>
            </a:bodyPr>
            <a:lstStyle/>
            <a:p>
              <a:pPr marL="0" lvl="0" indent="0" algn="just">
                <a:lnSpc>
                  <a:spcPts val="14820"/>
                </a:lnSpc>
              </a:pPr>
              <a:r>
                <a:rPr lang="en-US" sz="13472" spc="-134">
                  <a:solidFill>
                    <a:srgbClr val="000000"/>
                  </a:solidFill>
                  <a:latin typeface="Helveticish Bold"/>
                </a:rPr>
                <a:t>Disability History Month</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955" t="60977" b="35520"/>
            <a:stretch>
              <a:fillRect/>
            </a:stretch>
          </p:blipFill>
          <p:spPr>
            <a:xfrm>
              <a:off x="76933" y="7932097"/>
              <a:ext cx="14092882" cy="498346"/>
            </a:xfrm>
            <a:prstGeom prst="rect">
              <a:avLst/>
            </a:prstGeom>
          </p:spPr>
        </p:pic>
      </p:grpSp>
      <p:sp>
        <p:nvSpPr>
          <p:cNvPr id="7" name="TextBox 7"/>
          <p:cNvSpPr txBox="1"/>
          <p:nvPr/>
        </p:nvSpPr>
        <p:spPr>
          <a:xfrm>
            <a:off x="1028700" y="9163050"/>
            <a:ext cx="8592487" cy="650703"/>
          </a:xfrm>
          <a:prstGeom prst="rect">
            <a:avLst/>
          </a:prstGeom>
        </p:spPr>
        <p:txBody>
          <a:bodyPr lIns="0" tIns="0" rIns="0" bIns="0" rtlCol="0" anchor="t">
            <a:spAutoFit/>
          </a:bodyPr>
          <a:lstStyle/>
          <a:p>
            <a:pPr marL="0" lvl="0" indent="0" algn="just">
              <a:lnSpc>
                <a:spcPts val="5179"/>
              </a:lnSpc>
              <a:spcBef>
                <a:spcPct val="0"/>
              </a:spcBef>
            </a:pPr>
            <a:r>
              <a:rPr lang="en-US" sz="3699">
                <a:solidFill>
                  <a:srgbClr val="000000"/>
                </a:solidFill>
                <a:latin typeface="Helveticish Bold"/>
              </a:rPr>
              <a:t>18th November - 18th December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4399832" y="2117061"/>
            <a:ext cx="9488337" cy="247300"/>
          </a:xfrm>
          <a:prstGeom prst="rect">
            <a:avLst/>
          </a:prstGeom>
          <a:solidFill>
            <a:srgbClr val="F7ED6C"/>
          </a:solidFill>
        </p:spPr>
      </p:sp>
      <p:sp>
        <p:nvSpPr>
          <p:cNvPr id="3" name="TextBox 3"/>
          <p:cNvSpPr txBox="1"/>
          <p:nvPr/>
        </p:nvSpPr>
        <p:spPr>
          <a:xfrm>
            <a:off x="1174935" y="2890494"/>
            <a:ext cx="16084365" cy="6852459"/>
          </a:xfrm>
          <a:prstGeom prst="rect">
            <a:avLst/>
          </a:prstGeom>
        </p:spPr>
        <p:txBody>
          <a:bodyPr lIns="0" tIns="0" rIns="0" bIns="0" rtlCol="0" anchor="t">
            <a:spAutoFit/>
          </a:bodyPr>
          <a:lstStyle/>
          <a:p>
            <a:pPr>
              <a:lnSpc>
                <a:spcPts val="6004"/>
              </a:lnSpc>
            </a:pPr>
            <a:r>
              <a:rPr lang="en-US" sz="5003">
                <a:solidFill>
                  <a:srgbClr val="000000"/>
                </a:solidFill>
                <a:latin typeface="Helveticish"/>
              </a:rPr>
              <a:t>The Social Model of Disability holds that people with impairments are ‘disabled’ by the barriers operating in society that exclude and discriminate against them.</a:t>
            </a:r>
          </a:p>
          <a:p>
            <a:pPr>
              <a:lnSpc>
                <a:spcPts val="6004"/>
              </a:lnSpc>
            </a:pPr>
            <a:endParaRPr lang="en-US" sz="5003">
              <a:solidFill>
                <a:srgbClr val="000000"/>
              </a:solidFill>
              <a:latin typeface="Helveticish"/>
            </a:endParaRPr>
          </a:p>
          <a:p>
            <a:pPr>
              <a:lnSpc>
                <a:spcPts val="6004"/>
              </a:lnSpc>
            </a:pPr>
            <a:r>
              <a:rPr lang="en-US" sz="5003">
                <a:solidFill>
                  <a:srgbClr val="000000"/>
                </a:solidFill>
                <a:latin typeface="Helveticish"/>
              </a:rPr>
              <a:t>The social model helps us recognise barriers that make life harder for disabled people. Removing these barriers creates equality and offers disabled people more independence, choice and control.</a:t>
            </a:r>
          </a:p>
          <a:p>
            <a:pPr>
              <a:lnSpc>
                <a:spcPts val="6004"/>
              </a:lnSpc>
            </a:pPr>
            <a:endParaRPr lang="en-US" sz="5003">
              <a:solidFill>
                <a:srgbClr val="000000"/>
              </a:solidFill>
              <a:latin typeface="Helveticish"/>
            </a:endParaRPr>
          </a:p>
        </p:txBody>
      </p:sp>
      <p:sp>
        <p:nvSpPr>
          <p:cNvPr id="4" name="TextBox 4"/>
          <p:cNvSpPr txBox="1"/>
          <p:nvPr/>
        </p:nvSpPr>
        <p:spPr>
          <a:xfrm>
            <a:off x="2591832" y="723363"/>
            <a:ext cx="13104336" cy="1048824"/>
          </a:xfrm>
          <a:prstGeom prst="rect">
            <a:avLst/>
          </a:prstGeom>
        </p:spPr>
        <p:txBody>
          <a:bodyPr lIns="0" tIns="0" rIns="0" bIns="0" rtlCol="0" anchor="t">
            <a:spAutoFit/>
          </a:bodyPr>
          <a:lstStyle/>
          <a:p>
            <a:pPr marL="0" lvl="0" indent="0" algn="ctr">
              <a:lnSpc>
                <a:spcPts val="7893"/>
              </a:lnSpc>
            </a:pPr>
            <a:r>
              <a:rPr lang="en-US" sz="7175" spc="-71">
                <a:solidFill>
                  <a:srgbClr val="000000"/>
                </a:solidFill>
                <a:latin typeface="Helveticish Bold"/>
              </a:rPr>
              <a:t>Social Model of Disability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33440" y="0"/>
            <a:ext cx="8184980" cy="10542934"/>
          </a:xfrm>
          <a:prstGeom prst="rect">
            <a:avLst/>
          </a:prstGeom>
          <a:solidFill>
            <a:srgbClr val="F7ED6C"/>
          </a:solidFill>
        </p:spPr>
      </p:sp>
      <p:grpSp>
        <p:nvGrpSpPr>
          <p:cNvPr id="3" name="Group 3"/>
          <p:cNvGrpSpPr/>
          <p:nvPr/>
        </p:nvGrpSpPr>
        <p:grpSpPr>
          <a:xfrm>
            <a:off x="726132" y="2390617"/>
            <a:ext cx="10938981" cy="4447710"/>
            <a:chOff x="0" y="0"/>
            <a:chExt cx="14585308" cy="5930280"/>
          </a:xfrm>
        </p:grpSpPr>
        <p:sp>
          <p:nvSpPr>
            <p:cNvPr id="4" name="TextBox 4"/>
            <p:cNvSpPr txBox="1"/>
            <p:nvPr/>
          </p:nvSpPr>
          <p:spPr>
            <a:xfrm>
              <a:off x="0" y="66675"/>
              <a:ext cx="14585308" cy="5161790"/>
            </a:xfrm>
            <a:prstGeom prst="rect">
              <a:avLst/>
            </a:prstGeom>
          </p:spPr>
          <p:txBody>
            <a:bodyPr lIns="0" tIns="0" rIns="0" bIns="0" rtlCol="0" anchor="t">
              <a:spAutoFit/>
            </a:bodyPr>
            <a:lstStyle/>
            <a:p>
              <a:pPr marL="0" lvl="0" indent="0" algn="just">
                <a:lnSpc>
                  <a:spcPts val="14820"/>
                </a:lnSpc>
              </a:pPr>
              <a:r>
                <a:rPr lang="en-US" sz="13472" spc="-134">
                  <a:solidFill>
                    <a:srgbClr val="000000"/>
                  </a:solidFill>
                  <a:latin typeface="Helveticish Bold"/>
                </a:rPr>
                <a:t>UK Disability History</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76933" y="5431934"/>
              <a:ext cx="14092882" cy="498346"/>
            </a:xfrm>
            <a:prstGeom prst="rect">
              <a:avLst/>
            </a:prstGeom>
          </p:spPr>
        </p:pic>
      </p:grpSp>
      <p:pic>
        <p:nvPicPr>
          <p:cNvPr id="6" name="Picture 6"/>
          <p:cNvPicPr>
            <a:picLocks noChangeAspect="1"/>
          </p:cNvPicPr>
          <p:nvPr/>
        </p:nvPicPr>
        <p:blipFill>
          <a:blip r:embed="rId4"/>
          <a:srcRect r="30195"/>
          <a:stretch>
            <a:fillRect/>
          </a:stretch>
        </p:blipFill>
        <p:spPr>
          <a:xfrm>
            <a:off x="13260662" y="1116204"/>
            <a:ext cx="4429396" cy="8310526"/>
          </a:xfrm>
          <a:prstGeom prst="rect">
            <a:avLst/>
          </a:prstGeom>
        </p:spPr>
      </p:pic>
      <p:sp>
        <p:nvSpPr>
          <p:cNvPr id="7" name="TextBox 7"/>
          <p:cNvSpPr txBox="1"/>
          <p:nvPr/>
        </p:nvSpPr>
        <p:spPr>
          <a:xfrm>
            <a:off x="726132" y="7284661"/>
            <a:ext cx="1025352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A Timeline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TextBox 4"/>
          <p:cNvSpPr txBox="1"/>
          <p:nvPr/>
        </p:nvSpPr>
        <p:spPr>
          <a:xfrm>
            <a:off x="14874143" y="3650168"/>
            <a:ext cx="3085545"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1890</a:t>
            </a:r>
          </a:p>
        </p:txBody>
      </p:sp>
      <p:sp>
        <p:nvSpPr>
          <p:cNvPr id="5" name="AutoShape 5"/>
          <p:cNvSpPr/>
          <p:nvPr/>
        </p:nvSpPr>
        <p:spPr>
          <a:xfrm>
            <a:off x="-1505778" y="628249"/>
            <a:ext cx="13008930" cy="11692026"/>
          </a:xfrm>
          <a:prstGeom prst="rect">
            <a:avLst/>
          </a:prstGeom>
          <a:solidFill>
            <a:srgbClr val="FFFFFF"/>
          </a:solidFill>
        </p:spPr>
      </p:sp>
      <p:sp>
        <p:nvSpPr>
          <p:cNvPr id="6" name="TextBox 6"/>
          <p:cNvSpPr txBox="1"/>
          <p:nvPr/>
        </p:nvSpPr>
        <p:spPr>
          <a:xfrm>
            <a:off x="514350" y="741112"/>
            <a:ext cx="10988802" cy="9172574"/>
          </a:xfrm>
          <a:prstGeom prst="rect">
            <a:avLst/>
          </a:prstGeom>
        </p:spPr>
        <p:txBody>
          <a:bodyPr lIns="0" tIns="0" rIns="0" bIns="0" rtlCol="0" anchor="t">
            <a:spAutoFit/>
          </a:bodyPr>
          <a:lstStyle/>
          <a:p>
            <a:pPr>
              <a:lnSpc>
                <a:spcPts val="6004"/>
              </a:lnSpc>
            </a:pPr>
            <a:r>
              <a:rPr lang="en-US" sz="5000">
                <a:solidFill>
                  <a:srgbClr val="000000"/>
                </a:solidFill>
                <a:latin typeface="Helveticish Bold"/>
              </a:rPr>
              <a:t>The first recorded </a:t>
            </a:r>
            <a:r>
              <a:rPr lang="en-US" sz="5000" dirty="0">
                <a:solidFill>
                  <a:srgbClr val="000000"/>
                </a:solidFill>
                <a:latin typeface="Helveticish Bold"/>
              </a:rPr>
              <a:t>organisation of disabled people in the UK was formed in 1890 (British Deaf Association). </a:t>
            </a:r>
            <a:endParaRPr lang="en-US" sz="5003">
              <a:solidFill>
                <a:srgbClr val="000000"/>
              </a:solidFill>
              <a:latin typeface="Helveticish Bold"/>
            </a:endParaRPr>
          </a:p>
          <a:p>
            <a:pPr>
              <a:lnSpc>
                <a:spcPts val="6004"/>
              </a:lnSpc>
            </a:pPr>
            <a:endParaRPr lang="en-US" sz="5003">
              <a:solidFill>
                <a:srgbClr val="000000"/>
              </a:solidFill>
              <a:latin typeface="Helveticish Bold"/>
            </a:endParaRPr>
          </a:p>
          <a:p>
            <a:pPr>
              <a:lnSpc>
                <a:spcPts val="6004"/>
              </a:lnSpc>
            </a:pPr>
            <a:r>
              <a:rPr lang="en-US" sz="5003">
                <a:solidFill>
                  <a:srgbClr val="000000"/>
                </a:solidFill>
                <a:latin typeface="Helveticish"/>
              </a:rPr>
              <a:t>Since this, the campaigning force of disabled people has increasingly strengthened, whether it be through campaigning on the streets of lobbying in Parliament to make a change to the treatment of disabled people.</a:t>
            </a:r>
          </a:p>
          <a:p>
            <a:pPr>
              <a:lnSpc>
                <a:spcPts val="6004"/>
              </a:lnSpc>
            </a:pPr>
            <a:endParaRPr lang="en-US" sz="5003">
              <a:solidFill>
                <a:srgbClr val="000000"/>
              </a:solidFill>
              <a:latin typeface="Helveticish"/>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75705" y="520643"/>
            <a:ext cx="7704761" cy="9245714"/>
          </a:xfrm>
          <a:prstGeom prst="rect">
            <a:avLst/>
          </a:prstGeom>
        </p:spPr>
      </p:pic>
      <p:pic>
        <p:nvPicPr>
          <p:cNvPr id="3" name="Picture 3"/>
          <p:cNvPicPr>
            <a:picLocks noChangeAspect="1"/>
          </p:cNvPicPr>
          <p:nvPr/>
        </p:nvPicPr>
        <p:blipFill>
          <a:blip r:embed="rId3"/>
          <a:srcRect/>
          <a:stretch>
            <a:fillRect/>
          </a:stretch>
        </p:blipFill>
        <p:spPr>
          <a:xfrm>
            <a:off x="8828218" y="1287822"/>
            <a:ext cx="8431082" cy="77113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7967"/>
            <a:ext cx="6784848"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0" y="5084587"/>
            <a:ext cx="14541202" cy="514199"/>
          </a:xfrm>
          <a:prstGeom prst="rect">
            <a:avLst/>
          </a:prstGeom>
        </p:spPr>
      </p:pic>
      <p:sp>
        <p:nvSpPr>
          <p:cNvPr id="4" name="TextBox 4"/>
          <p:cNvSpPr txBox="1"/>
          <p:nvPr/>
        </p:nvSpPr>
        <p:spPr>
          <a:xfrm>
            <a:off x="306878" y="3010038"/>
            <a:ext cx="407048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1920s</a:t>
            </a:r>
          </a:p>
        </p:txBody>
      </p:sp>
      <p:sp>
        <p:nvSpPr>
          <p:cNvPr id="5" name="AutoShape 5"/>
          <p:cNvSpPr/>
          <p:nvPr/>
        </p:nvSpPr>
        <p:spPr>
          <a:xfrm>
            <a:off x="6784848" y="-127967"/>
            <a:ext cx="14062429" cy="10542934"/>
          </a:xfrm>
          <a:prstGeom prst="rect">
            <a:avLst/>
          </a:prstGeom>
          <a:solidFill>
            <a:srgbClr val="FFFFFF"/>
          </a:solidFill>
        </p:spPr>
      </p:sp>
      <p:sp>
        <p:nvSpPr>
          <p:cNvPr id="6" name="TextBox 6"/>
          <p:cNvSpPr txBox="1"/>
          <p:nvPr/>
        </p:nvSpPr>
        <p:spPr>
          <a:xfrm>
            <a:off x="7270601" y="542925"/>
            <a:ext cx="10988802" cy="9934575"/>
          </a:xfrm>
          <a:prstGeom prst="rect">
            <a:avLst/>
          </a:prstGeom>
        </p:spPr>
        <p:txBody>
          <a:bodyPr lIns="0" tIns="0" rIns="0" bIns="0" rtlCol="0" anchor="t">
            <a:spAutoFit/>
          </a:bodyPr>
          <a:lstStyle/>
          <a:p>
            <a:pPr>
              <a:lnSpc>
                <a:spcPts val="6004"/>
              </a:lnSpc>
            </a:pPr>
            <a:r>
              <a:rPr lang="en-US" sz="5003">
                <a:solidFill>
                  <a:srgbClr val="000000"/>
                </a:solidFill>
                <a:latin typeface="Helveticish Bold"/>
              </a:rPr>
              <a:t>The 1920s saw disabled people on the frontlines protesting, such as the National League of the Blind who held a rally in London in 1920 demanding better working conditions and pay.</a:t>
            </a:r>
          </a:p>
          <a:p>
            <a:pPr>
              <a:lnSpc>
                <a:spcPts val="6004"/>
              </a:lnSpc>
            </a:pPr>
            <a:endParaRPr lang="en-US" sz="5003">
              <a:solidFill>
                <a:srgbClr val="000000"/>
              </a:solidFill>
              <a:latin typeface="Helveticish Bold"/>
            </a:endParaRPr>
          </a:p>
          <a:p>
            <a:pPr>
              <a:lnSpc>
                <a:spcPts val="6004"/>
              </a:lnSpc>
            </a:pPr>
            <a:r>
              <a:rPr lang="en-US" sz="5003">
                <a:solidFill>
                  <a:srgbClr val="000000"/>
                </a:solidFill>
                <a:latin typeface="Helveticish"/>
              </a:rPr>
              <a:t>People from all over the UK came to the rally and set the precedent for protests throughout the 1920s and 1930s. The most famous of these protests was the Jarrow March.</a:t>
            </a:r>
          </a:p>
          <a:p>
            <a:pPr>
              <a:lnSpc>
                <a:spcPts val="6004"/>
              </a:lnSpc>
            </a:pPr>
            <a:endParaRPr lang="en-US" sz="5003">
              <a:solidFill>
                <a:srgbClr val="000000"/>
              </a:solidFill>
              <a:latin typeface="Helveticish"/>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17371" y="561443"/>
            <a:ext cx="17253259" cy="91641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TextBox 4"/>
          <p:cNvSpPr txBox="1"/>
          <p:nvPr/>
        </p:nvSpPr>
        <p:spPr>
          <a:xfrm>
            <a:off x="14162800" y="3650168"/>
            <a:ext cx="3796888"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1960s</a:t>
            </a:r>
          </a:p>
        </p:txBody>
      </p:sp>
      <p:sp>
        <p:nvSpPr>
          <p:cNvPr id="5" name="AutoShape 5"/>
          <p:cNvSpPr/>
          <p:nvPr/>
        </p:nvSpPr>
        <p:spPr>
          <a:xfrm>
            <a:off x="-1505778" y="628249"/>
            <a:ext cx="13008930" cy="11692026"/>
          </a:xfrm>
          <a:prstGeom prst="rect">
            <a:avLst/>
          </a:prstGeom>
          <a:solidFill>
            <a:srgbClr val="FFFFFF"/>
          </a:solidFill>
        </p:spPr>
      </p:sp>
      <p:sp>
        <p:nvSpPr>
          <p:cNvPr id="6" name="TextBox 6"/>
          <p:cNvSpPr txBox="1"/>
          <p:nvPr/>
        </p:nvSpPr>
        <p:spPr>
          <a:xfrm>
            <a:off x="514350" y="741112"/>
            <a:ext cx="10988802" cy="9172574"/>
          </a:xfrm>
          <a:prstGeom prst="rect">
            <a:avLst/>
          </a:prstGeom>
        </p:spPr>
        <p:txBody>
          <a:bodyPr lIns="0" tIns="0" rIns="0" bIns="0" rtlCol="0" anchor="t">
            <a:spAutoFit/>
          </a:bodyPr>
          <a:lstStyle/>
          <a:p>
            <a:pPr>
              <a:lnSpc>
                <a:spcPts val="6004"/>
              </a:lnSpc>
            </a:pPr>
            <a:r>
              <a:rPr lang="en-US" sz="5003">
                <a:solidFill>
                  <a:srgbClr val="000000"/>
                </a:solidFill>
                <a:latin typeface="Helveticish Bold"/>
              </a:rPr>
              <a:t>In the 1960s, the Disablement Income Group campaigned for an adequate income for disabled people unable to work. </a:t>
            </a:r>
          </a:p>
          <a:p>
            <a:pPr>
              <a:lnSpc>
                <a:spcPts val="6004"/>
              </a:lnSpc>
            </a:pPr>
            <a:endParaRPr lang="en-US" sz="5003">
              <a:solidFill>
                <a:srgbClr val="000000"/>
              </a:solidFill>
              <a:latin typeface="Helveticish Bold"/>
            </a:endParaRPr>
          </a:p>
          <a:p>
            <a:pPr>
              <a:lnSpc>
                <a:spcPts val="6004"/>
              </a:lnSpc>
            </a:pPr>
            <a:r>
              <a:rPr lang="en-US" sz="5003">
                <a:solidFill>
                  <a:srgbClr val="000000"/>
                </a:solidFill>
                <a:latin typeface="Helveticish"/>
              </a:rPr>
              <a:t>During the 60’s, employment opportunities for disabled people were limited. Discrimination was rampant and society was simply inaccessible for many disabled people, particularly those who required ramps or lifts. </a:t>
            </a:r>
          </a:p>
          <a:p>
            <a:pPr>
              <a:lnSpc>
                <a:spcPts val="6004"/>
              </a:lnSpc>
            </a:pPr>
            <a:endParaRPr lang="en-US" sz="5003">
              <a:solidFill>
                <a:srgbClr val="000000"/>
              </a:solidFill>
              <a:latin typeface="Helveticis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106103" y="442546"/>
            <a:ext cx="14075794" cy="94019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7967"/>
            <a:ext cx="6784848"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0" y="5084587"/>
            <a:ext cx="14541202" cy="514199"/>
          </a:xfrm>
          <a:prstGeom prst="rect">
            <a:avLst/>
          </a:prstGeom>
        </p:spPr>
      </p:pic>
      <p:sp>
        <p:nvSpPr>
          <p:cNvPr id="4" name="AutoShape 4"/>
          <p:cNvSpPr/>
          <p:nvPr/>
        </p:nvSpPr>
        <p:spPr>
          <a:xfrm>
            <a:off x="6784848" y="-127967"/>
            <a:ext cx="14062429" cy="10542934"/>
          </a:xfrm>
          <a:prstGeom prst="rect">
            <a:avLst/>
          </a:prstGeom>
          <a:solidFill>
            <a:srgbClr val="FFFFFF"/>
          </a:solidFill>
        </p:spPr>
      </p:sp>
      <p:sp>
        <p:nvSpPr>
          <p:cNvPr id="5" name="TextBox 5"/>
          <p:cNvSpPr txBox="1"/>
          <p:nvPr/>
        </p:nvSpPr>
        <p:spPr>
          <a:xfrm>
            <a:off x="306878" y="3010038"/>
            <a:ext cx="407048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1970s</a:t>
            </a:r>
          </a:p>
        </p:txBody>
      </p:sp>
      <p:sp>
        <p:nvSpPr>
          <p:cNvPr id="6" name="TextBox 6"/>
          <p:cNvSpPr txBox="1"/>
          <p:nvPr/>
        </p:nvSpPr>
        <p:spPr>
          <a:xfrm>
            <a:off x="7598913" y="554772"/>
            <a:ext cx="10117227" cy="9148882"/>
          </a:xfrm>
          <a:prstGeom prst="rect">
            <a:avLst/>
          </a:prstGeom>
        </p:spPr>
        <p:txBody>
          <a:bodyPr lIns="0" tIns="0" rIns="0" bIns="0" rtlCol="0" anchor="t">
            <a:spAutoFit/>
          </a:bodyPr>
          <a:lstStyle/>
          <a:p>
            <a:pPr>
              <a:lnSpc>
                <a:spcPts val="5528"/>
              </a:lnSpc>
            </a:pPr>
            <a:r>
              <a:rPr lang="en-US" sz="4606">
                <a:solidFill>
                  <a:srgbClr val="000000"/>
                </a:solidFill>
                <a:latin typeface="Helveticish Bold"/>
              </a:rPr>
              <a:t>In the 1970s, the Disabled Drivers’ Association campaigned for disabled people to have better support with mobility.</a:t>
            </a:r>
          </a:p>
          <a:p>
            <a:pPr>
              <a:lnSpc>
                <a:spcPts val="5528"/>
              </a:lnSpc>
            </a:pPr>
            <a:endParaRPr lang="en-US" sz="4606">
              <a:solidFill>
                <a:srgbClr val="000000"/>
              </a:solidFill>
              <a:latin typeface="Helveticish Bold"/>
            </a:endParaRPr>
          </a:p>
          <a:p>
            <a:pPr>
              <a:lnSpc>
                <a:spcPts val="5528"/>
              </a:lnSpc>
            </a:pPr>
            <a:r>
              <a:rPr lang="en-US" sz="4606">
                <a:solidFill>
                  <a:srgbClr val="000000"/>
                </a:solidFill>
                <a:latin typeface="Helveticish"/>
              </a:rPr>
              <a:t>The Association was formed in 1948 and exists today as ‘Mobilise’. Due to the inaccessibility of many buses and trains, many disabled people who required adjustments for access had very few choices for transport. For many, they had to use an ‘Invalid Tricycle Car’.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48297" y="1028700"/>
            <a:ext cx="14991406" cy="84326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107" y="-1006860"/>
            <a:ext cx="18808214" cy="3006051"/>
          </a:xfrm>
          <a:prstGeom prst="rect">
            <a:avLst/>
          </a:prstGeom>
          <a:solidFill>
            <a:srgbClr val="F7ED6C"/>
          </a:solidFill>
        </p:spPr>
      </p:sp>
      <p:sp>
        <p:nvSpPr>
          <p:cNvPr id="3" name="TextBox 3"/>
          <p:cNvSpPr txBox="1"/>
          <p:nvPr/>
        </p:nvSpPr>
        <p:spPr>
          <a:xfrm>
            <a:off x="1278808" y="467591"/>
            <a:ext cx="15980492" cy="1093643"/>
          </a:xfrm>
          <a:prstGeom prst="rect">
            <a:avLst/>
          </a:prstGeom>
        </p:spPr>
        <p:txBody>
          <a:bodyPr lIns="0" tIns="0" rIns="0" bIns="0" rtlCol="0" anchor="t">
            <a:spAutoFit/>
          </a:bodyPr>
          <a:lstStyle/>
          <a:p>
            <a:pPr marL="0" lvl="0" indent="0">
              <a:lnSpc>
                <a:spcPts val="8399"/>
              </a:lnSpc>
            </a:pPr>
            <a:r>
              <a:rPr lang="en-US" sz="6999">
                <a:solidFill>
                  <a:srgbClr val="000000"/>
                </a:solidFill>
                <a:latin typeface="Helveticish Bold"/>
              </a:rPr>
              <a:t>What is UK Disability History Month?</a:t>
            </a:r>
          </a:p>
        </p:txBody>
      </p:sp>
      <p:sp>
        <p:nvSpPr>
          <p:cNvPr id="4" name="TextBox 4"/>
          <p:cNvSpPr txBox="1"/>
          <p:nvPr/>
        </p:nvSpPr>
        <p:spPr>
          <a:xfrm>
            <a:off x="1028700" y="2551834"/>
            <a:ext cx="15980492" cy="7735166"/>
          </a:xfrm>
          <a:prstGeom prst="rect">
            <a:avLst/>
          </a:prstGeom>
        </p:spPr>
        <p:txBody>
          <a:bodyPr lIns="0" tIns="0" rIns="0" bIns="0" rtlCol="0" anchor="t">
            <a:spAutoFit/>
          </a:bodyPr>
          <a:lstStyle/>
          <a:p>
            <a:pPr marL="1101100" lvl="1" indent="-550550">
              <a:lnSpc>
                <a:spcPts val="6120"/>
              </a:lnSpc>
              <a:buFont typeface="Arial"/>
              <a:buChar char="•"/>
            </a:pPr>
            <a:r>
              <a:rPr lang="en-US" sz="5100" dirty="0">
                <a:solidFill>
                  <a:srgbClr val="000000"/>
                </a:solidFill>
                <a:latin typeface="Helveticish"/>
              </a:rPr>
              <a:t>Annual event creating a platform to focus on the history of disabled people's struggle for equality and human rights. </a:t>
            </a:r>
          </a:p>
          <a:p>
            <a:pPr marL="1101100" lvl="1" indent="-550550">
              <a:lnSpc>
                <a:spcPts val="6120"/>
              </a:lnSpc>
              <a:buFont typeface="Arial"/>
              <a:buChar char="•"/>
            </a:pPr>
            <a:r>
              <a:rPr lang="en-US" sz="5100" dirty="0">
                <a:solidFill>
                  <a:srgbClr val="000000"/>
                </a:solidFill>
                <a:latin typeface="Helveticish"/>
              </a:rPr>
              <a:t>Themes for UKDHM 2021 are Disability and Hidden Impairment and Disability, Sex and Relationships.</a:t>
            </a:r>
          </a:p>
          <a:p>
            <a:pPr marL="1101100" lvl="1" indent="-550550">
              <a:lnSpc>
                <a:spcPts val="6120"/>
              </a:lnSpc>
              <a:buFont typeface="Arial"/>
              <a:buChar char="•"/>
            </a:pPr>
            <a:r>
              <a:rPr lang="en-US" sz="5100" dirty="0">
                <a:solidFill>
                  <a:srgbClr val="000000"/>
                </a:solidFill>
                <a:latin typeface="Helveticish"/>
              </a:rPr>
              <a:t>Every year on the 3rd December during UKDHM, the </a:t>
            </a:r>
            <a:r>
              <a:rPr lang="en-US" sz="5100" u="none" dirty="0">
                <a:solidFill>
                  <a:srgbClr val="000000"/>
                </a:solidFill>
                <a:latin typeface="Helveticish"/>
              </a:rPr>
              <a:t>International Day of People with Disabilities is marked. This year's theme is "Fighting for rights in the post-COVID era"</a:t>
            </a:r>
          </a:p>
          <a:p>
            <a:pPr>
              <a:lnSpc>
                <a:spcPts val="6120"/>
              </a:lnSpc>
            </a:pPr>
            <a:endParaRPr lang="en-US" sz="5100" u="none" dirty="0">
              <a:solidFill>
                <a:srgbClr val="000000"/>
              </a:solidFill>
              <a:latin typeface="Helveticish"/>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TextBox 4"/>
          <p:cNvSpPr txBox="1"/>
          <p:nvPr/>
        </p:nvSpPr>
        <p:spPr>
          <a:xfrm>
            <a:off x="14162800" y="3650168"/>
            <a:ext cx="3796888"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1970s</a:t>
            </a:r>
          </a:p>
        </p:txBody>
      </p:sp>
      <p:sp>
        <p:nvSpPr>
          <p:cNvPr id="5" name="AutoShape 5"/>
          <p:cNvSpPr/>
          <p:nvPr/>
        </p:nvSpPr>
        <p:spPr>
          <a:xfrm>
            <a:off x="-1505778" y="628249"/>
            <a:ext cx="13008930" cy="11692026"/>
          </a:xfrm>
          <a:prstGeom prst="rect">
            <a:avLst/>
          </a:prstGeom>
          <a:solidFill>
            <a:srgbClr val="FFFFFF"/>
          </a:solidFill>
        </p:spPr>
      </p:sp>
      <p:sp>
        <p:nvSpPr>
          <p:cNvPr id="6" name="TextBox 6"/>
          <p:cNvSpPr txBox="1"/>
          <p:nvPr/>
        </p:nvSpPr>
        <p:spPr>
          <a:xfrm>
            <a:off x="1028700" y="609199"/>
            <a:ext cx="9848369" cy="9630641"/>
          </a:xfrm>
          <a:prstGeom prst="rect">
            <a:avLst/>
          </a:prstGeom>
        </p:spPr>
        <p:txBody>
          <a:bodyPr lIns="0" tIns="0" rIns="0" bIns="0" rtlCol="0" anchor="t">
            <a:spAutoFit/>
          </a:bodyPr>
          <a:lstStyle/>
          <a:p>
            <a:pPr>
              <a:lnSpc>
                <a:spcPts val="5084"/>
              </a:lnSpc>
            </a:pPr>
            <a:r>
              <a:rPr lang="en-US" sz="4237">
                <a:solidFill>
                  <a:srgbClr val="000000"/>
                </a:solidFill>
                <a:latin typeface="Helveticish Bold"/>
              </a:rPr>
              <a:t>In 1973, The Union of the Physically Impaired Against Segregation was formed. </a:t>
            </a:r>
          </a:p>
          <a:p>
            <a:pPr>
              <a:lnSpc>
                <a:spcPts val="5084"/>
              </a:lnSpc>
            </a:pPr>
            <a:endParaRPr lang="en-US" sz="4237">
              <a:solidFill>
                <a:srgbClr val="000000"/>
              </a:solidFill>
              <a:latin typeface="Helveticish Bold"/>
            </a:endParaRPr>
          </a:p>
          <a:p>
            <a:pPr>
              <a:lnSpc>
                <a:spcPts val="5084"/>
              </a:lnSpc>
            </a:pPr>
            <a:r>
              <a:rPr lang="en-US" sz="4237">
                <a:solidFill>
                  <a:srgbClr val="000000"/>
                </a:solidFill>
                <a:latin typeface="Helveticish"/>
              </a:rPr>
              <a:t>A major breakthrough in disability rights was the UPIAS’ identification of the barriers disabled people face as being the reasons for people being disabled, rather than the medical condition or impairment a person has. This formed the ethos of the Disabled People’s Movement which campaigned for the removal of barriers to disabled people and greater inclusion within society.</a:t>
            </a:r>
          </a:p>
          <a:p>
            <a:pPr>
              <a:lnSpc>
                <a:spcPts val="5084"/>
              </a:lnSpc>
            </a:pPr>
            <a:endParaRPr lang="en-US" sz="4237">
              <a:solidFill>
                <a:srgbClr val="000000"/>
              </a:solidFill>
              <a:latin typeface="Helveticish"/>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7967"/>
            <a:ext cx="6784848"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0" y="5084587"/>
            <a:ext cx="14541202" cy="514199"/>
          </a:xfrm>
          <a:prstGeom prst="rect">
            <a:avLst/>
          </a:prstGeom>
        </p:spPr>
      </p:pic>
      <p:sp>
        <p:nvSpPr>
          <p:cNvPr id="4" name="TextBox 4"/>
          <p:cNvSpPr txBox="1"/>
          <p:nvPr/>
        </p:nvSpPr>
        <p:spPr>
          <a:xfrm>
            <a:off x="306878" y="3010038"/>
            <a:ext cx="407048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1980s</a:t>
            </a:r>
          </a:p>
        </p:txBody>
      </p:sp>
      <p:sp>
        <p:nvSpPr>
          <p:cNvPr id="5" name="AutoShape 5"/>
          <p:cNvSpPr/>
          <p:nvPr/>
        </p:nvSpPr>
        <p:spPr>
          <a:xfrm>
            <a:off x="6784848" y="-127967"/>
            <a:ext cx="14062429" cy="10542934"/>
          </a:xfrm>
          <a:prstGeom prst="rect">
            <a:avLst/>
          </a:prstGeom>
          <a:solidFill>
            <a:srgbClr val="FFFFFF"/>
          </a:solidFill>
        </p:spPr>
      </p:sp>
      <p:sp>
        <p:nvSpPr>
          <p:cNvPr id="6" name="TextBox 6"/>
          <p:cNvSpPr txBox="1"/>
          <p:nvPr/>
        </p:nvSpPr>
        <p:spPr>
          <a:xfrm>
            <a:off x="7270601" y="542925"/>
            <a:ext cx="10988802" cy="9934575"/>
          </a:xfrm>
          <a:prstGeom prst="rect">
            <a:avLst/>
          </a:prstGeom>
        </p:spPr>
        <p:txBody>
          <a:bodyPr lIns="0" tIns="0" rIns="0" bIns="0" rtlCol="0" anchor="t">
            <a:spAutoFit/>
          </a:bodyPr>
          <a:lstStyle/>
          <a:p>
            <a:pPr>
              <a:lnSpc>
                <a:spcPts val="6004"/>
              </a:lnSpc>
            </a:pPr>
            <a:r>
              <a:rPr lang="en-US" sz="5003">
                <a:solidFill>
                  <a:srgbClr val="000000"/>
                </a:solidFill>
                <a:latin typeface="Helveticish Bold"/>
              </a:rPr>
              <a:t>In 1981, the United Nations marked the year as the Year of Disabled People, which gave disabled people greater opportunity and funding to set up groups and organisations of disabled people advocating for their rights. </a:t>
            </a:r>
          </a:p>
          <a:p>
            <a:pPr>
              <a:lnSpc>
                <a:spcPts val="6004"/>
              </a:lnSpc>
            </a:pPr>
            <a:r>
              <a:rPr lang="en-US" sz="5003">
                <a:solidFill>
                  <a:srgbClr val="000000"/>
                </a:solidFill>
                <a:latin typeface="Helveticish"/>
              </a:rPr>
              <a:t>The 1980s also saw the rise in the campaign for Anti-Discrimination legislation, which later led to the 1995 Disability Discrimination Act 15 years of campaigning and protesting later. </a:t>
            </a:r>
          </a:p>
          <a:p>
            <a:pPr>
              <a:lnSpc>
                <a:spcPts val="6004"/>
              </a:lnSpc>
            </a:pPr>
            <a:endParaRPr lang="en-US" sz="5003">
              <a:solidFill>
                <a:srgbClr val="000000"/>
              </a:solidFill>
              <a:latin typeface="Helveticish"/>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96066" y="772095"/>
            <a:ext cx="16495868" cy="87428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AutoShape 4"/>
          <p:cNvSpPr/>
          <p:nvPr/>
        </p:nvSpPr>
        <p:spPr>
          <a:xfrm>
            <a:off x="-1505778" y="628249"/>
            <a:ext cx="13008930" cy="11692026"/>
          </a:xfrm>
          <a:prstGeom prst="rect">
            <a:avLst/>
          </a:prstGeom>
          <a:solidFill>
            <a:srgbClr val="FFFFFF"/>
          </a:solidFill>
        </p:spPr>
      </p:sp>
      <p:sp>
        <p:nvSpPr>
          <p:cNvPr id="5" name="TextBox 5"/>
          <p:cNvSpPr txBox="1"/>
          <p:nvPr/>
        </p:nvSpPr>
        <p:spPr>
          <a:xfrm>
            <a:off x="14162800" y="3650168"/>
            <a:ext cx="3796888"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1980s</a:t>
            </a:r>
          </a:p>
        </p:txBody>
      </p:sp>
      <p:sp>
        <p:nvSpPr>
          <p:cNvPr id="6" name="TextBox 6"/>
          <p:cNvSpPr txBox="1"/>
          <p:nvPr/>
        </p:nvSpPr>
        <p:spPr>
          <a:xfrm>
            <a:off x="692303" y="1743910"/>
            <a:ext cx="10286118" cy="6652779"/>
          </a:xfrm>
          <a:prstGeom prst="rect">
            <a:avLst/>
          </a:prstGeom>
        </p:spPr>
        <p:txBody>
          <a:bodyPr lIns="0" tIns="0" rIns="0" bIns="0" rtlCol="0" anchor="t">
            <a:spAutoFit/>
          </a:bodyPr>
          <a:lstStyle/>
          <a:p>
            <a:pPr>
              <a:lnSpc>
                <a:spcPts val="5804"/>
              </a:lnSpc>
            </a:pPr>
            <a:r>
              <a:rPr lang="en-US" sz="4837">
                <a:solidFill>
                  <a:srgbClr val="000000"/>
                </a:solidFill>
                <a:latin typeface="Helveticish Bold"/>
              </a:rPr>
              <a:t>During the 1980s groups and organisations of disabled people also started pointing out that there should be “nothing about us without us”. </a:t>
            </a:r>
          </a:p>
          <a:p>
            <a:pPr>
              <a:lnSpc>
                <a:spcPts val="5804"/>
              </a:lnSpc>
            </a:pPr>
            <a:endParaRPr lang="en-US" sz="4837">
              <a:solidFill>
                <a:srgbClr val="000000"/>
              </a:solidFill>
              <a:latin typeface="Helveticish Bold"/>
            </a:endParaRPr>
          </a:p>
          <a:p>
            <a:pPr>
              <a:lnSpc>
                <a:spcPts val="5804"/>
              </a:lnSpc>
            </a:pPr>
            <a:r>
              <a:rPr lang="en-US" sz="4837">
                <a:solidFill>
                  <a:srgbClr val="000000"/>
                </a:solidFill>
                <a:latin typeface="Helveticish"/>
              </a:rPr>
              <a:t>Disabled people also campaigned in support of other oppressed groups of people, such as against Apartheid.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063" t="24503" r="24972" b="42421"/>
          <a:stretch>
            <a:fillRect/>
          </a:stretch>
        </p:blipFill>
        <p:spPr>
          <a:xfrm>
            <a:off x="9907508" y="4309295"/>
            <a:ext cx="8854415" cy="5495217"/>
          </a:xfrm>
          <a:prstGeom prst="rect">
            <a:avLst/>
          </a:prstGeom>
        </p:spPr>
      </p:pic>
      <p:pic>
        <p:nvPicPr>
          <p:cNvPr id="3" name="Picture 3"/>
          <p:cNvPicPr>
            <a:picLocks noChangeAspect="1"/>
          </p:cNvPicPr>
          <p:nvPr/>
        </p:nvPicPr>
        <p:blipFill>
          <a:blip r:embed="rId2"/>
          <a:srcRect l="47494" t="57239" r="26796" b="6675"/>
          <a:stretch>
            <a:fillRect/>
          </a:stretch>
        </p:blipFill>
        <p:spPr>
          <a:xfrm>
            <a:off x="336774" y="0"/>
            <a:ext cx="10287264" cy="81179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7967"/>
            <a:ext cx="6784848"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0" y="5084587"/>
            <a:ext cx="14541202" cy="514199"/>
          </a:xfrm>
          <a:prstGeom prst="rect">
            <a:avLst/>
          </a:prstGeom>
        </p:spPr>
      </p:pic>
      <p:sp>
        <p:nvSpPr>
          <p:cNvPr id="4" name="TextBox 4"/>
          <p:cNvSpPr txBox="1"/>
          <p:nvPr/>
        </p:nvSpPr>
        <p:spPr>
          <a:xfrm>
            <a:off x="306878" y="3010038"/>
            <a:ext cx="407048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1990s</a:t>
            </a:r>
          </a:p>
        </p:txBody>
      </p:sp>
      <p:sp>
        <p:nvSpPr>
          <p:cNvPr id="5" name="AutoShape 5"/>
          <p:cNvSpPr/>
          <p:nvPr/>
        </p:nvSpPr>
        <p:spPr>
          <a:xfrm>
            <a:off x="6784848" y="-127967"/>
            <a:ext cx="14062429" cy="10542934"/>
          </a:xfrm>
          <a:prstGeom prst="rect">
            <a:avLst/>
          </a:prstGeom>
          <a:solidFill>
            <a:srgbClr val="FFFFFF"/>
          </a:solidFill>
        </p:spPr>
      </p:sp>
      <p:sp>
        <p:nvSpPr>
          <p:cNvPr id="6" name="TextBox 6"/>
          <p:cNvSpPr txBox="1"/>
          <p:nvPr/>
        </p:nvSpPr>
        <p:spPr>
          <a:xfrm>
            <a:off x="7270601" y="161925"/>
            <a:ext cx="10988802" cy="9934575"/>
          </a:xfrm>
          <a:prstGeom prst="rect">
            <a:avLst/>
          </a:prstGeom>
        </p:spPr>
        <p:txBody>
          <a:bodyPr lIns="0" tIns="0" rIns="0" bIns="0" rtlCol="0" anchor="t">
            <a:spAutoFit/>
          </a:bodyPr>
          <a:lstStyle/>
          <a:p>
            <a:pPr>
              <a:lnSpc>
                <a:spcPts val="6004"/>
              </a:lnSpc>
            </a:pPr>
            <a:r>
              <a:rPr lang="en-US" sz="5003">
                <a:solidFill>
                  <a:srgbClr val="000000"/>
                </a:solidFill>
                <a:latin typeface="Helveticish"/>
              </a:rPr>
              <a:t>Activity by disabled people to campaign for inclusion in society reached a high point in the 1990s. This was built on the foundation of disabled people in the 1970s establishing a focus on barriers in society (“disability”) rather than on a disabled person’s medical condition (“impairment”). The building-blocks on top of this were the formation of many groups of disabled people, both nationally and internationally, in the 1980s.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TextBox 4"/>
          <p:cNvSpPr txBox="1"/>
          <p:nvPr/>
        </p:nvSpPr>
        <p:spPr>
          <a:xfrm>
            <a:off x="14162800" y="3650168"/>
            <a:ext cx="3796888"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1990s</a:t>
            </a:r>
          </a:p>
        </p:txBody>
      </p:sp>
      <p:sp>
        <p:nvSpPr>
          <p:cNvPr id="5" name="AutoShape 5"/>
          <p:cNvSpPr/>
          <p:nvPr/>
        </p:nvSpPr>
        <p:spPr>
          <a:xfrm>
            <a:off x="-1505778" y="628249"/>
            <a:ext cx="13008930" cy="11692026"/>
          </a:xfrm>
          <a:prstGeom prst="rect">
            <a:avLst/>
          </a:prstGeom>
          <a:solidFill>
            <a:srgbClr val="FFFFFF"/>
          </a:solidFill>
        </p:spPr>
      </p:sp>
      <p:sp>
        <p:nvSpPr>
          <p:cNvPr id="6" name="TextBox 6"/>
          <p:cNvSpPr txBox="1"/>
          <p:nvPr/>
        </p:nvSpPr>
        <p:spPr>
          <a:xfrm>
            <a:off x="692303" y="1743910"/>
            <a:ext cx="10286118" cy="8124825"/>
          </a:xfrm>
          <a:prstGeom prst="rect">
            <a:avLst/>
          </a:prstGeom>
        </p:spPr>
        <p:txBody>
          <a:bodyPr lIns="0" tIns="0" rIns="0" bIns="0" rtlCol="0" anchor="t">
            <a:spAutoFit/>
          </a:bodyPr>
          <a:lstStyle/>
          <a:p>
            <a:pPr>
              <a:lnSpc>
                <a:spcPts val="5804"/>
              </a:lnSpc>
            </a:pPr>
            <a:r>
              <a:rPr lang="en-US" sz="4837">
                <a:solidFill>
                  <a:srgbClr val="000000"/>
                </a:solidFill>
                <a:latin typeface="Helveticish Bold"/>
              </a:rPr>
              <a:t>The 1990s saw the successful protest against “Telethon” – a television show that raised money for charity.</a:t>
            </a:r>
          </a:p>
          <a:p>
            <a:pPr>
              <a:lnSpc>
                <a:spcPts val="5804"/>
              </a:lnSpc>
            </a:pPr>
            <a:endParaRPr lang="en-US" sz="4837">
              <a:solidFill>
                <a:srgbClr val="000000"/>
              </a:solidFill>
              <a:latin typeface="Helveticish Bold"/>
            </a:endParaRPr>
          </a:p>
          <a:p>
            <a:pPr>
              <a:lnSpc>
                <a:spcPts val="5804"/>
              </a:lnSpc>
            </a:pPr>
            <a:r>
              <a:rPr lang="en-US" sz="4837">
                <a:solidFill>
                  <a:srgbClr val="000000"/>
                </a:solidFill>
                <a:latin typeface="Helveticish"/>
              </a:rPr>
              <a:t>Disabled people felt that the language used and images shown were demeaning, and portrayed disabled people as objects of pity.</a:t>
            </a:r>
          </a:p>
          <a:p>
            <a:pPr>
              <a:lnSpc>
                <a:spcPts val="5804"/>
              </a:lnSpc>
            </a:pPr>
            <a:endParaRPr lang="en-US" sz="4837">
              <a:solidFill>
                <a:srgbClr val="000000"/>
              </a:solidFill>
              <a:latin typeface="Helveticish"/>
            </a:endParaRPr>
          </a:p>
          <a:p>
            <a:pPr>
              <a:lnSpc>
                <a:spcPts val="5804"/>
              </a:lnSpc>
            </a:pPr>
            <a:endParaRPr lang="en-US" sz="4837">
              <a:solidFill>
                <a:srgbClr val="000000"/>
              </a:solidFill>
              <a:latin typeface="Helveticish"/>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595848"/>
            <a:ext cx="16169430" cy="90953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7967"/>
            <a:ext cx="6784848"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0" y="5084587"/>
            <a:ext cx="14541202" cy="514199"/>
          </a:xfrm>
          <a:prstGeom prst="rect">
            <a:avLst/>
          </a:prstGeom>
        </p:spPr>
      </p:pic>
      <p:sp>
        <p:nvSpPr>
          <p:cNvPr id="4" name="TextBox 4"/>
          <p:cNvSpPr txBox="1"/>
          <p:nvPr/>
        </p:nvSpPr>
        <p:spPr>
          <a:xfrm>
            <a:off x="306878" y="3010038"/>
            <a:ext cx="407048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1990s</a:t>
            </a:r>
          </a:p>
        </p:txBody>
      </p:sp>
      <p:sp>
        <p:nvSpPr>
          <p:cNvPr id="5" name="AutoShape 5"/>
          <p:cNvSpPr/>
          <p:nvPr/>
        </p:nvSpPr>
        <p:spPr>
          <a:xfrm>
            <a:off x="6784848" y="-127967"/>
            <a:ext cx="14062429" cy="10542934"/>
          </a:xfrm>
          <a:prstGeom prst="rect">
            <a:avLst/>
          </a:prstGeom>
          <a:solidFill>
            <a:srgbClr val="FFFFFF"/>
          </a:solidFill>
        </p:spPr>
      </p:sp>
      <p:sp>
        <p:nvSpPr>
          <p:cNvPr id="6" name="TextBox 6"/>
          <p:cNvSpPr txBox="1"/>
          <p:nvPr/>
        </p:nvSpPr>
        <p:spPr>
          <a:xfrm>
            <a:off x="7270601" y="791673"/>
            <a:ext cx="10410402" cy="8684603"/>
          </a:xfrm>
          <a:prstGeom prst="rect">
            <a:avLst/>
          </a:prstGeom>
        </p:spPr>
        <p:txBody>
          <a:bodyPr lIns="0" tIns="0" rIns="0" bIns="0" rtlCol="0" anchor="t">
            <a:spAutoFit/>
          </a:bodyPr>
          <a:lstStyle/>
          <a:p>
            <a:pPr>
              <a:lnSpc>
                <a:spcPts val="5690"/>
              </a:lnSpc>
            </a:pPr>
            <a:r>
              <a:rPr lang="en-US" sz="4741">
                <a:solidFill>
                  <a:srgbClr val="000000"/>
                </a:solidFill>
                <a:latin typeface="Helveticish Bold"/>
              </a:rPr>
              <a:t>One of the longest and strongest campaigns by disabled people has been to gain accessible public transport. </a:t>
            </a:r>
          </a:p>
          <a:p>
            <a:pPr>
              <a:lnSpc>
                <a:spcPts val="5690"/>
              </a:lnSpc>
            </a:pPr>
            <a:endParaRPr lang="en-US" sz="4741">
              <a:solidFill>
                <a:srgbClr val="000000"/>
              </a:solidFill>
              <a:latin typeface="Helveticish Bold"/>
            </a:endParaRPr>
          </a:p>
          <a:p>
            <a:pPr>
              <a:lnSpc>
                <a:spcPts val="5690"/>
              </a:lnSpc>
            </a:pPr>
            <a:r>
              <a:rPr lang="en-US" sz="4741">
                <a:solidFill>
                  <a:srgbClr val="000000"/>
                </a:solidFill>
                <a:latin typeface="Helveticish"/>
              </a:rPr>
              <a:t>To do this, disabled people chained themselves to buses and trains, blocked roads, held up traffic and tried to get the politicians and general public to understand that disabled people want the right to travel the same way as non-disabled people.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288" y="574301"/>
            <a:ext cx="16231012" cy="91383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107" y="-1006860"/>
            <a:ext cx="18808214" cy="3006051"/>
          </a:xfrm>
          <a:prstGeom prst="rect">
            <a:avLst/>
          </a:prstGeom>
          <a:solidFill>
            <a:srgbClr val="F7ED6C"/>
          </a:solidFill>
        </p:spPr>
      </p:sp>
      <p:sp>
        <p:nvSpPr>
          <p:cNvPr id="3" name="TextBox 3"/>
          <p:cNvSpPr txBox="1"/>
          <p:nvPr/>
        </p:nvSpPr>
        <p:spPr>
          <a:xfrm>
            <a:off x="1278808" y="467591"/>
            <a:ext cx="15980492" cy="1093643"/>
          </a:xfrm>
          <a:prstGeom prst="rect">
            <a:avLst/>
          </a:prstGeom>
        </p:spPr>
        <p:txBody>
          <a:bodyPr lIns="0" tIns="0" rIns="0" bIns="0" rtlCol="0" anchor="t">
            <a:spAutoFit/>
          </a:bodyPr>
          <a:lstStyle/>
          <a:p>
            <a:pPr marL="0" lvl="0" indent="0">
              <a:lnSpc>
                <a:spcPts val="8399"/>
              </a:lnSpc>
            </a:pPr>
            <a:r>
              <a:rPr lang="en-US" sz="6999">
                <a:solidFill>
                  <a:srgbClr val="000000"/>
                </a:solidFill>
                <a:latin typeface="Helveticish Bold"/>
              </a:rPr>
              <a:t>UKDHM is important because it</a:t>
            </a:r>
          </a:p>
        </p:txBody>
      </p:sp>
      <p:sp>
        <p:nvSpPr>
          <p:cNvPr id="4" name="TextBox 4"/>
          <p:cNvSpPr txBox="1"/>
          <p:nvPr/>
        </p:nvSpPr>
        <p:spPr>
          <a:xfrm>
            <a:off x="1153754" y="2582867"/>
            <a:ext cx="15980492" cy="7302211"/>
          </a:xfrm>
          <a:prstGeom prst="rect">
            <a:avLst/>
          </a:prstGeom>
        </p:spPr>
        <p:txBody>
          <a:bodyPr lIns="0" tIns="0" rIns="0" bIns="0" rtlCol="0" anchor="t">
            <a:spAutoFit/>
          </a:bodyPr>
          <a:lstStyle/>
          <a:p>
            <a:pPr marL="1295405" lvl="1" indent="-647702">
              <a:lnSpc>
                <a:spcPts val="7200"/>
              </a:lnSpc>
              <a:buFont typeface="Arial"/>
              <a:buChar char="•"/>
            </a:pPr>
            <a:r>
              <a:rPr lang="en-US" sz="6000">
                <a:solidFill>
                  <a:srgbClr val="000000"/>
                </a:solidFill>
                <a:latin typeface="Helveticish"/>
              </a:rPr>
              <a:t>highlights the history of the fight for disabled rights and the ongoing struggle for equality;</a:t>
            </a:r>
          </a:p>
          <a:p>
            <a:pPr marL="1295405" lvl="1" indent="-647702">
              <a:lnSpc>
                <a:spcPts val="7200"/>
              </a:lnSpc>
              <a:buFont typeface="Arial"/>
              <a:buChar char="•"/>
            </a:pPr>
            <a:r>
              <a:rPr lang="en-US" sz="6000">
                <a:solidFill>
                  <a:srgbClr val="000000"/>
                </a:solidFill>
                <a:latin typeface="Helveticish"/>
              </a:rPr>
              <a:t>helps to create greater understanding of the barriers in society that disabled people face;</a:t>
            </a:r>
          </a:p>
          <a:p>
            <a:pPr marL="1295405" lvl="1" indent="-647702">
              <a:lnSpc>
                <a:spcPts val="7200"/>
              </a:lnSpc>
              <a:buFont typeface="Arial"/>
              <a:buChar char="•"/>
            </a:pPr>
            <a:r>
              <a:rPr lang="en-US" sz="6000">
                <a:solidFill>
                  <a:srgbClr val="000000"/>
                </a:solidFill>
                <a:latin typeface="Helveticish"/>
              </a:rPr>
              <a:t>highlights the diversity of experiences of disabled people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TextBox 4"/>
          <p:cNvSpPr txBox="1"/>
          <p:nvPr/>
        </p:nvSpPr>
        <p:spPr>
          <a:xfrm>
            <a:off x="14162800" y="3650168"/>
            <a:ext cx="3796888"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1990s</a:t>
            </a:r>
          </a:p>
        </p:txBody>
      </p:sp>
      <p:sp>
        <p:nvSpPr>
          <p:cNvPr id="5" name="AutoShape 5"/>
          <p:cNvSpPr/>
          <p:nvPr/>
        </p:nvSpPr>
        <p:spPr>
          <a:xfrm>
            <a:off x="-1505778" y="628249"/>
            <a:ext cx="13008930" cy="11692026"/>
          </a:xfrm>
          <a:prstGeom prst="rect">
            <a:avLst/>
          </a:prstGeom>
          <a:solidFill>
            <a:srgbClr val="FFFFFF"/>
          </a:solidFill>
        </p:spPr>
      </p:sp>
      <p:sp>
        <p:nvSpPr>
          <p:cNvPr id="6" name="TextBox 6"/>
          <p:cNvSpPr txBox="1"/>
          <p:nvPr/>
        </p:nvSpPr>
        <p:spPr>
          <a:xfrm>
            <a:off x="692303" y="1459817"/>
            <a:ext cx="10286118" cy="7735166"/>
          </a:xfrm>
          <a:prstGeom prst="rect">
            <a:avLst/>
          </a:prstGeom>
        </p:spPr>
        <p:txBody>
          <a:bodyPr lIns="0" tIns="0" rIns="0" bIns="0" rtlCol="0" anchor="t">
            <a:spAutoFit/>
          </a:bodyPr>
          <a:lstStyle/>
          <a:p>
            <a:pPr>
              <a:lnSpc>
                <a:spcPts val="6119"/>
              </a:lnSpc>
            </a:pPr>
            <a:r>
              <a:rPr lang="en-US" sz="5099">
                <a:solidFill>
                  <a:srgbClr val="000000"/>
                </a:solidFill>
                <a:latin typeface="Helveticish Bold"/>
              </a:rPr>
              <a:t>The 1990s and 2000s saw the flourishing of disability art. </a:t>
            </a:r>
          </a:p>
          <a:p>
            <a:pPr>
              <a:lnSpc>
                <a:spcPts val="6119"/>
              </a:lnSpc>
            </a:pPr>
            <a:endParaRPr lang="en-US" sz="5099">
              <a:solidFill>
                <a:srgbClr val="000000"/>
              </a:solidFill>
              <a:latin typeface="Helveticish Bold"/>
            </a:endParaRPr>
          </a:p>
          <a:p>
            <a:pPr>
              <a:lnSpc>
                <a:spcPts val="6119"/>
              </a:lnSpc>
            </a:pPr>
            <a:r>
              <a:rPr lang="en-US" sz="5099">
                <a:solidFill>
                  <a:srgbClr val="000000"/>
                </a:solidFill>
                <a:latin typeface="Helveticish"/>
              </a:rPr>
              <a:t>Both as a means of highlighting disabled people’s exclusion from society and the discrimination disabled people face, and to “celebrate the difference” of disabled people, and the richness this difference brings to the world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7967"/>
            <a:ext cx="6784848"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0" y="5084587"/>
            <a:ext cx="14541202" cy="514199"/>
          </a:xfrm>
          <a:prstGeom prst="rect">
            <a:avLst/>
          </a:prstGeom>
        </p:spPr>
      </p:pic>
      <p:sp>
        <p:nvSpPr>
          <p:cNvPr id="4" name="TextBox 4"/>
          <p:cNvSpPr txBox="1"/>
          <p:nvPr/>
        </p:nvSpPr>
        <p:spPr>
          <a:xfrm>
            <a:off x="306878" y="3010038"/>
            <a:ext cx="4070481"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2000s</a:t>
            </a:r>
          </a:p>
        </p:txBody>
      </p:sp>
      <p:sp>
        <p:nvSpPr>
          <p:cNvPr id="5" name="AutoShape 5"/>
          <p:cNvSpPr/>
          <p:nvPr/>
        </p:nvSpPr>
        <p:spPr>
          <a:xfrm>
            <a:off x="6784848" y="-127967"/>
            <a:ext cx="14062429" cy="10542934"/>
          </a:xfrm>
          <a:prstGeom prst="rect">
            <a:avLst/>
          </a:prstGeom>
          <a:solidFill>
            <a:srgbClr val="FFFFFF"/>
          </a:solidFill>
        </p:spPr>
      </p:sp>
      <p:sp>
        <p:nvSpPr>
          <p:cNvPr id="6" name="TextBox 6"/>
          <p:cNvSpPr txBox="1"/>
          <p:nvPr/>
        </p:nvSpPr>
        <p:spPr>
          <a:xfrm>
            <a:off x="7270601" y="1122112"/>
            <a:ext cx="10410402" cy="9233553"/>
          </a:xfrm>
          <a:prstGeom prst="rect">
            <a:avLst/>
          </a:prstGeom>
        </p:spPr>
        <p:txBody>
          <a:bodyPr lIns="0" tIns="0" rIns="0" bIns="0" rtlCol="0" anchor="t">
            <a:spAutoFit/>
          </a:bodyPr>
          <a:lstStyle/>
          <a:p>
            <a:pPr>
              <a:lnSpc>
                <a:spcPts val="6050"/>
              </a:lnSpc>
            </a:pPr>
            <a:r>
              <a:rPr lang="en-US" sz="5400" dirty="0">
                <a:solidFill>
                  <a:srgbClr val="000000"/>
                </a:solidFill>
                <a:latin typeface="Helveticish" panose="020B0604020202020204" charset="0"/>
                <a:ea typeface="Helveticish" panose="020B0604020202020204" charset="0"/>
                <a:cs typeface="Helveticish" panose="020B0604020202020204" charset="0"/>
              </a:rPr>
              <a:t>Deaf people have fought for many years for BSL, (British Sign Language), to be </a:t>
            </a:r>
            <a:r>
              <a:rPr lang="en-US" sz="5400" dirty="0" err="1">
                <a:solidFill>
                  <a:srgbClr val="000000"/>
                </a:solidFill>
                <a:latin typeface="Helveticish" panose="020B0604020202020204" charset="0"/>
                <a:ea typeface="Helveticish" panose="020B0604020202020204" charset="0"/>
                <a:cs typeface="Helveticish" panose="020B0604020202020204" charset="0"/>
              </a:rPr>
              <a:t>recognised</a:t>
            </a:r>
            <a:r>
              <a:rPr lang="en-US" sz="5400" dirty="0">
                <a:solidFill>
                  <a:srgbClr val="000000"/>
                </a:solidFill>
                <a:latin typeface="Helveticish" panose="020B0604020202020204" charset="0"/>
                <a:ea typeface="Helveticish" panose="020B0604020202020204" charset="0"/>
                <a:cs typeface="Helveticish" panose="020B0604020202020204" charset="0"/>
              </a:rPr>
              <a:t> as an official language in its own right. </a:t>
            </a:r>
          </a:p>
          <a:p>
            <a:pPr>
              <a:lnSpc>
                <a:spcPts val="6050"/>
              </a:lnSpc>
            </a:pPr>
            <a:endParaRPr lang="en-US" sz="5400" dirty="0">
              <a:solidFill>
                <a:srgbClr val="000000"/>
              </a:solidFill>
              <a:latin typeface="Helveticish" panose="020B0604020202020204" charset="0"/>
              <a:ea typeface="Helveticish" panose="020B0604020202020204" charset="0"/>
              <a:cs typeface="Helveticish" panose="020B0604020202020204" charset="0"/>
            </a:endParaRPr>
          </a:p>
          <a:p>
            <a:pPr>
              <a:lnSpc>
                <a:spcPts val="6050"/>
              </a:lnSpc>
            </a:pPr>
            <a:r>
              <a:rPr lang="en-US" sz="5400" dirty="0">
                <a:solidFill>
                  <a:srgbClr val="000000"/>
                </a:solidFill>
                <a:latin typeface="Helveticish" panose="020B0604020202020204" charset="0"/>
                <a:ea typeface="Helveticish" panose="020B0604020202020204" charset="0"/>
                <a:cs typeface="Helveticish" panose="020B0604020202020204" charset="0"/>
              </a:rPr>
              <a:t>The campaign was successful on 17 March 2003 when it was agreed by Parliament that BSL could be </a:t>
            </a:r>
            <a:r>
              <a:rPr lang="en-US" sz="5400" dirty="0" err="1">
                <a:solidFill>
                  <a:srgbClr val="000000"/>
                </a:solidFill>
                <a:latin typeface="Helveticish" panose="020B0604020202020204" charset="0"/>
                <a:ea typeface="Helveticish" panose="020B0604020202020204" charset="0"/>
                <a:cs typeface="Helveticish" panose="020B0604020202020204" charset="0"/>
              </a:rPr>
              <a:t>recognised</a:t>
            </a:r>
            <a:r>
              <a:rPr lang="en-US" sz="5400" dirty="0">
                <a:solidFill>
                  <a:srgbClr val="000000"/>
                </a:solidFill>
                <a:latin typeface="Helveticish" panose="020B0604020202020204" charset="0"/>
                <a:ea typeface="Helveticish" panose="020B0604020202020204" charset="0"/>
                <a:cs typeface="Helveticish" panose="020B0604020202020204" charset="0"/>
              </a:rPr>
              <a:t> as an official language. </a:t>
            </a:r>
          </a:p>
          <a:p>
            <a:pPr>
              <a:lnSpc>
                <a:spcPts val="6050"/>
              </a:lnSpc>
            </a:pPr>
            <a:endParaRPr lang="en-US" sz="1437" dirty="0">
              <a:solidFill>
                <a:srgbClr val="000000"/>
              </a:solidFill>
              <a:latin typeface="Arim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908567" y="466925"/>
            <a:ext cx="12470866" cy="93531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03152" y="0"/>
            <a:ext cx="12017502" cy="10542934"/>
          </a:xfrm>
          <a:prstGeom prst="rect">
            <a:avLst/>
          </a:prstGeom>
          <a:solidFill>
            <a:srgbClr val="F7ED6C"/>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11503152" y="5084587"/>
            <a:ext cx="14541202" cy="514199"/>
          </a:xfrm>
          <a:prstGeom prst="rect">
            <a:avLst/>
          </a:prstGeom>
        </p:spPr>
      </p:pic>
      <p:sp>
        <p:nvSpPr>
          <p:cNvPr id="4" name="TextBox 4"/>
          <p:cNvSpPr txBox="1"/>
          <p:nvPr/>
        </p:nvSpPr>
        <p:spPr>
          <a:xfrm>
            <a:off x="14162800" y="3650168"/>
            <a:ext cx="3796888" cy="1434419"/>
          </a:xfrm>
          <a:prstGeom prst="rect">
            <a:avLst/>
          </a:prstGeom>
        </p:spPr>
        <p:txBody>
          <a:bodyPr lIns="0" tIns="0" rIns="0" bIns="0" rtlCol="0" anchor="t">
            <a:spAutoFit/>
          </a:bodyPr>
          <a:lstStyle/>
          <a:p>
            <a:pPr marL="0" lvl="0" indent="0" algn="just">
              <a:lnSpc>
                <a:spcPts val="10733"/>
              </a:lnSpc>
            </a:pPr>
            <a:r>
              <a:rPr lang="en-US" sz="9758" spc="-97">
                <a:solidFill>
                  <a:srgbClr val="000000"/>
                </a:solidFill>
                <a:latin typeface="Helveticish Bold"/>
              </a:rPr>
              <a:t>2000s</a:t>
            </a:r>
          </a:p>
        </p:txBody>
      </p:sp>
      <p:sp>
        <p:nvSpPr>
          <p:cNvPr id="5" name="AutoShape 5"/>
          <p:cNvSpPr/>
          <p:nvPr/>
        </p:nvSpPr>
        <p:spPr>
          <a:xfrm>
            <a:off x="-1505778" y="628249"/>
            <a:ext cx="13008930" cy="11692026"/>
          </a:xfrm>
          <a:prstGeom prst="rect">
            <a:avLst/>
          </a:prstGeom>
          <a:solidFill>
            <a:srgbClr val="FFFFFF"/>
          </a:solidFill>
        </p:spPr>
      </p:sp>
      <p:sp>
        <p:nvSpPr>
          <p:cNvPr id="6" name="TextBox 6"/>
          <p:cNvSpPr txBox="1"/>
          <p:nvPr/>
        </p:nvSpPr>
        <p:spPr>
          <a:xfrm>
            <a:off x="692303" y="1261630"/>
            <a:ext cx="10286118" cy="7735166"/>
          </a:xfrm>
          <a:prstGeom prst="rect">
            <a:avLst/>
          </a:prstGeom>
        </p:spPr>
        <p:txBody>
          <a:bodyPr lIns="0" tIns="0" rIns="0" bIns="0" rtlCol="0" anchor="t">
            <a:spAutoFit/>
          </a:bodyPr>
          <a:lstStyle/>
          <a:p>
            <a:pPr>
              <a:lnSpc>
                <a:spcPts val="6119"/>
              </a:lnSpc>
            </a:pPr>
            <a:r>
              <a:rPr lang="en-US" sz="5099">
                <a:solidFill>
                  <a:srgbClr val="000000"/>
                </a:solidFill>
                <a:latin typeface="Helveticish Bold"/>
              </a:rPr>
              <a:t>The Millennium brought little change to the need for campaigning by disabled people.</a:t>
            </a:r>
          </a:p>
          <a:p>
            <a:pPr>
              <a:lnSpc>
                <a:spcPts val="6119"/>
              </a:lnSpc>
            </a:pPr>
            <a:endParaRPr lang="en-US" sz="5099">
              <a:solidFill>
                <a:srgbClr val="000000"/>
              </a:solidFill>
              <a:latin typeface="Helveticish Bold"/>
            </a:endParaRPr>
          </a:p>
          <a:p>
            <a:pPr>
              <a:lnSpc>
                <a:spcPts val="6119"/>
              </a:lnSpc>
            </a:pPr>
            <a:r>
              <a:rPr lang="en-US" sz="5099">
                <a:solidFill>
                  <a:srgbClr val="000000"/>
                </a:solidFill>
                <a:latin typeface="Helveticish"/>
              </a:rPr>
              <a:t> Disabled people and rights groups have continued to campaign for the right to live with dignity, financial support, and against cuts to services and benefits, as well as against bigotry and ablism.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33440" y="0"/>
            <a:ext cx="8184980" cy="10542934"/>
          </a:xfrm>
          <a:prstGeom prst="rect">
            <a:avLst/>
          </a:prstGeom>
          <a:solidFill>
            <a:srgbClr val="F7ED6C"/>
          </a:solidFill>
        </p:spPr>
      </p:sp>
      <p:grpSp>
        <p:nvGrpSpPr>
          <p:cNvPr id="3" name="Group 3"/>
          <p:cNvGrpSpPr/>
          <p:nvPr/>
        </p:nvGrpSpPr>
        <p:grpSpPr>
          <a:xfrm>
            <a:off x="726132" y="2390617"/>
            <a:ext cx="10938981" cy="4447710"/>
            <a:chOff x="0" y="0"/>
            <a:chExt cx="14585308" cy="5930280"/>
          </a:xfrm>
        </p:grpSpPr>
        <p:sp>
          <p:nvSpPr>
            <p:cNvPr id="4" name="TextBox 4"/>
            <p:cNvSpPr txBox="1"/>
            <p:nvPr/>
          </p:nvSpPr>
          <p:spPr>
            <a:xfrm>
              <a:off x="0" y="66675"/>
              <a:ext cx="14585308" cy="5161790"/>
            </a:xfrm>
            <a:prstGeom prst="rect">
              <a:avLst/>
            </a:prstGeom>
          </p:spPr>
          <p:txBody>
            <a:bodyPr lIns="0" tIns="0" rIns="0" bIns="0" rtlCol="0" anchor="t">
              <a:spAutoFit/>
            </a:bodyPr>
            <a:lstStyle/>
            <a:p>
              <a:pPr marL="0" lvl="0" indent="0" algn="just">
                <a:lnSpc>
                  <a:spcPts val="14820"/>
                </a:lnSpc>
              </a:pPr>
              <a:r>
                <a:rPr lang="en-US" sz="13472" spc="-134">
                  <a:solidFill>
                    <a:srgbClr val="000000"/>
                  </a:solidFill>
                  <a:latin typeface="Helveticish Bold"/>
                </a:rPr>
                <a:t>How can you get involved?</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76933" y="5431934"/>
              <a:ext cx="14092882" cy="498346"/>
            </a:xfrm>
            <a:prstGeom prst="rect">
              <a:avLst/>
            </a:prstGeom>
          </p:spPr>
        </p:pic>
      </p:grpSp>
      <p:pic>
        <p:nvPicPr>
          <p:cNvPr id="6" name="Picture 6"/>
          <p:cNvPicPr>
            <a:picLocks noChangeAspect="1"/>
          </p:cNvPicPr>
          <p:nvPr/>
        </p:nvPicPr>
        <p:blipFill>
          <a:blip r:embed="rId4"/>
          <a:srcRect r="30195"/>
          <a:stretch>
            <a:fillRect/>
          </a:stretch>
        </p:blipFill>
        <p:spPr>
          <a:xfrm>
            <a:off x="13260662" y="1116204"/>
            <a:ext cx="4429396" cy="831052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107" y="-787881"/>
            <a:ext cx="18808214" cy="4994716"/>
          </a:xfrm>
          <a:prstGeom prst="rect">
            <a:avLst/>
          </a:prstGeom>
          <a:solidFill>
            <a:srgbClr val="F7ED6C"/>
          </a:solidFill>
        </p:spPr>
      </p:sp>
      <p:sp>
        <p:nvSpPr>
          <p:cNvPr id="3" name="TextBox 3"/>
          <p:cNvSpPr txBox="1"/>
          <p:nvPr/>
        </p:nvSpPr>
        <p:spPr>
          <a:xfrm>
            <a:off x="1278808" y="467591"/>
            <a:ext cx="15980492" cy="4288848"/>
          </a:xfrm>
          <a:prstGeom prst="rect">
            <a:avLst/>
          </a:prstGeom>
        </p:spPr>
        <p:txBody>
          <a:bodyPr lIns="0" tIns="0" rIns="0" bIns="0" rtlCol="0" anchor="t">
            <a:spAutoFit/>
          </a:bodyPr>
          <a:lstStyle/>
          <a:p>
            <a:pPr>
              <a:lnSpc>
                <a:spcPts val="8399"/>
              </a:lnSpc>
            </a:pPr>
            <a:r>
              <a:rPr lang="en-US" sz="6999">
                <a:solidFill>
                  <a:srgbClr val="000000"/>
                </a:solidFill>
                <a:latin typeface="Helveticish Bold"/>
              </a:rPr>
              <a:t>Share the word about Disability History Month and International Day of People with Disabilities</a:t>
            </a:r>
          </a:p>
          <a:p>
            <a:pPr marL="0" lvl="0" indent="0">
              <a:lnSpc>
                <a:spcPts val="8399"/>
              </a:lnSpc>
            </a:pPr>
            <a:endParaRPr lang="en-US" sz="6999">
              <a:solidFill>
                <a:srgbClr val="000000"/>
              </a:solidFill>
              <a:latin typeface="Helveticish Bold"/>
            </a:endParaRPr>
          </a:p>
        </p:txBody>
      </p:sp>
      <p:sp>
        <p:nvSpPr>
          <p:cNvPr id="4" name="TextBox 4"/>
          <p:cNvSpPr txBox="1"/>
          <p:nvPr/>
        </p:nvSpPr>
        <p:spPr>
          <a:xfrm>
            <a:off x="1028700" y="4178260"/>
            <a:ext cx="16230600" cy="5423188"/>
          </a:xfrm>
          <a:prstGeom prst="rect">
            <a:avLst/>
          </a:prstGeom>
        </p:spPr>
        <p:txBody>
          <a:bodyPr lIns="0" tIns="0" rIns="0" bIns="0" rtlCol="0" anchor="t">
            <a:spAutoFit/>
          </a:bodyPr>
          <a:lstStyle/>
          <a:p>
            <a:pPr>
              <a:lnSpc>
                <a:spcPts val="6119"/>
              </a:lnSpc>
            </a:pPr>
            <a:endParaRPr/>
          </a:p>
          <a:p>
            <a:pPr>
              <a:lnSpc>
                <a:spcPts val="6119"/>
              </a:lnSpc>
            </a:pPr>
            <a:r>
              <a:rPr lang="en-US" sz="5099">
                <a:solidFill>
                  <a:srgbClr val="000000"/>
                </a:solidFill>
                <a:latin typeface="Helveticish"/>
              </a:rPr>
              <a:t>We want to ensure Disability History Month is on everyone’s agenda and communicating about the month is a great way to ensure this. We have put together two teams backgrounds and a email banner to go in your email signature so that Disability History Month is visible to all. Download them from the resource booklet.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3292" y="1028700"/>
            <a:ext cx="8503739" cy="4783353"/>
          </a:xfrm>
          <a:prstGeom prst="rect">
            <a:avLst/>
          </a:prstGeom>
        </p:spPr>
      </p:pic>
      <p:pic>
        <p:nvPicPr>
          <p:cNvPr id="3" name="Picture 3"/>
          <p:cNvPicPr>
            <a:picLocks noChangeAspect="1"/>
          </p:cNvPicPr>
          <p:nvPr/>
        </p:nvPicPr>
        <p:blipFill>
          <a:blip r:embed="rId3"/>
          <a:srcRect/>
          <a:stretch>
            <a:fillRect/>
          </a:stretch>
        </p:blipFill>
        <p:spPr>
          <a:xfrm>
            <a:off x="9340969" y="1028700"/>
            <a:ext cx="8503739" cy="4783353"/>
          </a:xfrm>
          <a:prstGeom prst="rect">
            <a:avLst/>
          </a:prstGeom>
        </p:spPr>
      </p:pic>
      <p:pic>
        <p:nvPicPr>
          <p:cNvPr id="4" name="Picture 4"/>
          <p:cNvPicPr>
            <a:picLocks noChangeAspect="1"/>
          </p:cNvPicPr>
          <p:nvPr/>
        </p:nvPicPr>
        <p:blipFill>
          <a:blip r:embed="rId4"/>
          <a:srcRect/>
          <a:stretch>
            <a:fillRect/>
          </a:stretch>
        </p:blipFill>
        <p:spPr>
          <a:xfrm>
            <a:off x="2581953" y="6813938"/>
            <a:ext cx="13124094" cy="244436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408145"/>
            <a:ext cx="18808214" cy="5368708"/>
          </a:xfrm>
          <a:prstGeom prst="rect">
            <a:avLst/>
          </a:prstGeom>
          <a:solidFill>
            <a:srgbClr val="F7ED6C"/>
          </a:solidFill>
        </p:spPr>
      </p:sp>
      <p:sp>
        <p:nvSpPr>
          <p:cNvPr id="3" name="TextBox 3"/>
          <p:cNvSpPr txBox="1"/>
          <p:nvPr/>
        </p:nvSpPr>
        <p:spPr>
          <a:xfrm>
            <a:off x="1278808" y="421698"/>
            <a:ext cx="15980492" cy="2158711"/>
          </a:xfrm>
          <a:prstGeom prst="rect">
            <a:avLst/>
          </a:prstGeom>
        </p:spPr>
        <p:txBody>
          <a:bodyPr lIns="0" tIns="0" rIns="0" bIns="0" rtlCol="0" anchor="t">
            <a:spAutoFit/>
          </a:bodyPr>
          <a:lstStyle/>
          <a:p>
            <a:pPr marL="0" lvl="0" indent="0">
              <a:lnSpc>
                <a:spcPts val="8399"/>
              </a:lnSpc>
            </a:pPr>
            <a:r>
              <a:rPr lang="en-US" sz="6999">
                <a:solidFill>
                  <a:srgbClr val="000000"/>
                </a:solidFill>
                <a:latin typeface="Helveticish Bold"/>
              </a:rPr>
              <a:t>Engage with and support forums, groups and self-advocates </a:t>
            </a:r>
          </a:p>
        </p:txBody>
      </p:sp>
      <p:sp>
        <p:nvSpPr>
          <p:cNvPr id="4" name="TextBox 4"/>
          <p:cNvSpPr txBox="1"/>
          <p:nvPr/>
        </p:nvSpPr>
        <p:spPr>
          <a:xfrm>
            <a:off x="1278808" y="3459537"/>
            <a:ext cx="15980492" cy="5899051"/>
          </a:xfrm>
          <a:prstGeom prst="rect">
            <a:avLst/>
          </a:prstGeom>
        </p:spPr>
        <p:txBody>
          <a:bodyPr lIns="0" tIns="0" rIns="0" bIns="0" rtlCol="0" anchor="t">
            <a:spAutoFit/>
          </a:bodyPr>
          <a:lstStyle/>
          <a:p>
            <a:pPr>
              <a:lnSpc>
                <a:spcPts val="4625"/>
              </a:lnSpc>
            </a:pPr>
            <a:r>
              <a:rPr lang="en-US" sz="3850" dirty="0">
                <a:solidFill>
                  <a:srgbClr val="000000"/>
                </a:solidFill>
                <a:latin typeface="Helveticish Bold"/>
              </a:rPr>
              <a:t>The North Yorkshire Disability Forum (NYDF)</a:t>
            </a:r>
            <a:r>
              <a:rPr lang="en-US" sz="3850" dirty="0">
                <a:solidFill>
                  <a:srgbClr val="000000"/>
                </a:solidFill>
                <a:latin typeface="Helveticish"/>
              </a:rPr>
              <a:t> </a:t>
            </a:r>
            <a:r>
              <a:rPr lang="en-US" sz="3850" u="none" dirty="0">
                <a:solidFill>
                  <a:srgbClr val="000000"/>
                </a:solidFill>
                <a:latin typeface="Helveticish"/>
              </a:rPr>
              <a:t>is a user-led</a:t>
            </a:r>
            <a:r>
              <a:rPr lang="en-US" sz="3850" dirty="0">
                <a:solidFill>
                  <a:srgbClr val="000000"/>
                </a:solidFill>
                <a:latin typeface="Helveticish"/>
              </a:rPr>
              <a:t>  </a:t>
            </a:r>
            <a:r>
              <a:rPr lang="en-US" sz="3850" u="none" dirty="0">
                <a:solidFill>
                  <a:srgbClr val="000000"/>
                </a:solidFill>
                <a:latin typeface="Helveticish"/>
              </a:rPr>
              <a:t>forum</a:t>
            </a:r>
            <a:r>
              <a:rPr lang="en-US" sz="3850" dirty="0">
                <a:solidFill>
                  <a:srgbClr val="000000"/>
                </a:solidFill>
                <a:latin typeface="Helveticish"/>
              </a:rPr>
              <a:t> </a:t>
            </a:r>
            <a:r>
              <a:rPr lang="en-US" sz="3850" u="none" dirty="0">
                <a:solidFill>
                  <a:srgbClr val="000000"/>
                </a:solidFill>
                <a:latin typeface="Helveticish"/>
              </a:rPr>
              <a:t>that</a:t>
            </a:r>
            <a:r>
              <a:rPr lang="en-US" sz="3850" dirty="0">
                <a:solidFill>
                  <a:srgbClr val="000000"/>
                </a:solidFill>
                <a:latin typeface="Helveticish"/>
              </a:rPr>
              <a:t> aims to improve the lives of people with physical and/or sensory impairment in North Yorkshire. It is supported by the council to provide a collective voice for disabled people to inform the strategy and service development of NYCC and other statutory bodies to raise awareness of accessibility for disabled people, and to improve access across North Yorkshire.  </a:t>
            </a:r>
            <a:endParaRPr lang="en-US" sz="3854">
              <a:solidFill>
                <a:srgbClr val="000000"/>
              </a:solidFill>
              <a:latin typeface="Helveticish"/>
            </a:endParaRPr>
          </a:p>
          <a:p>
            <a:pPr>
              <a:lnSpc>
                <a:spcPts val="4625"/>
              </a:lnSpc>
            </a:pPr>
            <a:r>
              <a:rPr lang="en-US" sz="3850" dirty="0">
                <a:solidFill>
                  <a:srgbClr val="000000"/>
                </a:solidFill>
                <a:latin typeface="Helveticish"/>
              </a:rPr>
              <a:t>Find out more here: </a:t>
            </a:r>
            <a:r>
              <a:rPr lang="en-US" sz="3850" u="none" dirty="0">
                <a:solidFill>
                  <a:srgbClr val="000000"/>
                </a:solidFill>
                <a:latin typeface="Helveticish"/>
                <a:hlinkClick r:id="rId2"/>
              </a:rPr>
              <a:t>https://www.nypartnerships.org.uk/nydf</a:t>
            </a:r>
            <a:r>
              <a:rPr lang="en-US" sz="3850" dirty="0">
                <a:solidFill>
                  <a:srgbClr val="000000"/>
                </a:solidFill>
                <a:latin typeface="Helveticish"/>
              </a:rPr>
              <a:t>  </a:t>
            </a:r>
            <a:r>
              <a:rPr lang="en-US" sz="3850" u="none" dirty="0">
                <a:solidFill>
                  <a:srgbClr val="000000"/>
                </a:solidFill>
                <a:latin typeface="Helveticish"/>
              </a:rPr>
              <a:t>or</a:t>
            </a:r>
            <a:r>
              <a:rPr lang="en-US" sz="3850" dirty="0">
                <a:solidFill>
                  <a:srgbClr val="000000"/>
                </a:solidFill>
                <a:latin typeface="Helveticish"/>
              </a:rPr>
              <a:t> </a:t>
            </a:r>
            <a:r>
              <a:rPr lang="en-US" sz="3850" u="none" dirty="0">
                <a:solidFill>
                  <a:srgbClr val="000000"/>
                </a:solidFill>
                <a:latin typeface="Helveticish"/>
              </a:rPr>
              <a:t>contact claire.canavan@northyorks.gov.uk</a:t>
            </a:r>
            <a:r>
              <a:rPr lang="en-US" sz="3850" dirty="0">
                <a:solidFill>
                  <a:srgbClr val="000000"/>
                </a:solidFill>
                <a:latin typeface="Helveticish"/>
              </a:rPr>
              <a:t> </a:t>
            </a:r>
            <a:endParaRPr lang="en-US" sz="3850" dirty="0">
              <a:solidFill>
                <a:srgbClr val="000000"/>
              </a:solidFill>
              <a:latin typeface="Helveticish"/>
              <a:ea typeface="Helveticish"/>
              <a:cs typeface="Helveticish"/>
            </a:endParaRPr>
          </a:p>
          <a:p>
            <a:pPr>
              <a:lnSpc>
                <a:spcPts val="4625"/>
              </a:lnSpc>
            </a:pPr>
            <a:endParaRPr lang="en-US" sz="3854">
              <a:solidFill>
                <a:srgbClr val="000000"/>
              </a:solidFill>
              <a:latin typeface="Helveticish"/>
            </a:endParaRPr>
          </a:p>
        </p:txBody>
      </p:sp>
    </p:spTree>
    <p:extLst>
      <p:ext uri="{BB962C8B-B14F-4D97-AF65-F5344CB8AC3E}">
        <p14:creationId xmlns:p14="http://schemas.microsoft.com/office/powerpoint/2010/main" val="3158431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340008"/>
            <a:ext cx="18808214" cy="5368708"/>
          </a:xfrm>
          <a:prstGeom prst="rect">
            <a:avLst/>
          </a:prstGeom>
          <a:solidFill>
            <a:srgbClr val="F7ED6C"/>
          </a:solidFill>
        </p:spPr>
      </p:sp>
      <p:sp>
        <p:nvSpPr>
          <p:cNvPr id="3" name="TextBox 3"/>
          <p:cNvSpPr txBox="1"/>
          <p:nvPr/>
        </p:nvSpPr>
        <p:spPr>
          <a:xfrm>
            <a:off x="1153754" y="1900106"/>
            <a:ext cx="15980492" cy="6540252"/>
          </a:xfrm>
          <a:prstGeom prst="rect">
            <a:avLst/>
          </a:prstGeom>
        </p:spPr>
        <p:txBody>
          <a:bodyPr lIns="0" tIns="0" rIns="0" bIns="0" rtlCol="0" anchor="t">
            <a:spAutoFit/>
          </a:bodyPr>
          <a:lstStyle/>
          <a:p>
            <a:pPr>
              <a:lnSpc>
                <a:spcPts val="5105"/>
              </a:lnSpc>
            </a:pPr>
            <a:r>
              <a:rPr lang="en-US" sz="4250" dirty="0">
                <a:solidFill>
                  <a:srgbClr val="000000"/>
                </a:solidFill>
                <a:latin typeface="Helveticish Bold"/>
              </a:rPr>
              <a:t>North Yorkshire Learning Disability Partnership Board</a:t>
            </a:r>
            <a:r>
              <a:rPr lang="en-US" sz="4250" dirty="0">
                <a:solidFill>
                  <a:srgbClr val="000000"/>
                </a:solidFill>
                <a:latin typeface="Helveticish"/>
              </a:rPr>
              <a:t> promotes the independence, rights, choice and inclusion of people with a learning disability, autistic people, families and </a:t>
            </a:r>
            <a:r>
              <a:rPr lang="en-US" sz="4250" dirty="0" err="1">
                <a:solidFill>
                  <a:srgbClr val="000000"/>
                </a:solidFill>
                <a:latin typeface="Helveticish"/>
              </a:rPr>
              <a:t>carers</a:t>
            </a:r>
            <a:r>
              <a:rPr lang="en-US" sz="4250" dirty="0">
                <a:solidFill>
                  <a:srgbClr val="000000"/>
                </a:solidFill>
                <a:latin typeface="Helveticish"/>
              </a:rPr>
              <a:t> across North Yorkshire. Meetings are co-chaired by a self-advocate with a learning disability and/or autism and a community member.  </a:t>
            </a:r>
            <a:endParaRPr lang="en-US" sz="4254">
              <a:solidFill>
                <a:srgbClr val="000000"/>
              </a:solidFill>
              <a:latin typeface="Helveticish"/>
            </a:endParaRPr>
          </a:p>
          <a:p>
            <a:pPr>
              <a:lnSpc>
                <a:spcPts val="5105"/>
              </a:lnSpc>
            </a:pPr>
            <a:endParaRPr lang="en-US" sz="4254">
              <a:solidFill>
                <a:srgbClr val="000000"/>
              </a:solidFill>
              <a:latin typeface="Helveticish"/>
            </a:endParaRPr>
          </a:p>
          <a:p>
            <a:pPr>
              <a:lnSpc>
                <a:spcPts val="5105"/>
              </a:lnSpc>
            </a:pPr>
            <a:r>
              <a:rPr lang="en-US" sz="4250" dirty="0">
                <a:solidFill>
                  <a:srgbClr val="000000"/>
                </a:solidFill>
                <a:latin typeface="Helveticish"/>
              </a:rPr>
              <a:t>Find out more here </a:t>
            </a:r>
            <a:r>
              <a:rPr lang="en-US" sz="4250" dirty="0">
                <a:ea typeface="+mn-lt"/>
                <a:cs typeface="+mn-lt"/>
                <a:hlinkClick r:id="rId2"/>
              </a:rPr>
              <a:t>Learning Disability Partnership Board | North Yorkshire Partnerships (nypartnerships.org.uk)</a:t>
            </a:r>
            <a:r>
              <a:rPr lang="en-US" sz="4250" dirty="0">
                <a:solidFill>
                  <a:srgbClr val="000000"/>
                </a:solidFill>
                <a:latin typeface="Helveticish"/>
              </a:rPr>
              <a:t> or contact claire.canavan@northyorks.gov.uk</a:t>
            </a:r>
            <a:endParaRPr lang="en-US" sz="4250" dirty="0">
              <a:solidFill>
                <a:srgbClr val="000000"/>
              </a:solidFill>
              <a:latin typeface="Helveticish"/>
              <a:ea typeface="Helveticish"/>
              <a:cs typeface="Helveticish"/>
            </a:endParaRPr>
          </a:p>
          <a:p>
            <a:pPr>
              <a:lnSpc>
                <a:spcPts val="5105"/>
              </a:lnSpc>
            </a:pPr>
            <a:endParaRPr lang="en-US" sz="4254">
              <a:solidFill>
                <a:srgbClr val="000000"/>
              </a:solidFill>
              <a:latin typeface="Helveticish"/>
            </a:endParaRPr>
          </a:p>
        </p:txBody>
      </p:sp>
    </p:spTree>
    <p:extLst>
      <p:ext uri="{BB962C8B-B14F-4D97-AF65-F5344CB8AC3E}">
        <p14:creationId xmlns:p14="http://schemas.microsoft.com/office/powerpoint/2010/main" val="3792021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340008"/>
            <a:ext cx="18808214" cy="5368708"/>
          </a:xfrm>
          <a:prstGeom prst="rect">
            <a:avLst/>
          </a:prstGeom>
          <a:solidFill>
            <a:srgbClr val="F7ED6C"/>
          </a:solidFill>
        </p:spPr>
      </p:sp>
      <p:sp>
        <p:nvSpPr>
          <p:cNvPr id="3" name="TextBox 3"/>
          <p:cNvSpPr txBox="1"/>
          <p:nvPr/>
        </p:nvSpPr>
        <p:spPr>
          <a:xfrm>
            <a:off x="1153754" y="1409807"/>
            <a:ext cx="15980492" cy="9630641"/>
          </a:xfrm>
          <a:prstGeom prst="rect">
            <a:avLst/>
          </a:prstGeom>
        </p:spPr>
        <p:txBody>
          <a:bodyPr lIns="0" tIns="0" rIns="0" bIns="0" rtlCol="0" anchor="t">
            <a:spAutoFit/>
          </a:bodyPr>
          <a:lstStyle/>
          <a:p>
            <a:pPr>
              <a:lnSpc>
                <a:spcPts val="5105"/>
              </a:lnSpc>
            </a:pPr>
            <a:r>
              <a:rPr lang="en-US" sz="4254">
                <a:solidFill>
                  <a:srgbClr val="000000"/>
                </a:solidFill>
                <a:latin typeface="Helveticish Bold"/>
              </a:rPr>
              <a:t>Harrogate Mental Health Service User and Carer Involvement Group</a:t>
            </a:r>
            <a:r>
              <a:rPr lang="en-US" sz="4254">
                <a:solidFill>
                  <a:srgbClr val="000000"/>
                </a:solidFill>
                <a:latin typeface="Helveticish"/>
              </a:rPr>
              <a:t> is supported by North York</a:t>
            </a:r>
            <a:r>
              <a:rPr lang="en-US" sz="4254" u="none">
                <a:solidFill>
                  <a:srgbClr val="000000"/>
                </a:solidFill>
                <a:latin typeface="Helveticish"/>
              </a:rPr>
              <a:t>shire County Council and Tees Esk and</a:t>
            </a:r>
            <a:r>
              <a:rPr lang="en-US" sz="4254">
                <a:solidFill>
                  <a:srgbClr val="000000"/>
                </a:solidFill>
                <a:latin typeface="Helveticish"/>
              </a:rPr>
              <a:t> Wear Val</a:t>
            </a:r>
            <a:r>
              <a:rPr lang="en-US" sz="4254" u="none">
                <a:solidFill>
                  <a:srgbClr val="000000"/>
                </a:solidFill>
                <a:latin typeface="Helveticish"/>
              </a:rPr>
              <a:t>ley</a:t>
            </a:r>
            <a:r>
              <a:rPr lang="en-US" sz="4254">
                <a:solidFill>
                  <a:srgbClr val="000000"/>
                </a:solidFill>
                <a:latin typeface="Helveticish"/>
              </a:rPr>
              <a:t> NHS Foundation Trust. It brings together mental health service users, carers and people who work in mental health to improve services. Contact Wendy.Clark@northyorks.gov.uk for more information. </a:t>
            </a:r>
          </a:p>
          <a:p>
            <a:pPr>
              <a:lnSpc>
                <a:spcPts val="5105"/>
              </a:lnSpc>
            </a:pPr>
            <a:endParaRPr lang="en-US" sz="4254">
              <a:solidFill>
                <a:srgbClr val="000000"/>
              </a:solidFill>
              <a:latin typeface="Helveticish"/>
            </a:endParaRPr>
          </a:p>
          <a:p>
            <a:pPr>
              <a:lnSpc>
                <a:spcPts val="5105"/>
              </a:lnSpc>
            </a:pPr>
            <a:r>
              <a:rPr lang="en-US" sz="4254">
                <a:solidFill>
                  <a:srgbClr val="000000"/>
                </a:solidFill>
                <a:latin typeface="Helveticish Bold"/>
              </a:rPr>
              <a:t>York Disability Rights Forum</a:t>
            </a:r>
            <a:r>
              <a:rPr lang="en-US" sz="4254">
                <a:solidFill>
                  <a:srgbClr val="000000"/>
                </a:solidFill>
                <a:latin typeface="Helveticish"/>
              </a:rPr>
              <a:t> is led by disabled people and works to promote equal access to human rights for all those with disabilities who live or work in York. The Forum aims to be a collective voice, to raise awareness of issues affecting disabled people in York and create  positive changes.  </a:t>
            </a:r>
          </a:p>
          <a:p>
            <a:pPr>
              <a:lnSpc>
                <a:spcPts val="5105"/>
              </a:lnSpc>
            </a:pPr>
            <a:r>
              <a:rPr lang="en-US" sz="4254">
                <a:solidFill>
                  <a:srgbClr val="000000"/>
                </a:solidFill>
                <a:latin typeface="Helveticish"/>
              </a:rPr>
              <a:t>Find out more here: https://ydrf.org.uk/  </a:t>
            </a:r>
          </a:p>
          <a:p>
            <a:pPr>
              <a:lnSpc>
                <a:spcPts val="5105"/>
              </a:lnSpc>
            </a:pPr>
            <a:endParaRPr lang="en-US" sz="4254">
              <a:solidFill>
                <a:srgbClr val="000000"/>
              </a:solidFill>
              <a:latin typeface="Helveticish"/>
            </a:endParaRPr>
          </a:p>
          <a:p>
            <a:pPr>
              <a:lnSpc>
                <a:spcPts val="5105"/>
              </a:lnSpc>
            </a:pPr>
            <a:endParaRPr lang="en-US" sz="4254">
              <a:solidFill>
                <a:srgbClr val="000000"/>
              </a:solidFill>
              <a:latin typeface="Helveticish"/>
            </a:endParaRPr>
          </a:p>
        </p:txBody>
      </p:sp>
    </p:spTree>
    <p:extLst>
      <p:ext uri="{BB962C8B-B14F-4D97-AF65-F5344CB8AC3E}">
        <p14:creationId xmlns:p14="http://schemas.microsoft.com/office/powerpoint/2010/main" val="207113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352210" y="7816327"/>
            <a:ext cx="24170631" cy="2726607"/>
          </a:xfrm>
          <a:prstGeom prst="rect">
            <a:avLst/>
          </a:prstGeom>
          <a:solidFill>
            <a:srgbClr val="F7ED6C"/>
          </a:solidFill>
        </p:spPr>
      </p:sp>
      <p:sp>
        <p:nvSpPr>
          <p:cNvPr id="3" name="TextBox 3"/>
          <p:cNvSpPr txBox="1"/>
          <p:nvPr/>
        </p:nvSpPr>
        <p:spPr>
          <a:xfrm>
            <a:off x="783832" y="3749167"/>
            <a:ext cx="14216795" cy="1979551"/>
          </a:xfrm>
          <a:prstGeom prst="rect">
            <a:avLst/>
          </a:prstGeom>
        </p:spPr>
        <p:txBody>
          <a:bodyPr lIns="0" tIns="0" rIns="0" bIns="0" rtlCol="0" anchor="t">
            <a:spAutoFit/>
          </a:bodyPr>
          <a:lstStyle/>
          <a:p>
            <a:pPr marL="0" lvl="0" indent="0" algn="just">
              <a:lnSpc>
                <a:spcPts val="14820"/>
              </a:lnSpc>
            </a:pPr>
            <a:r>
              <a:rPr lang="en-US" sz="13472" spc="-134">
                <a:solidFill>
                  <a:srgbClr val="000000"/>
                </a:solidFill>
                <a:latin typeface="Helveticish Bold"/>
              </a:rPr>
              <a:t>Important facts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783832" y="5728718"/>
            <a:ext cx="10569662" cy="37375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0107" y="-787881"/>
            <a:ext cx="18808214" cy="3633162"/>
          </a:xfrm>
          <a:prstGeom prst="rect">
            <a:avLst/>
          </a:prstGeom>
          <a:solidFill>
            <a:srgbClr val="F7ED6C"/>
          </a:solidFill>
        </p:spPr>
      </p:sp>
      <p:sp>
        <p:nvSpPr>
          <p:cNvPr id="3" name="TextBox 3"/>
          <p:cNvSpPr txBox="1"/>
          <p:nvPr/>
        </p:nvSpPr>
        <p:spPr>
          <a:xfrm>
            <a:off x="1278808" y="1000125"/>
            <a:ext cx="15980492" cy="1093643"/>
          </a:xfrm>
          <a:prstGeom prst="rect">
            <a:avLst/>
          </a:prstGeom>
        </p:spPr>
        <p:txBody>
          <a:bodyPr lIns="0" tIns="0" rIns="0" bIns="0" rtlCol="0" anchor="t">
            <a:spAutoFit/>
          </a:bodyPr>
          <a:lstStyle/>
          <a:p>
            <a:pPr marL="0" lvl="0" indent="0">
              <a:lnSpc>
                <a:spcPts val="8399"/>
              </a:lnSpc>
            </a:pPr>
            <a:r>
              <a:rPr lang="en-US" sz="6999">
                <a:solidFill>
                  <a:srgbClr val="000000"/>
                </a:solidFill>
                <a:latin typeface="Helveticish Bold"/>
              </a:rPr>
              <a:t>References</a:t>
            </a:r>
          </a:p>
        </p:txBody>
      </p:sp>
      <p:sp>
        <p:nvSpPr>
          <p:cNvPr id="4" name="TextBox 4"/>
          <p:cNvSpPr txBox="1"/>
          <p:nvPr/>
        </p:nvSpPr>
        <p:spPr>
          <a:xfrm>
            <a:off x="1254118" y="3510314"/>
            <a:ext cx="16029873" cy="5075959"/>
          </a:xfrm>
          <a:prstGeom prst="rect">
            <a:avLst/>
          </a:prstGeom>
        </p:spPr>
        <p:txBody>
          <a:bodyPr lIns="0" tIns="0" rIns="0" bIns="0" rtlCol="0" anchor="t">
            <a:spAutoFit/>
          </a:bodyPr>
          <a:lstStyle/>
          <a:p>
            <a:pPr marL="895588" lvl="1" indent="-447794">
              <a:lnSpc>
                <a:spcPts val="4977"/>
              </a:lnSpc>
              <a:buFont typeface="Arial"/>
              <a:buChar char="•"/>
            </a:pPr>
            <a:r>
              <a:rPr lang="en-US" sz="4148">
                <a:solidFill>
                  <a:srgbClr val="000000"/>
                </a:solidFill>
                <a:latin typeface="Helveticish"/>
              </a:rPr>
              <a:t>Scope - https://www.scope.org.uk/media/disability-facts-figures/</a:t>
            </a:r>
          </a:p>
          <a:p>
            <a:pPr marL="895588" lvl="1" indent="-447794">
              <a:lnSpc>
                <a:spcPts val="4977"/>
              </a:lnSpc>
              <a:buFont typeface="Arial"/>
              <a:buChar char="•"/>
            </a:pPr>
            <a:r>
              <a:rPr lang="en-US" sz="4148">
                <a:solidFill>
                  <a:srgbClr val="000000"/>
                </a:solidFill>
                <a:latin typeface="Helveticish"/>
              </a:rPr>
              <a:t>InclusionLondon - https://www.inclusionlondon.org.uk/disability-in-london/social-model/the-social-model-of-disability-and-the-cultural-model-of-deafness/ </a:t>
            </a:r>
          </a:p>
          <a:p>
            <a:pPr marL="895588" lvl="1" indent="-447794">
              <a:lnSpc>
                <a:spcPts val="4977"/>
              </a:lnSpc>
              <a:buFont typeface="Arial"/>
              <a:buChar char="•"/>
            </a:pPr>
            <a:r>
              <a:rPr lang="en-US" sz="4148">
                <a:solidFill>
                  <a:srgbClr val="000000"/>
                </a:solidFill>
                <a:latin typeface="Helveticish"/>
              </a:rPr>
              <a:t>The Guardian - https://www.theguardian.com/society/2015/nov/04/disabled-people-fight-equal-rights-exhibition-manchester</a:t>
            </a:r>
          </a:p>
          <a:p>
            <a:pPr marL="895588" lvl="1" indent="-447794">
              <a:lnSpc>
                <a:spcPts val="4977"/>
              </a:lnSpc>
              <a:buFont typeface="Arial"/>
              <a:buChar char="•"/>
            </a:pPr>
            <a:r>
              <a:rPr lang="en-US" sz="4148">
                <a:solidFill>
                  <a:srgbClr val="000000"/>
                </a:solidFill>
                <a:latin typeface="Helveticish"/>
              </a:rPr>
              <a:t>Historic England - A (historicengland.org.uk)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866" y="-822396"/>
            <a:ext cx="3125131" cy="11931793"/>
          </a:xfrm>
          <a:prstGeom prst="rect">
            <a:avLst/>
          </a:prstGeom>
          <a:solidFill>
            <a:srgbClr val="F7ED6C"/>
          </a:solidFill>
        </p:spPr>
      </p:sp>
      <p:sp>
        <p:nvSpPr>
          <p:cNvPr id="3" name="TextBox 3"/>
          <p:cNvSpPr txBox="1"/>
          <p:nvPr/>
        </p:nvSpPr>
        <p:spPr>
          <a:xfrm>
            <a:off x="2307508" y="1000125"/>
            <a:ext cx="14951792" cy="9233297"/>
          </a:xfrm>
          <a:prstGeom prst="rect">
            <a:avLst/>
          </a:prstGeom>
        </p:spPr>
        <p:txBody>
          <a:bodyPr lIns="0" tIns="0" rIns="0" bIns="0" rtlCol="0" anchor="t">
            <a:spAutoFit/>
          </a:bodyPr>
          <a:lstStyle/>
          <a:p>
            <a:pPr marL="1295405" lvl="1" indent="-647702">
              <a:lnSpc>
                <a:spcPts val="7200"/>
              </a:lnSpc>
              <a:buFont typeface="Arial"/>
              <a:buChar char="•"/>
            </a:pPr>
            <a:r>
              <a:rPr lang="en-US" sz="6000" dirty="0">
                <a:solidFill>
                  <a:srgbClr val="000000"/>
                </a:solidFill>
                <a:latin typeface="Helveticish" panose="020B0604020202020204" charset="0"/>
                <a:ea typeface="Helveticish" panose="020B0604020202020204" charset="0"/>
                <a:cs typeface="Helveticish" panose="020B0604020202020204" charset="0"/>
              </a:rPr>
              <a:t>There are 14.1 million disabled people in the UK.</a:t>
            </a:r>
          </a:p>
          <a:p>
            <a:pPr marL="1295405" lvl="1" indent="-647702">
              <a:lnSpc>
                <a:spcPts val="7200"/>
              </a:lnSpc>
              <a:buFont typeface="Arial"/>
              <a:buChar char="•"/>
            </a:pPr>
            <a:r>
              <a:rPr lang="en-US" sz="6000" dirty="0">
                <a:solidFill>
                  <a:srgbClr val="000000"/>
                </a:solidFill>
                <a:latin typeface="Helveticish" panose="020B0604020202020204" charset="0"/>
                <a:ea typeface="Helveticish" panose="020B0604020202020204" charset="0"/>
                <a:cs typeface="Helveticish" panose="020B0604020202020204" charset="0"/>
              </a:rPr>
              <a:t>Disabled people make up 22% of the UK population.</a:t>
            </a:r>
          </a:p>
          <a:p>
            <a:pPr marL="1295405" lvl="1" indent="-647702">
              <a:lnSpc>
                <a:spcPts val="7200"/>
              </a:lnSpc>
              <a:buFont typeface="Arial"/>
              <a:buChar char="•"/>
            </a:pPr>
            <a:r>
              <a:rPr lang="en-US" sz="6000" dirty="0">
                <a:solidFill>
                  <a:srgbClr val="000000"/>
                </a:solidFill>
                <a:latin typeface="Helveticish" panose="020B0604020202020204" charset="0"/>
                <a:ea typeface="Helveticish" panose="020B0604020202020204" charset="0"/>
                <a:cs typeface="Helveticish" panose="020B0604020202020204" charset="0"/>
              </a:rPr>
              <a:t>Reports of disability hate crime increased 12% across 36 regions in England and Wales in 2019/20. Only 1.6% of cases resulted in the perpetrators being charged.</a:t>
            </a:r>
          </a:p>
          <a:p>
            <a:pPr>
              <a:lnSpc>
                <a:spcPts val="7200"/>
              </a:lnSpc>
            </a:pPr>
            <a:endParaRPr lang="en-US" sz="6000" dirty="0">
              <a:solidFill>
                <a:srgbClr val="000000"/>
              </a:solidFill>
              <a:latin typeface="Helveticish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866" y="-822396"/>
            <a:ext cx="3125131" cy="11931793"/>
          </a:xfrm>
          <a:prstGeom prst="rect">
            <a:avLst/>
          </a:prstGeom>
          <a:solidFill>
            <a:srgbClr val="F7ED6C"/>
          </a:solidFill>
        </p:spPr>
      </p:sp>
      <p:sp>
        <p:nvSpPr>
          <p:cNvPr id="3" name="TextBox 3"/>
          <p:cNvSpPr txBox="1"/>
          <p:nvPr/>
        </p:nvSpPr>
        <p:spPr>
          <a:xfrm>
            <a:off x="2307508" y="1000125"/>
            <a:ext cx="14951792" cy="9233297"/>
          </a:xfrm>
          <a:prstGeom prst="rect">
            <a:avLst/>
          </a:prstGeom>
        </p:spPr>
        <p:txBody>
          <a:bodyPr lIns="0" tIns="0" rIns="0" bIns="0" rtlCol="0" anchor="t">
            <a:spAutoFit/>
          </a:bodyPr>
          <a:lstStyle/>
          <a:p>
            <a:pPr marL="1295405" lvl="1" indent="-647702">
              <a:lnSpc>
                <a:spcPts val="7200"/>
              </a:lnSpc>
              <a:buFont typeface="Arial"/>
              <a:buChar char="•"/>
            </a:pPr>
            <a:r>
              <a:rPr lang="en-US" sz="6000" dirty="0">
                <a:solidFill>
                  <a:srgbClr val="000000"/>
                </a:solidFill>
                <a:latin typeface="Helveticish" panose="020B0604020202020204" charset="0"/>
                <a:ea typeface="Helveticish" panose="020B0604020202020204" charset="0"/>
                <a:cs typeface="Helveticish" panose="020B0604020202020204" charset="0"/>
              </a:rPr>
              <a:t>More than 4.4 million disabled people are in work.</a:t>
            </a:r>
          </a:p>
          <a:p>
            <a:pPr marL="1295405" lvl="1" indent="-647702">
              <a:lnSpc>
                <a:spcPts val="7200"/>
              </a:lnSpc>
              <a:buFont typeface="Arial"/>
              <a:buChar char="•"/>
            </a:pPr>
            <a:r>
              <a:rPr lang="en-US" sz="6000" dirty="0">
                <a:solidFill>
                  <a:srgbClr val="000000"/>
                </a:solidFill>
                <a:latin typeface="Helveticish" panose="020B0604020202020204" charset="0"/>
                <a:ea typeface="Helveticish" panose="020B0604020202020204" charset="0"/>
                <a:cs typeface="Helveticish" panose="020B0604020202020204" charset="0"/>
              </a:rPr>
              <a:t>Life costs you £583 more on average a month if you're disabled.</a:t>
            </a:r>
          </a:p>
          <a:p>
            <a:pPr marL="1295405" lvl="1" indent="-647702">
              <a:lnSpc>
                <a:spcPts val="7200"/>
              </a:lnSpc>
              <a:buFont typeface="Arial"/>
              <a:buChar char="•"/>
            </a:pPr>
            <a:r>
              <a:rPr lang="en-US" sz="6000" dirty="0">
                <a:solidFill>
                  <a:srgbClr val="000000"/>
                </a:solidFill>
                <a:latin typeface="Helveticish" panose="020B0604020202020204" charset="0"/>
                <a:ea typeface="Helveticish" panose="020B0604020202020204" charset="0"/>
                <a:cs typeface="Helveticish" panose="020B0604020202020204" charset="0"/>
              </a:rPr>
              <a:t>After housing costs, the proportion of working age disabled people living in poverty (27%) is higher than the proportion of working age non-disabled people (19%).</a:t>
            </a:r>
          </a:p>
          <a:p>
            <a:pPr>
              <a:lnSpc>
                <a:spcPts val="7200"/>
              </a:lnSpc>
            </a:pPr>
            <a:endParaRPr lang="en-US" sz="6000" dirty="0">
              <a:solidFill>
                <a:srgbClr val="000000"/>
              </a:solidFill>
              <a:latin typeface="Helveticish" panose="020B0604020202020204" charset="0"/>
              <a:ea typeface="Helveticish" panose="020B0604020202020204" charset="0"/>
              <a:cs typeface="Helveticish"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352210" y="7816327"/>
            <a:ext cx="24170631" cy="2726607"/>
          </a:xfrm>
          <a:prstGeom prst="rect">
            <a:avLst/>
          </a:prstGeom>
          <a:solidFill>
            <a:srgbClr val="F7ED6C"/>
          </a:solidFill>
        </p:spPr>
      </p:sp>
      <p:sp>
        <p:nvSpPr>
          <p:cNvPr id="3" name="TextBox 3"/>
          <p:cNvSpPr txBox="1"/>
          <p:nvPr/>
        </p:nvSpPr>
        <p:spPr>
          <a:xfrm>
            <a:off x="783832" y="3749167"/>
            <a:ext cx="14216795" cy="1979551"/>
          </a:xfrm>
          <a:prstGeom prst="rect">
            <a:avLst/>
          </a:prstGeom>
        </p:spPr>
        <p:txBody>
          <a:bodyPr lIns="0" tIns="0" rIns="0" bIns="0" rtlCol="0" anchor="t">
            <a:spAutoFit/>
          </a:bodyPr>
          <a:lstStyle/>
          <a:p>
            <a:pPr marL="0" lvl="0" indent="0" algn="just">
              <a:lnSpc>
                <a:spcPts val="14820"/>
              </a:lnSpc>
            </a:pPr>
            <a:r>
              <a:rPr lang="en-US" sz="13472" spc="-134">
                <a:solidFill>
                  <a:srgbClr val="000000"/>
                </a:solidFill>
                <a:latin typeface="Helveticish Bold"/>
              </a:rPr>
              <a:t>Terminology</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55" t="60977" b="35520"/>
          <a:stretch>
            <a:fillRect/>
          </a:stretch>
        </p:blipFill>
        <p:spPr>
          <a:xfrm>
            <a:off x="783832" y="5728718"/>
            <a:ext cx="10569662" cy="373759"/>
          </a:xfrm>
          <a:prstGeom prst="rect">
            <a:avLst/>
          </a:prstGeom>
        </p:spPr>
      </p:pic>
      <p:sp>
        <p:nvSpPr>
          <p:cNvPr id="5" name="TextBox 5"/>
          <p:cNvSpPr txBox="1"/>
          <p:nvPr/>
        </p:nvSpPr>
        <p:spPr>
          <a:xfrm>
            <a:off x="783832" y="8157049"/>
            <a:ext cx="15174300" cy="1845138"/>
          </a:xfrm>
          <a:prstGeom prst="rect">
            <a:avLst/>
          </a:prstGeom>
        </p:spPr>
        <p:txBody>
          <a:bodyPr lIns="0" tIns="0" rIns="0" bIns="0" rtlCol="0" anchor="t">
            <a:spAutoFit/>
          </a:bodyPr>
          <a:lstStyle/>
          <a:p>
            <a:pPr marL="0" lvl="0" indent="0" algn="just">
              <a:lnSpc>
                <a:spcPts val="4790"/>
              </a:lnSpc>
            </a:pPr>
            <a:r>
              <a:rPr lang="en-US" sz="4354" spc="-43">
                <a:solidFill>
                  <a:srgbClr val="000000"/>
                </a:solidFill>
                <a:latin typeface="Helveticish"/>
              </a:rPr>
              <a:t>Here are a few key terms to learn - there are many more beyond this, and we encourage you to check out the resource pack to learn 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4399832" y="2117061"/>
            <a:ext cx="9488337" cy="247300"/>
          </a:xfrm>
          <a:prstGeom prst="rect">
            <a:avLst/>
          </a:prstGeom>
          <a:solidFill>
            <a:srgbClr val="F7ED6C"/>
          </a:solidFill>
        </p:spPr>
      </p:sp>
      <p:sp>
        <p:nvSpPr>
          <p:cNvPr id="3" name="TextBox 3"/>
          <p:cNvSpPr txBox="1"/>
          <p:nvPr/>
        </p:nvSpPr>
        <p:spPr>
          <a:xfrm>
            <a:off x="1174935" y="2890494"/>
            <a:ext cx="16084365" cy="6924973"/>
          </a:xfrm>
          <a:prstGeom prst="rect">
            <a:avLst/>
          </a:prstGeom>
        </p:spPr>
        <p:txBody>
          <a:bodyPr lIns="0" tIns="0" rIns="0" bIns="0" rtlCol="0" anchor="t">
            <a:spAutoFit/>
          </a:bodyPr>
          <a:lstStyle/>
          <a:p>
            <a:pPr>
              <a:lnSpc>
                <a:spcPts val="6004"/>
              </a:lnSpc>
            </a:pPr>
            <a:r>
              <a:rPr lang="en-US" sz="5000" dirty="0">
                <a:solidFill>
                  <a:srgbClr val="000000"/>
                </a:solidFill>
                <a:latin typeface="Helveticish"/>
              </a:rPr>
              <a:t>Disabilities or impairments that are not immediately obvious. They can be physical, sensory, mental or neurological and include, but are not limited to, autism and Asperger syndrome, cognitive impairments, mental health conditions, speech, visual impairments or hearing loss, respiratory and chronic conditions such as asthma, diabetes, chronic pain and sleep disorders when these significantly impact day-to-day life.</a:t>
            </a:r>
          </a:p>
          <a:p>
            <a:pPr>
              <a:lnSpc>
                <a:spcPts val="6004"/>
              </a:lnSpc>
            </a:pPr>
            <a:endParaRPr lang="en-US" sz="5003">
              <a:solidFill>
                <a:srgbClr val="000000"/>
              </a:solidFill>
              <a:latin typeface="Helveticish"/>
            </a:endParaRPr>
          </a:p>
        </p:txBody>
      </p:sp>
      <p:sp>
        <p:nvSpPr>
          <p:cNvPr id="4" name="TextBox 4"/>
          <p:cNvSpPr txBox="1"/>
          <p:nvPr/>
        </p:nvSpPr>
        <p:spPr>
          <a:xfrm>
            <a:off x="1028700" y="847725"/>
            <a:ext cx="15696168" cy="1048824"/>
          </a:xfrm>
          <a:prstGeom prst="rect">
            <a:avLst/>
          </a:prstGeom>
        </p:spPr>
        <p:txBody>
          <a:bodyPr lIns="0" tIns="0" rIns="0" bIns="0" rtlCol="0" anchor="t">
            <a:spAutoFit/>
          </a:bodyPr>
          <a:lstStyle/>
          <a:p>
            <a:pPr marL="0" lvl="0" indent="0" algn="ctr">
              <a:lnSpc>
                <a:spcPts val="7893"/>
              </a:lnSpc>
            </a:pPr>
            <a:r>
              <a:rPr lang="en-US" sz="7175" spc="-71">
                <a:solidFill>
                  <a:srgbClr val="000000"/>
                </a:solidFill>
                <a:latin typeface="Helveticish Bold"/>
              </a:rPr>
              <a:t>Hidden Disability/Invisible Disability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4399832" y="2117061"/>
            <a:ext cx="9488337" cy="247300"/>
          </a:xfrm>
          <a:prstGeom prst="rect">
            <a:avLst/>
          </a:prstGeom>
          <a:solidFill>
            <a:srgbClr val="F7ED6C"/>
          </a:solidFill>
        </p:spPr>
      </p:sp>
      <p:sp>
        <p:nvSpPr>
          <p:cNvPr id="3" name="TextBox 3"/>
          <p:cNvSpPr txBox="1"/>
          <p:nvPr/>
        </p:nvSpPr>
        <p:spPr>
          <a:xfrm>
            <a:off x="1174935" y="1876426"/>
            <a:ext cx="16084365" cy="8463855"/>
          </a:xfrm>
          <a:prstGeom prst="rect">
            <a:avLst/>
          </a:prstGeom>
        </p:spPr>
        <p:txBody>
          <a:bodyPr lIns="0" tIns="0" rIns="0" bIns="0" rtlCol="0" anchor="t">
            <a:spAutoFit/>
          </a:bodyPr>
          <a:lstStyle/>
          <a:p>
            <a:pPr>
              <a:lnSpc>
                <a:spcPts val="6004"/>
              </a:lnSpc>
            </a:pPr>
            <a:endParaRPr sz="5000" dirty="0">
              <a:latin typeface="Helveticish" panose="020B0604020202020204" charset="0"/>
              <a:ea typeface="Helveticish" panose="020B0604020202020204" charset="0"/>
              <a:cs typeface="Helveticish" panose="020B0604020202020204" charset="0"/>
            </a:endParaRPr>
          </a:p>
          <a:p>
            <a:pPr>
              <a:lnSpc>
                <a:spcPts val="6004"/>
              </a:lnSpc>
            </a:pPr>
            <a:r>
              <a:rPr lang="en-US" sz="5000" b="1" dirty="0">
                <a:solidFill>
                  <a:srgbClr val="000000"/>
                </a:solidFill>
                <a:latin typeface="Helveticish" panose="020B0604020202020204" charset="0"/>
                <a:ea typeface="Helveticish" panose="020B0604020202020204" charset="0"/>
                <a:cs typeface="Helveticish" panose="020B0604020202020204" charset="0"/>
              </a:rPr>
              <a:t>Ableism</a:t>
            </a:r>
            <a:r>
              <a:rPr lang="en-US" sz="5000" dirty="0">
                <a:solidFill>
                  <a:srgbClr val="000000"/>
                </a:solidFill>
                <a:latin typeface="Helveticish" panose="020B0604020202020204" charset="0"/>
                <a:ea typeface="Helveticish" panose="020B0604020202020204" charset="0"/>
                <a:cs typeface="Helveticish" panose="020B0604020202020204" charset="0"/>
              </a:rPr>
              <a:t> is discrimination in </a:t>
            </a:r>
            <a:r>
              <a:rPr lang="en-US" sz="5000" dirty="0" err="1">
                <a:solidFill>
                  <a:srgbClr val="000000"/>
                </a:solidFill>
                <a:latin typeface="Helveticish" panose="020B0604020202020204" charset="0"/>
                <a:ea typeface="Helveticish" panose="020B0604020202020204" charset="0"/>
                <a:cs typeface="Helveticish" panose="020B0604020202020204" charset="0"/>
              </a:rPr>
              <a:t>favour</a:t>
            </a:r>
            <a:r>
              <a:rPr lang="en-US" sz="5000" dirty="0">
                <a:solidFill>
                  <a:srgbClr val="000000"/>
                </a:solidFill>
                <a:latin typeface="Helveticish" panose="020B0604020202020204" charset="0"/>
                <a:ea typeface="Helveticish" panose="020B0604020202020204" charset="0"/>
                <a:cs typeface="Helveticish" panose="020B0604020202020204" charset="0"/>
              </a:rPr>
              <a:t> of non-disabled people.</a:t>
            </a:r>
          </a:p>
          <a:p>
            <a:pPr>
              <a:lnSpc>
                <a:spcPts val="6004"/>
              </a:lnSpc>
            </a:pPr>
            <a:r>
              <a:rPr lang="en-US" sz="5000" dirty="0">
                <a:solidFill>
                  <a:srgbClr val="000000"/>
                </a:solidFill>
                <a:latin typeface="Helveticish" panose="020B0604020202020204" charset="0"/>
                <a:ea typeface="Helveticish" panose="020B0604020202020204" charset="0"/>
                <a:cs typeface="Helveticish" panose="020B0604020202020204" charset="0"/>
              </a:rPr>
              <a:t>“An </a:t>
            </a:r>
            <a:r>
              <a:rPr lang="en-US" sz="5000" dirty="0" err="1">
                <a:solidFill>
                  <a:srgbClr val="000000"/>
                </a:solidFill>
                <a:latin typeface="Helveticish" panose="020B0604020202020204" charset="0"/>
                <a:ea typeface="Helveticish" panose="020B0604020202020204" charset="0"/>
                <a:cs typeface="Helveticish" panose="020B0604020202020204" charset="0"/>
              </a:rPr>
              <a:t>organisation</a:t>
            </a:r>
            <a:r>
              <a:rPr lang="en-US" sz="5000" dirty="0">
                <a:solidFill>
                  <a:srgbClr val="000000"/>
                </a:solidFill>
                <a:latin typeface="Helveticish" panose="020B0604020202020204" charset="0"/>
                <a:ea typeface="Helveticish" panose="020B0604020202020204" charset="0"/>
                <a:cs typeface="Helveticish" panose="020B0604020202020204" charset="0"/>
              </a:rPr>
              <a:t> has a problem with ableism”.</a:t>
            </a:r>
          </a:p>
          <a:p>
            <a:pPr>
              <a:lnSpc>
                <a:spcPts val="6004"/>
              </a:lnSpc>
            </a:pPr>
            <a:r>
              <a:rPr lang="en-US" sz="5000" dirty="0">
                <a:solidFill>
                  <a:srgbClr val="000000"/>
                </a:solidFill>
                <a:latin typeface="Helveticish" panose="020B0604020202020204" charset="0"/>
                <a:ea typeface="Helveticish" panose="020B0604020202020204" charset="0"/>
                <a:cs typeface="Helveticish" panose="020B0604020202020204" charset="0"/>
              </a:rPr>
              <a:t>“An </a:t>
            </a:r>
            <a:r>
              <a:rPr lang="en-US" sz="5000" dirty="0" err="1">
                <a:solidFill>
                  <a:srgbClr val="000000"/>
                </a:solidFill>
                <a:latin typeface="Helveticish" panose="020B0604020202020204" charset="0"/>
                <a:ea typeface="Helveticish" panose="020B0604020202020204" charset="0"/>
                <a:cs typeface="Helveticish" panose="020B0604020202020204" charset="0"/>
              </a:rPr>
              <a:t>ableist</a:t>
            </a:r>
            <a:r>
              <a:rPr lang="en-US" sz="5000" dirty="0">
                <a:solidFill>
                  <a:srgbClr val="000000"/>
                </a:solidFill>
                <a:latin typeface="Helveticish" panose="020B0604020202020204" charset="0"/>
                <a:ea typeface="Helveticish" panose="020B0604020202020204" charset="0"/>
                <a:cs typeface="Helveticish" panose="020B0604020202020204" charset="0"/>
              </a:rPr>
              <a:t> attitude”.</a:t>
            </a:r>
          </a:p>
          <a:p>
            <a:pPr>
              <a:lnSpc>
                <a:spcPts val="6004"/>
              </a:lnSpc>
            </a:pPr>
            <a:endParaRPr lang="en-US" sz="5000" dirty="0">
              <a:solidFill>
                <a:srgbClr val="000000"/>
              </a:solidFill>
              <a:latin typeface="Helveticish" panose="020B0604020202020204" charset="0"/>
              <a:ea typeface="Helveticish" panose="020B0604020202020204" charset="0"/>
              <a:cs typeface="Helveticish" panose="020B0604020202020204" charset="0"/>
            </a:endParaRPr>
          </a:p>
          <a:p>
            <a:pPr>
              <a:lnSpc>
                <a:spcPts val="6004"/>
              </a:lnSpc>
            </a:pPr>
            <a:r>
              <a:rPr lang="en-US" sz="5000" b="1" dirty="0" err="1">
                <a:solidFill>
                  <a:srgbClr val="000000"/>
                </a:solidFill>
                <a:latin typeface="Helveticish" panose="020B0604020202020204" charset="0"/>
                <a:ea typeface="Helveticish" panose="020B0604020202020204" charset="0"/>
                <a:cs typeface="Helveticish" panose="020B0604020202020204" charset="0"/>
              </a:rPr>
              <a:t>Disablism</a:t>
            </a:r>
            <a:r>
              <a:rPr lang="en-US" sz="5000" dirty="0">
                <a:solidFill>
                  <a:srgbClr val="000000"/>
                </a:solidFill>
                <a:latin typeface="Helveticish" panose="020B0604020202020204" charset="0"/>
                <a:ea typeface="Helveticish" panose="020B0604020202020204" charset="0"/>
                <a:cs typeface="Helveticish" panose="020B0604020202020204" charset="0"/>
              </a:rPr>
              <a:t> is discrimination or prejudice against disabled people. </a:t>
            </a:r>
          </a:p>
          <a:p>
            <a:pPr>
              <a:lnSpc>
                <a:spcPts val="6004"/>
              </a:lnSpc>
            </a:pPr>
            <a:r>
              <a:rPr lang="en-US" sz="5000" dirty="0">
                <a:solidFill>
                  <a:srgbClr val="000000"/>
                </a:solidFill>
                <a:latin typeface="Helveticish" panose="020B0604020202020204" charset="0"/>
                <a:ea typeface="Helveticish" panose="020B0604020202020204" charset="0"/>
                <a:cs typeface="Helveticish" panose="020B0604020202020204" charset="0"/>
              </a:rPr>
              <a:t>“An </a:t>
            </a:r>
            <a:r>
              <a:rPr lang="en-US" sz="5000" dirty="0" err="1">
                <a:solidFill>
                  <a:srgbClr val="000000"/>
                </a:solidFill>
                <a:latin typeface="Helveticish" panose="020B0604020202020204" charset="0"/>
                <a:ea typeface="Helveticish" panose="020B0604020202020204" charset="0"/>
                <a:cs typeface="Helveticish" panose="020B0604020202020204" charset="0"/>
              </a:rPr>
              <a:t>organisation</a:t>
            </a:r>
            <a:r>
              <a:rPr lang="en-US" sz="5000" dirty="0">
                <a:solidFill>
                  <a:srgbClr val="000000"/>
                </a:solidFill>
                <a:latin typeface="Helveticish" panose="020B0604020202020204" charset="0"/>
                <a:ea typeface="Helveticish" panose="020B0604020202020204" charset="0"/>
                <a:cs typeface="Helveticish" panose="020B0604020202020204" charset="0"/>
              </a:rPr>
              <a:t> has a problem with </a:t>
            </a:r>
            <a:r>
              <a:rPr lang="en-US" sz="5000" dirty="0" err="1">
                <a:solidFill>
                  <a:srgbClr val="000000"/>
                </a:solidFill>
                <a:latin typeface="Helveticish" panose="020B0604020202020204" charset="0"/>
                <a:ea typeface="Helveticish" panose="020B0604020202020204" charset="0"/>
                <a:cs typeface="Helveticish" panose="020B0604020202020204" charset="0"/>
              </a:rPr>
              <a:t>disablism</a:t>
            </a:r>
            <a:r>
              <a:rPr lang="en-US" sz="5000" dirty="0">
                <a:solidFill>
                  <a:srgbClr val="000000"/>
                </a:solidFill>
                <a:latin typeface="Helveticish" panose="020B0604020202020204" charset="0"/>
                <a:ea typeface="Helveticish" panose="020B0604020202020204" charset="0"/>
                <a:cs typeface="Helveticish" panose="020B0604020202020204" charset="0"/>
              </a:rPr>
              <a:t>”.</a:t>
            </a:r>
          </a:p>
          <a:p>
            <a:pPr>
              <a:lnSpc>
                <a:spcPts val="6004"/>
              </a:lnSpc>
            </a:pPr>
            <a:r>
              <a:rPr lang="en-US" sz="5000" dirty="0">
                <a:solidFill>
                  <a:srgbClr val="000000"/>
                </a:solidFill>
                <a:latin typeface="Helveticish" panose="020B0604020202020204" charset="0"/>
                <a:ea typeface="Helveticish" panose="020B0604020202020204" charset="0"/>
                <a:cs typeface="Helveticish" panose="020B0604020202020204" charset="0"/>
              </a:rPr>
              <a:t>“A disablist attitude”.</a:t>
            </a:r>
          </a:p>
          <a:p>
            <a:pPr>
              <a:lnSpc>
                <a:spcPts val="6004"/>
              </a:lnSpc>
            </a:pPr>
            <a:endParaRPr lang="en-US" sz="5003" dirty="0">
              <a:solidFill>
                <a:srgbClr val="000000"/>
              </a:solidFill>
              <a:latin typeface="Helveticish"/>
            </a:endParaRPr>
          </a:p>
        </p:txBody>
      </p:sp>
      <p:sp>
        <p:nvSpPr>
          <p:cNvPr id="4" name="TextBox 4"/>
          <p:cNvSpPr txBox="1"/>
          <p:nvPr/>
        </p:nvSpPr>
        <p:spPr>
          <a:xfrm>
            <a:off x="2591832" y="723363"/>
            <a:ext cx="13104336" cy="1048824"/>
          </a:xfrm>
          <a:prstGeom prst="rect">
            <a:avLst/>
          </a:prstGeom>
        </p:spPr>
        <p:txBody>
          <a:bodyPr lIns="0" tIns="0" rIns="0" bIns="0" rtlCol="0" anchor="t">
            <a:spAutoFit/>
          </a:bodyPr>
          <a:lstStyle/>
          <a:p>
            <a:pPr marL="0" lvl="0" indent="0" algn="ctr">
              <a:lnSpc>
                <a:spcPts val="7893"/>
              </a:lnSpc>
            </a:pPr>
            <a:r>
              <a:rPr lang="en-US" sz="7175" spc="-71">
                <a:solidFill>
                  <a:srgbClr val="000000"/>
                </a:solidFill>
                <a:latin typeface="Helveticish Bold"/>
              </a:rPr>
              <a:t>Ableism and Disablism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1622</Words>
  <Application>Microsoft Office PowerPoint</Application>
  <PresentationFormat>Custom</PresentationFormat>
  <Paragraphs>104</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Helveticish Bold</vt:lpstr>
      <vt:lpstr>Helveticish</vt:lpstr>
      <vt:lpstr>Arial</vt:lpstr>
      <vt:lpstr>Calibri</vt:lpstr>
      <vt:lpstr>Helveticish Medium</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History Month</dc:title>
  <cp:lastModifiedBy>Laura Watson</cp:lastModifiedBy>
  <cp:revision>13</cp:revision>
  <dcterms:created xsi:type="dcterms:W3CDTF">2006-08-16T00:00:00Z</dcterms:created>
  <dcterms:modified xsi:type="dcterms:W3CDTF">2021-11-26T09:46:23Z</dcterms:modified>
  <dc:identifier>DAEvgPCbN8c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2021-11-18T09:03:21Z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59e3f3e4-9d50-4cac-aba2-0000984ccc70</vt:lpwstr>
  </property>
  <property fmtid="{D5CDD505-2E9C-101B-9397-08002B2CF9AE}" pid="8" name="MSIP_Label_3ecdfc32-7be5-4b17-9f97-00453388bdd7_ContentBits">
    <vt:lpwstr>2</vt:lpwstr>
  </property>
</Properties>
</file>