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36"/>
  </p:notesMasterIdLst>
  <p:sldIdLst>
    <p:sldId id="324" r:id="rId5"/>
    <p:sldId id="351" r:id="rId6"/>
    <p:sldId id="352" r:id="rId7"/>
    <p:sldId id="353" r:id="rId8"/>
    <p:sldId id="328" r:id="rId9"/>
    <p:sldId id="374" r:id="rId10"/>
    <p:sldId id="331" r:id="rId11"/>
    <p:sldId id="365" r:id="rId12"/>
    <p:sldId id="366" r:id="rId13"/>
    <p:sldId id="367" r:id="rId14"/>
    <p:sldId id="368" r:id="rId15"/>
    <p:sldId id="369" r:id="rId16"/>
    <p:sldId id="370" r:id="rId17"/>
    <p:sldId id="371" r:id="rId18"/>
    <p:sldId id="372" r:id="rId19"/>
    <p:sldId id="373" r:id="rId20"/>
    <p:sldId id="355" r:id="rId21"/>
    <p:sldId id="356" r:id="rId22"/>
    <p:sldId id="358" r:id="rId23"/>
    <p:sldId id="359" r:id="rId24"/>
    <p:sldId id="377" r:id="rId25"/>
    <p:sldId id="376" r:id="rId26"/>
    <p:sldId id="378" r:id="rId27"/>
    <p:sldId id="379" r:id="rId28"/>
    <p:sldId id="380" r:id="rId29"/>
    <p:sldId id="360" r:id="rId30"/>
    <p:sldId id="361" r:id="rId31"/>
    <p:sldId id="362" r:id="rId32"/>
    <p:sldId id="363" r:id="rId33"/>
    <p:sldId id="364" r:id="rId34"/>
    <p:sldId id="33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AC41BA-743A-E649-AD27-2A65C307D215}">
          <p14:sldIdLst>
            <p14:sldId id="324"/>
            <p14:sldId id="351"/>
            <p14:sldId id="352"/>
            <p14:sldId id="353"/>
            <p14:sldId id="328"/>
            <p14:sldId id="374"/>
            <p14:sldId id="331"/>
            <p14:sldId id="365"/>
            <p14:sldId id="366"/>
            <p14:sldId id="367"/>
            <p14:sldId id="368"/>
            <p14:sldId id="369"/>
            <p14:sldId id="370"/>
            <p14:sldId id="371"/>
            <p14:sldId id="372"/>
            <p14:sldId id="373"/>
          </p14:sldIdLst>
        </p14:section>
        <p14:section name="Default Section" id="{44943C31-382E-42FA-AFAC-9EC3897B77A9}">
          <p14:sldIdLst>
            <p14:sldId id="355"/>
            <p14:sldId id="356"/>
            <p14:sldId id="358"/>
            <p14:sldId id="359"/>
            <p14:sldId id="377"/>
            <p14:sldId id="376"/>
            <p14:sldId id="378"/>
            <p14:sldId id="379"/>
            <p14:sldId id="380"/>
            <p14:sldId id="360"/>
            <p14:sldId id="361"/>
            <p14:sldId id="362"/>
            <p14:sldId id="363"/>
            <p14:sldId id="364"/>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D"/>
    <a:srgbClr val="007FFD"/>
    <a:srgbClr val="0043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79"/>
    <p:restoredTop sz="96054" autoAdjust="0"/>
  </p:normalViewPr>
  <p:slideViewPr>
    <p:cSldViewPr snapToGrid="0">
      <p:cViewPr varScale="1">
        <p:scale>
          <a:sx n="111" d="100"/>
          <a:sy n="111" d="100"/>
        </p:scale>
        <p:origin x="378" y="180"/>
      </p:cViewPr>
      <p:guideLst/>
    </p:cSldViewPr>
  </p:slideViewPr>
  <p:notesTextViewPr>
    <p:cViewPr>
      <p:scale>
        <a:sx n="100" d="100"/>
        <a:sy n="10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939F6B-0F58-4846-BCAA-2C4B2BF781E7}" type="datetimeFigureOut">
              <a:rPr lang="en-GB" smtClean="0"/>
              <a:t>12/01/2022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1FF0A-F99B-4BF7-8A6F-ED97BF876C92}" type="slidenum">
              <a:rPr lang="en-GB" smtClean="0"/>
              <a:t>‹#›</a:t>
            </a:fld>
            <a:endParaRPr lang="en-GB"/>
          </a:p>
        </p:txBody>
      </p:sp>
    </p:spTree>
    <p:extLst>
      <p:ext uri="{BB962C8B-B14F-4D97-AF65-F5344CB8AC3E}">
        <p14:creationId xmlns:p14="http://schemas.microsoft.com/office/powerpoint/2010/main" val="223379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safeguardingchildren.co.uk/beaware"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mailto:Kathryn.morrison@northyorks.gov.uk"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1</a:t>
            </a:fld>
            <a:endParaRPr lang="en-GB"/>
          </a:p>
        </p:txBody>
      </p:sp>
    </p:spTree>
    <p:extLst>
      <p:ext uri="{BB962C8B-B14F-4D97-AF65-F5344CB8AC3E}">
        <p14:creationId xmlns:p14="http://schemas.microsoft.com/office/powerpoint/2010/main" val="3020177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 are reminded to submit any information that they are hearing through the Police partnership information sharing form </a:t>
            </a:r>
          </a:p>
          <a:p>
            <a:endParaRPr lang="en-GB" dirty="0"/>
          </a:p>
          <a:p>
            <a:r>
              <a:rPr lang="en-GB" dirty="0"/>
              <a:t>There is increasing concerns being reported by schools about the use of vapes amongst young people. This includes buying and selling vapes, but also concerns about the usage of THC (psychoactive substance in cannabis) and possibly ‘spice’. </a:t>
            </a:r>
          </a:p>
          <a:p>
            <a:endParaRPr lang="en-GB" dirty="0"/>
          </a:p>
          <a:p>
            <a:r>
              <a:rPr lang="en-GB" dirty="0"/>
              <a:t>Young people are increasingly using Benzodiazepines (including Valium, Xanax and Diazepam), they are able to buy these for few pounds in their local areas. We are also concerned at the numbers of young people using cannabis and indeed incidences of their bringing it into school. Some young people are reporting self medicate for mental health issues. However we are aware cannabis debt bondage is the most common route in North Yorkshire for children to be exploited, </a:t>
            </a:r>
          </a:p>
          <a:p>
            <a:endParaRPr lang="en-GB" dirty="0"/>
          </a:p>
          <a:p>
            <a:r>
              <a:rPr lang="en-US" sz="1200" dirty="0">
                <a:cs typeface="Arial" panose="020B0604020202020204" pitchFamily="34" charset="0"/>
              </a:rPr>
              <a:t>A working group of key professionals has been set up to look at our current data set around MACE</a:t>
            </a:r>
          </a:p>
          <a:p>
            <a:r>
              <a:rPr lang="en-US" sz="1200" dirty="0">
                <a:cs typeface="Arial" panose="020B0604020202020204" pitchFamily="34" charset="0"/>
              </a:rPr>
              <a:t>A working group has been set up to look at creating resources to ensure that as a partnership professionals are equipped to ensure they us appropriate terminology</a:t>
            </a:r>
          </a:p>
          <a:p>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Over the past quarter a number of social media platforms have been raised including:</a:t>
            </a:r>
          </a:p>
          <a:p>
            <a:r>
              <a:rPr lang="en-GB" dirty="0" err="1"/>
              <a:t>Yubo</a:t>
            </a:r>
            <a:r>
              <a:rPr lang="en-GB" dirty="0"/>
              <a:t>, </a:t>
            </a:r>
            <a:r>
              <a:rPr lang="en-GB" dirty="0" err="1"/>
              <a:t>Saharah</a:t>
            </a:r>
            <a:r>
              <a:rPr lang="en-GB" dirty="0"/>
              <a:t> and </a:t>
            </a:r>
            <a:r>
              <a:rPr lang="en-GB" dirty="0" err="1"/>
              <a:t>Cunch</a:t>
            </a:r>
            <a:r>
              <a:rPr lang="en-GB" dirty="0"/>
              <a:t> Line Chronicles</a:t>
            </a:r>
          </a:p>
        </p:txBody>
      </p:sp>
      <p:sp>
        <p:nvSpPr>
          <p:cNvPr id="4" name="Slide Number Placeholder 3"/>
          <p:cNvSpPr>
            <a:spLocks noGrp="1"/>
          </p:cNvSpPr>
          <p:nvPr>
            <p:ph type="sldNum" sz="quarter" idx="10"/>
          </p:nvPr>
        </p:nvSpPr>
        <p:spPr/>
        <p:txBody>
          <a:bodyPr/>
          <a:lstStyle/>
          <a:p>
            <a:fld id="{8BC1FF0A-F99B-4BF7-8A6F-ED97BF876C92}" type="slidenum">
              <a:rPr lang="en-GB" smtClean="0"/>
              <a:t>20</a:t>
            </a:fld>
            <a:endParaRPr lang="en-GB"/>
          </a:p>
        </p:txBody>
      </p:sp>
    </p:spTree>
    <p:extLst>
      <p:ext uri="{BB962C8B-B14F-4D97-AF65-F5344CB8AC3E}">
        <p14:creationId xmlns:p14="http://schemas.microsoft.com/office/powerpoint/2010/main" val="3658241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 are reminded to submit any information that they are hearing through the Police partnership information sharing form </a:t>
            </a:r>
          </a:p>
          <a:p>
            <a:endParaRPr lang="en-GB" dirty="0"/>
          </a:p>
          <a:p>
            <a:r>
              <a:rPr lang="en-GB" dirty="0"/>
              <a:t>There is increasing concerns being reported by schools about the use of vapes amongst young people. This includes buying and selling vapes, but also concerns about the usage of THC (psychoactive substance in cannabis) and possibly ‘spice’. </a:t>
            </a:r>
          </a:p>
          <a:p>
            <a:endParaRPr lang="en-GB" dirty="0"/>
          </a:p>
          <a:p>
            <a:r>
              <a:rPr lang="en-GB" dirty="0"/>
              <a:t>Young people are increasingly using Benzodiazepines (including Valium, Xanax and Diazepam), they are able to buy these for few pounds in their local areas. We are also concerned at the numbers of young people using cannabis and indeed incidences of their bringing it into school. Some young people are reporting self medicate for mental health issues. However we are aware cannabis debt bondage is the most common route in North Yorkshire for children to be exploited, </a:t>
            </a:r>
          </a:p>
          <a:p>
            <a:endParaRPr lang="en-GB" dirty="0"/>
          </a:p>
          <a:p>
            <a:r>
              <a:rPr lang="en-US" sz="1200" dirty="0">
                <a:cs typeface="Arial" panose="020B0604020202020204" pitchFamily="34" charset="0"/>
              </a:rPr>
              <a:t>A working group of key professionals has been set up to look at our current data set around MACE</a:t>
            </a:r>
          </a:p>
          <a:p>
            <a:r>
              <a:rPr lang="en-US" sz="1200" dirty="0">
                <a:cs typeface="Arial" panose="020B0604020202020204" pitchFamily="34" charset="0"/>
              </a:rPr>
              <a:t>A working group has been set up to look at creating resources to ensure that as a partnership professionals are equipped to ensure they us appropriate terminology</a:t>
            </a:r>
          </a:p>
          <a:p>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Over the past quarter a number of social media platforms have been raised including:</a:t>
            </a:r>
          </a:p>
          <a:p>
            <a:r>
              <a:rPr lang="en-GB" dirty="0" err="1"/>
              <a:t>Yubo</a:t>
            </a:r>
            <a:r>
              <a:rPr lang="en-GB" dirty="0"/>
              <a:t>, </a:t>
            </a:r>
            <a:r>
              <a:rPr lang="en-GB" dirty="0" err="1"/>
              <a:t>Saharah</a:t>
            </a:r>
            <a:r>
              <a:rPr lang="en-GB" dirty="0"/>
              <a:t> and </a:t>
            </a:r>
            <a:r>
              <a:rPr lang="en-GB" dirty="0" err="1"/>
              <a:t>Cunch</a:t>
            </a:r>
            <a:r>
              <a:rPr lang="en-GB" dirty="0"/>
              <a:t> Line Chronicles</a:t>
            </a:r>
          </a:p>
        </p:txBody>
      </p:sp>
      <p:sp>
        <p:nvSpPr>
          <p:cNvPr id="4" name="Slide Number Placeholder 3"/>
          <p:cNvSpPr>
            <a:spLocks noGrp="1"/>
          </p:cNvSpPr>
          <p:nvPr>
            <p:ph type="sldNum" sz="quarter" idx="10"/>
          </p:nvPr>
        </p:nvSpPr>
        <p:spPr/>
        <p:txBody>
          <a:bodyPr/>
          <a:lstStyle/>
          <a:p>
            <a:fld id="{8BC1FF0A-F99B-4BF7-8A6F-ED97BF876C92}" type="slidenum">
              <a:rPr lang="en-GB" smtClean="0"/>
              <a:t>21</a:t>
            </a:fld>
            <a:endParaRPr lang="en-GB"/>
          </a:p>
        </p:txBody>
      </p:sp>
    </p:spTree>
    <p:extLst>
      <p:ext uri="{BB962C8B-B14F-4D97-AF65-F5344CB8AC3E}">
        <p14:creationId xmlns:p14="http://schemas.microsoft.com/office/powerpoint/2010/main" val="116695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 are reminded to submit any information that they are hearing through the Police partnership information sharing form </a:t>
            </a:r>
          </a:p>
          <a:p>
            <a:endParaRPr lang="en-GB" dirty="0"/>
          </a:p>
          <a:p>
            <a:r>
              <a:rPr lang="en-GB" dirty="0"/>
              <a:t>There is increasing concerns being reported by schools about the use of vapes amongst young people. This includes buying and selling vapes, but also concerns about the usage of THC (psychoactive substance in cannabis) and possibly ‘spice’. </a:t>
            </a:r>
          </a:p>
          <a:p>
            <a:endParaRPr lang="en-GB" dirty="0"/>
          </a:p>
          <a:p>
            <a:r>
              <a:rPr lang="en-GB" dirty="0"/>
              <a:t>Young people are increasingly using Benzodiazepines (including Valium, Xanax and Diazepam), they are able to buy these for few pounds in their local areas. We are also concerned at the numbers of young people using cannabis and indeed incidences of their bringing it into school. Some young people are reporting self medicate for mental health issues. However we are aware cannabis debt bondage is the most common route in North Yorkshire for children to be exploited, </a:t>
            </a:r>
          </a:p>
          <a:p>
            <a:endParaRPr lang="en-GB" dirty="0"/>
          </a:p>
          <a:p>
            <a:r>
              <a:rPr lang="en-US" sz="1200" dirty="0">
                <a:cs typeface="Arial" panose="020B0604020202020204" pitchFamily="34" charset="0"/>
              </a:rPr>
              <a:t>A working group of key professionals has been set up to look at our current data set around MACE</a:t>
            </a:r>
          </a:p>
          <a:p>
            <a:r>
              <a:rPr lang="en-US" sz="1200" dirty="0">
                <a:cs typeface="Arial" panose="020B0604020202020204" pitchFamily="34" charset="0"/>
              </a:rPr>
              <a:t>A working group has been set up to look at creating resources to ensure that as a partnership professionals are equipped to ensure they us appropriate terminology</a:t>
            </a:r>
          </a:p>
          <a:p>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Over the past quarter a number of social media platforms have been raised including:</a:t>
            </a:r>
          </a:p>
          <a:p>
            <a:r>
              <a:rPr lang="en-GB" dirty="0" err="1"/>
              <a:t>Yubo</a:t>
            </a:r>
            <a:r>
              <a:rPr lang="en-GB" dirty="0"/>
              <a:t>, </a:t>
            </a:r>
            <a:r>
              <a:rPr lang="en-GB" dirty="0" err="1"/>
              <a:t>Saharah</a:t>
            </a:r>
            <a:r>
              <a:rPr lang="en-GB" dirty="0"/>
              <a:t> and </a:t>
            </a:r>
            <a:r>
              <a:rPr lang="en-GB" dirty="0" err="1"/>
              <a:t>Cunch</a:t>
            </a:r>
            <a:r>
              <a:rPr lang="en-GB" dirty="0"/>
              <a:t> Line Chronicles</a:t>
            </a:r>
          </a:p>
        </p:txBody>
      </p:sp>
      <p:sp>
        <p:nvSpPr>
          <p:cNvPr id="4" name="Slide Number Placeholder 3"/>
          <p:cNvSpPr>
            <a:spLocks noGrp="1"/>
          </p:cNvSpPr>
          <p:nvPr>
            <p:ph type="sldNum" sz="quarter" idx="10"/>
          </p:nvPr>
        </p:nvSpPr>
        <p:spPr/>
        <p:txBody>
          <a:bodyPr/>
          <a:lstStyle/>
          <a:p>
            <a:fld id="{8BC1FF0A-F99B-4BF7-8A6F-ED97BF876C92}" type="slidenum">
              <a:rPr lang="en-GB" smtClean="0"/>
              <a:t>22</a:t>
            </a:fld>
            <a:endParaRPr lang="en-GB"/>
          </a:p>
        </p:txBody>
      </p:sp>
    </p:spTree>
    <p:extLst>
      <p:ext uri="{BB962C8B-B14F-4D97-AF65-F5344CB8AC3E}">
        <p14:creationId xmlns:p14="http://schemas.microsoft.com/office/powerpoint/2010/main" val="277387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 are reminded to submit any information that they are hearing through the Police partnership information sharing form </a:t>
            </a:r>
          </a:p>
          <a:p>
            <a:endParaRPr lang="en-GB" dirty="0"/>
          </a:p>
          <a:p>
            <a:r>
              <a:rPr lang="en-GB" dirty="0"/>
              <a:t>There is increasing concerns being reported by schools about the use of vapes amongst young people. This includes buying and selling vapes, but also concerns about the usage of THC (psychoactive substance in cannabis) and possibly ‘spice’. </a:t>
            </a:r>
          </a:p>
          <a:p>
            <a:endParaRPr lang="en-GB" dirty="0"/>
          </a:p>
          <a:p>
            <a:r>
              <a:rPr lang="en-GB" dirty="0"/>
              <a:t>Young people are increasingly using Benzodiazepines (including Valium, Xanax and Diazepam), they are able to buy these for few pounds in their local areas. We are also concerned at the numbers of young people using cannabis and indeed incidences of their bringing it into school. Some young people are reporting self medicate for mental health issues. However we are aware cannabis debt bondage is the most common route in North Yorkshire for children to be exploited, </a:t>
            </a:r>
          </a:p>
          <a:p>
            <a:endParaRPr lang="en-GB" dirty="0"/>
          </a:p>
          <a:p>
            <a:r>
              <a:rPr lang="en-US" sz="1200" dirty="0">
                <a:cs typeface="Arial" panose="020B0604020202020204" pitchFamily="34" charset="0"/>
              </a:rPr>
              <a:t>A working group of key professionals has been set up to look at our current data set around MACE</a:t>
            </a:r>
          </a:p>
          <a:p>
            <a:r>
              <a:rPr lang="en-US" sz="1200" dirty="0">
                <a:cs typeface="Arial" panose="020B0604020202020204" pitchFamily="34" charset="0"/>
              </a:rPr>
              <a:t>A working group has been set up to look at creating resources to ensure that as a partnership professionals are equipped to ensure they us appropriate terminology</a:t>
            </a:r>
          </a:p>
          <a:p>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Over the past quarter a number of social media platforms have been raised including:</a:t>
            </a:r>
          </a:p>
          <a:p>
            <a:r>
              <a:rPr lang="en-GB" dirty="0" err="1"/>
              <a:t>Yubo</a:t>
            </a:r>
            <a:r>
              <a:rPr lang="en-GB" dirty="0"/>
              <a:t>, </a:t>
            </a:r>
            <a:r>
              <a:rPr lang="en-GB" dirty="0" err="1"/>
              <a:t>Saharah</a:t>
            </a:r>
            <a:r>
              <a:rPr lang="en-GB" dirty="0"/>
              <a:t> and </a:t>
            </a:r>
            <a:r>
              <a:rPr lang="en-GB" dirty="0" err="1"/>
              <a:t>Cunch</a:t>
            </a:r>
            <a:r>
              <a:rPr lang="en-GB" dirty="0"/>
              <a:t> Line Chronicles</a:t>
            </a:r>
          </a:p>
        </p:txBody>
      </p:sp>
      <p:sp>
        <p:nvSpPr>
          <p:cNvPr id="4" name="Slide Number Placeholder 3"/>
          <p:cNvSpPr>
            <a:spLocks noGrp="1"/>
          </p:cNvSpPr>
          <p:nvPr>
            <p:ph type="sldNum" sz="quarter" idx="10"/>
          </p:nvPr>
        </p:nvSpPr>
        <p:spPr/>
        <p:txBody>
          <a:bodyPr/>
          <a:lstStyle/>
          <a:p>
            <a:fld id="{8BC1FF0A-F99B-4BF7-8A6F-ED97BF876C92}" type="slidenum">
              <a:rPr lang="en-GB" smtClean="0"/>
              <a:t>23</a:t>
            </a:fld>
            <a:endParaRPr lang="en-GB"/>
          </a:p>
        </p:txBody>
      </p:sp>
    </p:spTree>
    <p:extLst>
      <p:ext uri="{BB962C8B-B14F-4D97-AF65-F5344CB8AC3E}">
        <p14:creationId xmlns:p14="http://schemas.microsoft.com/office/powerpoint/2010/main" val="3964288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 are reminded to submit any information that they are hearing through the Police partnership information sharing form </a:t>
            </a:r>
          </a:p>
          <a:p>
            <a:endParaRPr lang="en-GB" dirty="0"/>
          </a:p>
          <a:p>
            <a:r>
              <a:rPr lang="en-GB" dirty="0"/>
              <a:t>There is increasing concerns being reported by schools about the use of vapes amongst young people. This includes buying and selling vapes, but also concerns about the usage of THC (psychoactive substance in cannabis) and possibly ‘spice’. </a:t>
            </a:r>
          </a:p>
          <a:p>
            <a:endParaRPr lang="en-GB" dirty="0"/>
          </a:p>
          <a:p>
            <a:r>
              <a:rPr lang="en-GB" dirty="0"/>
              <a:t>Young people are increasingly using Benzodiazepines (including Valium, Xanax and Diazepam), they are able to buy these for few pounds in their local areas. We are also concerned at the numbers of young people using cannabis and indeed incidences of their bringing it into school. Some young people are reporting self medicate for mental health issues. However we are aware cannabis debt bondage is the most common route in North Yorkshire for children to be exploited, </a:t>
            </a:r>
          </a:p>
          <a:p>
            <a:endParaRPr lang="en-GB" dirty="0"/>
          </a:p>
          <a:p>
            <a:r>
              <a:rPr lang="en-US" sz="1200" dirty="0">
                <a:cs typeface="Arial" panose="020B0604020202020204" pitchFamily="34" charset="0"/>
              </a:rPr>
              <a:t>A working group of key professionals has been set up to look at our current data set around MACE</a:t>
            </a:r>
          </a:p>
          <a:p>
            <a:r>
              <a:rPr lang="en-US" sz="1200" dirty="0">
                <a:cs typeface="Arial" panose="020B0604020202020204" pitchFamily="34" charset="0"/>
              </a:rPr>
              <a:t>A working group has been set up to look at creating resources to ensure that as a partnership professionals are equipped to ensure they us appropriate terminology</a:t>
            </a:r>
          </a:p>
          <a:p>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Over the past quarter a number of social media platforms have been raised including:</a:t>
            </a:r>
          </a:p>
          <a:p>
            <a:r>
              <a:rPr lang="en-GB" dirty="0" err="1"/>
              <a:t>Yubo</a:t>
            </a:r>
            <a:r>
              <a:rPr lang="en-GB" dirty="0"/>
              <a:t>, </a:t>
            </a:r>
            <a:r>
              <a:rPr lang="en-GB" dirty="0" err="1"/>
              <a:t>Saharah</a:t>
            </a:r>
            <a:r>
              <a:rPr lang="en-GB" dirty="0"/>
              <a:t> and </a:t>
            </a:r>
            <a:r>
              <a:rPr lang="en-GB" dirty="0" err="1"/>
              <a:t>Cunch</a:t>
            </a:r>
            <a:r>
              <a:rPr lang="en-GB" dirty="0"/>
              <a:t> Line Chronicles</a:t>
            </a:r>
          </a:p>
        </p:txBody>
      </p:sp>
      <p:sp>
        <p:nvSpPr>
          <p:cNvPr id="4" name="Slide Number Placeholder 3"/>
          <p:cNvSpPr>
            <a:spLocks noGrp="1"/>
          </p:cNvSpPr>
          <p:nvPr>
            <p:ph type="sldNum" sz="quarter" idx="10"/>
          </p:nvPr>
        </p:nvSpPr>
        <p:spPr/>
        <p:txBody>
          <a:bodyPr/>
          <a:lstStyle/>
          <a:p>
            <a:fld id="{8BC1FF0A-F99B-4BF7-8A6F-ED97BF876C92}" type="slidenum">
              <a:rPr lang="en-GB" smtClean="0"/>
              <a:t>24</a:t>
            </a:fld>
            <a:endParaRPr lang="en-GB"/>
          </a:p>
        </p:txBody>
      </p:sp>
    </p:spTree>
    <p:extLst>
      <p:ext uri="{BB962C8B-B14F-4D97-AF65-F5344CB8AC3E}">
        <p14:creationId xmlns:p14="http://schemas.microsoft.com/office/powerpoint/2010/main" val="3896458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partners are reminded to submit any information that they are hearing through the Police partnership information sharing form </a:t>
            </a:r>
          </a:p>
          <a:p>
            <a:endParaRPr lang="en-GB" dirty="0"/>
          </a:p>
          <a:p>
            <a:r>
              <a:rPr lang="en-GB" dirty="0"/>
              <a:t>There is increasing concerns being reported by schools about the use of vapes amongst young people. This includes buying and selling vapes, but also concerns about the usage of THC (psychoactive substance in cannabis) and possibly ‘spice’. </a:t>
            </a:r>
          </a:p>
          <a:p>
            <a:endParaRPr lang="en-GB" dirty="0"/>
          </a:p>
          <a:p>
            <a:r>
              <a:rPr lang="en-GB" dirty="0"/>
              <a:t>Young people are increasingly using Benzodiazepines (including Valium, Xanax and Diazepam), they are able to buy these for few pounds in their local areas. We are also concerned at the numbers of young people using cannabis and indeed incidences of their bringing it into school. Some young people are reporting self medicate for mental health issues. However we are aware cannabis debt bondage is the most common route in North Yorkshire for children to be exploited, </a:t>
            </a:r>
          </a:p>
          <a:p>
            <a:endParaRPr lang="en-GB" dirty="0"/>
          </a:p>
          <a:p>
            <a:r>
              <a:rPr lang="en-US" sz="1200" dirty="0">
                <a:cs typeface="Arial" panose="020B0604020202020204" pitchFamily="34" charset="0"/>
              </a:rPr>
              <a:t>A working group of key professionals has been set up to look at our current data set around MACE</a:t>
            </a:r>
          </a:p>
          <a:p>
            <a:r>
              <a:rPr lang="en-US" sz="1200" dirty="0">
                <a:cs typeface="Arial" panose="020B0604020202020204" pitchFamily="34" charset="0"/>
              </a:rPr>
              <a:t>A working group has been set up to look at creating resources to ensure that as a partnership professionals are equipped to ensure they us appropriate terminology</a:t>
            </a:r>
          </a:p>
          <a:p>
            <a:endParaRPr lang="en-US" sz="120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Over the past quarter a number of social media platforms have been raised including:</a:t>
            </a:r>
          </a:p>
          <a:p>
            <a:r>
              <a:rPr lang="en-GB" dirty="0" err="1"/>
              <a:t>Yubo</a:t>
            </a:r>
            <a:r>
              <a:rPr lang="en-GB" dirty="0"/>
              <a:t>, </a:t>
            </a:r>
            <a:r>
              <a:rPr lang="en-GB" dirty="0" err="1"/>
              <a:t>Saharah</a:t>
            </a:r>
            <a:r>
              <a:rPr lang="en-GB" dirty="0"/>
              <a:t> and </a:t>
            </a:r>
            <a:r>
              <a:rPr lang="en-GB" dirty="0" err="1"/>
              <a:t>Cunch</a:t>
            </a:r>
            <a:r>
              <a:rPr lang="en-GB" dirty="0"/>
              <a:t> Line Chronicles</a:t>
            </a:r>
          </a:p>
        </p:txBody>
      </p:sp>
      <p:sp>
        <p:nvSpPr>
          <p:cNvPr id="4" name="Slide Number Placeholder 3"/>
          <p:cNvSpPr>
            <a:spLocks noGrp="1"/>
          </p:cNvSpPr>
          <p:nvPr>
            <p:ph type="sldNum" sz="quarter" idx="10"/>
          </p:nvPr>
        </p:nvSpPr>
        <p:spPr/>
        <p:txBody>
          <a:bodyPr/>
          <a:lstStyle/>
          <a:p>
            <a:fld id="{8BC1FF0A-F99B-4BF7-8A6F-ED97BF876C92}" type="slidenum">
              <a:rPr lang="en-GB" smtClean="0"/>
              <a:t>25</a:t>
            </a:fld>
            <a:endParaRPr lang="en-GB"/>
          </a:p>
        </p:txBody>
      </p:sp>
    </p:spTree>
    <p:extLst>
      <p:ext uri="{BB962C8B-B14F-4D97-AF65-F5344CB8AC3E}">
        <p14:creationId xmlns:p14="http://schemas.microsoft.com/office/powerpoint/2010/main" val="260357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26</a:t>
            </a:fld>
            <a:endParaRPr lang="en-GB"/>
          </a:p>
        </p:txBody>
      </p:sp>
    </p:spTree>
    <p:extLst>
      <p:ext uri="{BB962C8B-B14F-4D97-AF65-F5344CB8AC3E}">
        <p14:creationId xmlns:p14="http://schemas.microsoft.com/office/powerpoint/2010/main" val="535219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BC1FF0A-F99B-4BF7-8A6F-ED97BF876C92}" type="slidenum">
              <a:rPr lang="en-GB" smtClean="0"/>
              <a:t>28</a:t>
            </a:fld>
            <a:endParaRPr lang="en-GB"/>
          </a:p>
        </p:txBody>
      </p:sp>
    </p:spTree>
    <p:extLst>
      <p:ext uri="{BB962C8B-B14F-4D97-AF65-F5344CB8AC3E}">
        <p14:creationId xmlns:p14="http://schemas.microsoft.com/office/powerpoint/2010/main" val="2899018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Brook tool is copyright, need to update to new version – only accessible through fire wall, too costly to train</a:t>
            </a:r>
            <a:r>
              <a:rPr lang="en-GB" baseline="0" dirty="0"/>
              <a:t> everyone</a:t>
            </a:r>
          </a:p>
          <a:p>
            <a:endParaRPr lang="en-GB" baseline="0" dirty="0"/>
          </a:p>
          <a:p>
            <a:r>
              <a:rPr lang="en-GB" baseline="0" dirty="0"/>
              <a:t>Procedures need updating</a:t>
            </a:r>
          </a:p>
          <a:p>
            <a:endParaRPr lang="en-GB" baseline="0" dirty="0"/>
          </a:p>
          <a:p>
            <a:r>
              <a:rPr lang="en-GB" baseline="0" dirty="0"/>
              <a:t>CYSCP already completed this work and will make easier for partners working across areas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29</a:t>
            </a:fld>
            <a:endParaRPr lang="en-GB"/>
          </a:p>
        </p:txBody>
      </p:sp>
    </p:spTree>
    <p:extLst>
      <p:ext uri="{BB962C8B-B14F-4D97-AF65-F5344CB8AC3E}">
        <p14:creationId xmlns:p14="http://schemas.microsoft.com/office/powerpoint/2010/main" val="2177988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Don’t forget to sign up to our monthly e-bulletin,</a:t>
            </a:r>
            <a:r>
              <a:rPr lang="en-GB" baseline="0" dirty="0"/>
              <a:t> and follow us on social media via Twitter and Facebook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8C80D-2E4F-4C41-8327-9C048E39CA6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179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2</a:t>
            </a:fld>
            <a:endParaRPr lang="en-GB"/>
          </a:p>
        </p:txBody>
      </p:sp>
    </p:spTree>
    <p:extLst>
      <p:ext uri="{BB962C8B-B14F-4D97-AF65-F5344CB8AC3E}">
        <p14:creationId xmlns:p14="http://schemas.microsoft.com/office/powerpoint/2010/main" val="2320857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Accessible versions of the priorities include:</a:t>
            </a:r>
          </a:p>
          <a:p>
            <a:r>
              <a:rPr lang="en-US" dirty="0"/>
              <a:t>- Public facing </a:t>
            </a:r>
          </a:p>
          <a:p>
            <a:r>
              <a:rPr lang="en-US" dirty="0"/>
              <a:t>- Easy read version</a:t>
            </a:r>
          </a:p>
        </p:txBody>
      </p:sp>
      <p:sp>
        <p:nvSpPr>
          <p:cNvPr id="4" name="Slide Number Placeholder 3"/>
          <p:cNvSpPr>
            <a:spLocks noGrp="1"/>
          </p:cNvSpPr>
          <p:nvPr>
            <p:ph type="sldNum" sz="quarter" idx="5"/>
          </p:nvPr>
        </p:nvSpPr>
        <p:spPr/>
        <p:txBody>
          <a:bodyPr/>
          <a:lstStyle/>
          <a:p>
            <a:fld id="{8BC1FF0A-F99B-4BF7-8A6F-ED97BF876C92}" type="slidenum">
              <a:rPr lang="en-GB" smtClean="0"/>
              <a:t>3</a:t>
            </a:fld>
            <a:endParaRPr lang="en-GB"/>
          </a:p>
        </p:txBody>
      </p:sp>
    </p:spTree>
    <p:extLst>
      <p:ext uri="{BB962C8B-B14F-4D97-AF65-F5344CB8AC3E}">
        <p14:creationId xmlns:p14="http://schemas.microsoft.com/office/powerpoint/2010/main" val="3422632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50000"/>
                  </a:schemeClr>
                </a:solidFill>
                <a:latin typeface="Arial" panose="020B0604020202020204" pitchFamily="34" charset="0"/>
                <a:cs typeface="Arial" panose="020B0604020202020204" pitchFamily="34" charset="0"/>
              </a:rPr>
              <a:t>Following the development day - at its quarterly meeting in December, the Board agreed that the Executive group would review the NYSAB delivery plan to ensure it aligns with the feedback and recommendations from the development day.</a:t>
            </a:r>
          </a:p>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4</a:t>
            </a:fld>
            <a:endParaRPr lang="en-GB"/>
          </a:p>
        </p:txBody>
      </p:sp>
    </p:spTree>
    <p:extLst>
      <p:ext uri="{BB962C8B-B14F-4D97-AF65-F5344CB8AC3E}">
        <p14:creationId xmlns:p14="http://schemas.microsoft.com/office/powerpoint/2010/main" val="2210418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5</a:t>
            </a:fld>
            <a:endParaRPr lang="en-GB"/>
          </a:p>
        </p:txBody>
      </p:sp>
    </p:spTree>
    <p:extLst>
      <p:ext uri="{BB962C8B-B14F-4D97-AF65-F5344CB8AC3E}">
        <p14:creationId xmlns:p14="http://schemas.microsoft.com/office/powerpoint/2010/main" val="351295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6</a:t>
            </a:fld>
            <a:endParaRPr lang="en-GB"/>
          </a:p>
        </p:txBody>
      </p:sp>
    </p:spTree>
    <p:extLst>
      <p:ext uri="{BB962C8B-B14F-4D97-AF65-F5344CB8AC3E}">
        <p14:creationId xmlns:p14="http://schemas.microsoft.com/office/powerpoint/2010/main" val="783365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1FF0A-F99B-4BF7-8A6F-ED97BF876C92}" type="slidenum">
              <a:rPr lang="en-GB" smtClean="0"/>
              <a:t>7</a:t>
            </a:fld>
            <a:endParaRPr lang="en-GB"/>
          </a:p>
        </p:txBody>
      </p:sp>
    </p:spTree>
    <p:extLst>
      <p:ext uri="{BB962C8B-B14F-4D97-AF65-F5344CB8AC3E}">
        <p14:creationId xmlns:p14="http://schemas.microsoft.com/office/powerpoint/2010/main" val="3983615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Following the successful launch of  our professionals online knowledge hub, Be Aware; designed to prevent and tackle exploitation (</a:t>
            </a:r>
            <a:r>
              <a:rPr lang="en-GB" sz="1200" u="sng" kern="1200" dirty="0">
                <a:solidFill>
                  <a:schemeClr val="tx1"/>
                </a:solidFill>
                <a:effectLst/>
                <a:latin typeface="+mn-lt"/>
                <a:ea typeface="+mn-ea"/>
                <a:cs typeface="+mn-cs"/>
                <a:hlinkClick r:id="rId3"/>
              </a:rPr>
              <a:t>www.safeguardingchildren.co.uk/beaware</a:t>
            </a:r>
            <a:r>
              <a:rPr lang="en-GB" sz="1200" u="sng"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March 2021, work has now started on the production of additional pages will be developed and  specifically designed for young people and parents/carers to deliver key massages relating to contextual safeguarding and extra familial harm. </a:t>
            </a:r>
          </a:p>
          <a:p>
            <a:r>
              <a:rPr lang="en-GB" sz="1200" kern="1200" dirty="0">
                <a:solidFill>
                  <a:schemeClr val="tx1"/>
                </a:solidFill>
                <a:effectLst/>
                <a:latin typeface="+mn-lt"/>
                <a:ea typeface="+mn-ea"/>
                <a:cs typeface="+mn-cs"/>
              </a:rPr>
              <a:t>The project is being completed in collaboration with young people and parents/carers from our county; so they have a chance to share their stories and ensure the messages and resources shared on the site are the one that will make the biggest impact for families in North Yorkshire For example: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Trusted relationship project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Children and families service.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Police, fire and crime youth commission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PACE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Community youth groups </a:t>
            </a:r>
          </a:p>
          <a:p>
            <a:r>
              <a:rPr lang="en-GB" sz="1200" kern="1200" dirty="0">
                <a:solidFill>
                  <a:schemeClr val="tx1"/>
                </a:solidFill>
                <a:effectLst/>
                <a:latin typeface="+mn-lt"/>
                <a:ea typeface="+mn-ea"/>
                <a:cs typeface="+mn-cs"/>
              </a:rPr>
              <a:t>Key messages that the site will include will be messages of safety, as well as recognising warning signs of possible exploitation and how to access support. </a:t>
            </a:r>
          </a:p>
          <a:p>
            <a:r>
              <a:rPr lang="en-GB" sz="1200" kern="1200" dirty="0">
                <a:solidFill>
                  <a:schemeClr val="tx1"/>
                </a:solidFill>
                <a:effectLst/>
                <a:latin typeface="+mn-lt"/>
                <a:ea typeface="+mn-ea"/>
                <a:cs typeface="+mn-cs"/>
              </a:rPr>
              <a:t>The site is due to go live in late spring 2022 with a launch and communications package that will be shared with partners.  </a:t>
            </a:r>
          </a:p>
          <a:p>
            <a:r>
              <a:rPr lang="en-GB" sz="1200" kern="1200" dirty="0">
                <a:solidFill>
                  <a:schemeClr val="tx1"/>
                </a:solidFill>
                <a:effectLst/>
                <a:latin typeface="+mn-lt"/>
                <a:ea typeface="+mn-ea"/>
                <a:cs typeface="+mn-cs"/>
              </a:rPr>
              <a:t>If any partners would like to know more about the project or have any links to any groups of young people or parents/carers who they feel would like to get involved – please contact </a:t>
            </a:r>
            <a:r>
              <a:rPr lang="en-GB" sz="1200" u="sng" kern="1200" dirty="0">
                <a:solidFill>
                  <a:schemeClr val="tx1"/>
                </a:solidFill>
                <a:effectLst/>
                <a:latin typeface="+mn-lt"/>
                <a:ea typeface="+mn-ea"/>
                <a:cs typeface="+mn-cs"/>
                <a:hlinkClick r:id="rId4"/>
              </a:rPr>
              <a:t>Kathryn.morrison@northyorks.gov.uk</a:t>
            </a:r>
            <a:r>
              <a:rPr lang="en-GB"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8BC1FF0A-F99B-4BF7-8A6F-ED97BF876C92}" type="slidenum">
              <a:rPr lang="en-GB" smtClean="0"/>
              <a:t>18</a:t>
            </a:fld>
            <a:endParaRPr lang="en-GB"/>
          </a:p>
        </p:txBody>
      </p:sp>
    </p:spTree>
    <p:extLst>
      <p:ext uri="{BB962C8B-B14F-4D97-AF65-F5344CB8AC3E}">
        <p14:creationId xmlns:p14="http://schemas.microsoft.com/office/powerpoint/2010/main" val="3847131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annual report time and the</a:t>
            </a:r>
            <a:r>
              <a:rPr lang="en-GB" baseline="0" dirty="0"/>
              <a:t> new NYSCP Scrutineer Annual Report has been produced and the Child Death Overview Panel Annual Report</a:t>
            </a:r>
          </a:p>
          <a:p>
            <a:r>
              <a:rPr lang="en-GB" baseline="0" dirty="0"/>
              <a:t>For more information visit our website</a:t>
            </a:r>
          </a:p>
          <a:p>
            <a:endParaRPr lang="en-GB" dirty="0"/>
          </a:p>
        </p:txBody>
      </p:sp>
      <p:sp>
        <p:nvSpPr>
          <p:cNvPr id="4" name="Slide Number Placeholder 3"/>
          <p:cNvSpPr>
            <a:spLocks noGrp="1"/>
          </p:cNvSpPr>
          <p:nvPr>
            <p:ph type="sldNum" sz="quarter" idx="10"/>
          </p:nvPr>
        </p:nvSpPr>
        <p:spPr/>
        <p:txBody>
          <a:bodyPr/>
          <a:lstStyle/>
          <a:p>
            <a:fld id="{8BC1FF0A-F99B-4BF7-8A6F-ED97BF876C92}" type="slidenum">
              <a:rPr lang="en-GB" smtClean="0"/>
              <a:t>19</a:t>
            </a:fld>
            <a:endParaRPr lang="en-GB"/>
          </a:p>
        </p:txBody>
      </p:sp>
    </p:spTree>
    <p:extLst>
      <p:ext uri="{BB962C8B-B14F-4D97-AF65-F5344CB8AC3E}">
        <p14:creationId xmlns:p14="http://schemas.microsoft.com/office/powerpoint/2010/main" val="254573190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1950849"/>
            <a:ext cx="10363200" cy="1470025"/>
          </a:xfrm>
        </p:spPr>
        <p:txBody>
          <a:bodyPr/>
          <a:lstStyle>
            <a:lvl1pPr>
              <a:defRPr>
                <a:solidFill>
                  <a:schemeClr val="tx1"/>
                </a:solidFill>
                <a:effectLst/>
              </a:defRPr>
            </a:lvl1pPr>
          </a:lstStyle>
          <a:p>
            <a:r>
              <a:rPr lang="en-US"/>
              <a:t>Click to edit Master title style</a:t>
            </a:r>
            <a:endParaRPr lang="en-GB" dirty="0"/>
          </a:p>
        </p:txBody>
      </p:sp>
      <p:sp>
        <p:nvSpPr>
          <p:cNvPr id="3" name="Subtitle 2"/>
          <p:cNvSpPr>
            <a:spLocks noGrp="1"/>
          </p:cNvSpPr>
          <p:nvPr>
            <p:ph type="subTitle" idx="1"/>
          </p:nvPr>
        </p:nvSpPr>
        <p:spPr>
          <a:xfrm>
            <a:off x="1828799" y="3961598"/>
            <a:ext cx="85344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823205" y="168930"/>
            <a:ext cx="4545591" cy="991657"/>
          </a:xfrm>
          <a:prstGeom prst="rect">
            <a:avLst/>
          </a:prstGeom>
        </p:spPr>
      </p:pic>
      <p:sp>
        <p:nvSpPr>
          <p:cNvPr id="6"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829441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Blank Layout, Page numb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70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099233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15" name="Rectangle 14"/>
          <p:cNvSpPr/>
          <p:nvPr/>
        </p:nvSpPr>
        <p:spPr>
          <a:xfrm>
            <a:off x="2" y="6473442"/>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17" name="Slide Number Placeholder 5"/>
          <p:cNvSpPr txBox="1">
            <a:spLocks/>
          </p:cNvSpPr>
          <p:nvPr/>
        </p:nvSpPr>
        <p:spPr>
          <a:xfrm>
            <a:off x="923563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18" name="Picture 17" descr="433MHz RF communication from a Raspberry Pi | Behind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972" y="6531759"/>
            <a:ext cx="243635" cy="243635"/>
          </a:xfrm>
          <a:prstGeom prst="rect">
            <a:avLst/>
          </a:prstGeom>
        </p:spPr>
      </p:pic>
      <p:sp>
        <p:nvSpPr>
          <p:cNvPr id="19" name="Slide Number Placeholder 5"/>
          <p:cNvSpPr txBox="1">
            <a:spLocks/>
          </p:cNvSpPr>
          <p:nvPr/>
        </p:nvSpPr>
        <p:spPr>
          <a:xfrm>
            <a:off x="11157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pic>
        <p:nvPicPr>
          <p:cNvPr id="20" name="Picture 19"/>
          <p:cNvPicPr>
            <a:picLocks noChangeAspect="1"/>
          </p:cNvPicPr>
          <p:nvPr/>
        </p:nvPicPr>
        <p:blipFill rotWithShape="1">
          <a:blip r:embed="rId3">
            <a:extLst>
              <a:ext uri="{BEBA8EAE-BF5A-486C-A8C5-ECC9F3942E4B}">
                <a14:imgProps xmlns:a14="http://schemas.microsoft.com/office/drawing/2010/main">
                  <a14:imgLayer r:embed="rId4">
                    <a14:imgEffect>
                      <a14:artisticCrisscrossEtching/>
                    </a14:imgEffect>
                    <a14:imgEffect>
                      <a14:sharpenSoften amount="-30000"/>
                    </a14:imgEffect>
                    <a14:imgEffect>
                      <a14:brightnessContrast bright="6000" contrast="-7000"/>
                    </a14:imgEffect>
                  </a14:imgLayer>
                </a14:imgProps>
              </a:ext>
            </a:extLst>
          </a:blip>
          <a:srcRect l="6993" r="46979"/>
          <a:stretch/>
        </p:blipFill>
        <p:spPr>
          <a:xfrm>
            <a:off x="-1" y="-34184"/>
            <a:ext cx="12192001" cy="1873315"/>
          </a:xfrm>
          <a:prstGeom prst="rect">
            <a:avLst/>
          </a:prstGeom>
        </p:spPr>
      </p:pic>
      <p:sp>
        <p:nvSpPr>
          <p:cNvPr id="2" name="Title 1"/>
          <p:cNvSpPr>
            <a:spLocks noGrp="1"/>
          </p:cNvSpPr>
          <p:nvPr>
            <p:ph type="title"/>
          </p:nvPr>
        </p:nvSpPr>
        <p:spPr>
          <a:xfrm>
            <a:off x="1108363" y="512748"/>
            <a:ext cx="10363200" cy="916186"/>
          </a:xfrm>
        </p:spPr>
        <p:txBody>
          <a:bodyPr anchor="t"/>
          <a:lstStyle>
            <a:lvl1pPr algn="l">
              <a:defRPr sz="3000" b="1" cap="all"/>
            </a:lvl1pPr>
          </a:lstStyle>
          <a:p>
            <a:r>
              <a:rPr lang="en-US"/>
              <a:t>Click to edit Master title style</a:t>
            </a:r>
            <a:endParaRPr lang="en-GB" dirty="0"/>
          </a:p>
        </p:txBody>
      </p:sp>
      <p:sp>
        <p:nvSpPr>
          <p:cNvPr id="11"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248430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12192000" cy="116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372392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5"/>
          <p:cNvSpPr>
            <a:spLocks noGrp="1"/>
          </p:cNvSpPr>
          <p:nvPr>
            <p:ph type="sldNum" sz="quarter" idx="10"/>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1969451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12307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45708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Layout top graphics only">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sharpenSoften amount="-30000"/>
                    </a14:imgEffect>
                    <a14:imgEffect>
                      <a14:brightnessContrast bright="6000" contrast="-7000"/>
                    </a14:imgEffect>
                  </a14:imgLayer>
                </a14:imgProps>
              </a:ext>
            </a:extLst>
          </a:blip>
          <a:srcRect l="-1" r="39617"/>
          <a:stretch/>
        </p:blipFill>
        <p:spPr>
          <a:xfrm>
            <a:off x="2" y="-1786"/>
            <a:ext cx="12200708" cy="1428934"/>
          </a:xfrm>
          <a:prstGeom prst="rect">
            <a:avLst/>
          </a:prstGeom>
        </p:spPr>
      </p:pic>
    </p:spTree>
    <p:extLst>
      <p:ext uri="{BB962C8B-B14F-4D97-AF65-F5344CB8AC3E}">
        <p14:creationId xmlns:p14="http://schemas.microsoft.com/office/powerpoint/2010/main" val="180005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layout bottom graphics only">
    <p:spTree>
      <p:nvGrpSpPr>
        <p:cNvPr id="1" name=""/>
        <p:cNvGrpSpPr/>
        <p:nvPr/>
      </p:nvGrpSpPr>
      <p:grpSpPr>
        <a:xfrm>
          <a:off x="0" y="0"/>
          <a:ext cx="0" cy="0"/>
          <a:chOff x="0" y="0"/>
          <a:chExt cx="0" cy="0"/>
        </a:xfrm>
      </p:grpSpPr>
      <p:sp>
        <p:nvSpPr>
          <p:cNvPr id="4" name="Rectangle 3"/>
          <p:cNvSpPr/>
          <p:nvPr/>
        </p:nvSpPr>
        <p:spPr>
          <a:xfrm>
            <a:off x="0" y="6469841"/>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6" name="Slide Number Placeholder 5"/>
          <p:cNvSpPr txBox="1">
            <a:spLocks/>
          </p:cNvSpPr>
          <p:nvPr/>
        </p:nvSpPr>
        <p:spPr>
          <a:xfrm>
            <a:off x="923563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7" name="Picture 6" descr="433MHz RF communication from a Raspberry Pi | Behind Th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972" y="6531759"/>
            <a:ext cx="243635" cy="243635"/>
          </a:xfrm>
          <a:prstGeom prst="rect">
            <a:avLst/>
          </a:prstGeom>
        </p:spPr>
      </p:pic>
      <p:sp>
        <p:nvSpPr>
          <p:cNvPr id="8" name="Slide Number Placeholder 5"/>
          <p:cNvSpPr txBox="1">
            <a:spLocks/>
          </p:cNvSpPr>
          <p:nvPr/>
        </p:nvSpPr>
        <p:spPr>
          <a:xfrm>
            <a:off x="111571" y="6531759"/>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sp>
        <p:nvSpPr>
          <p:cNvPr id="9" name="Slide Number Placeholder 5"/>
          <p:cNvSpPr>
            <a:spLocks noGrp="1"/>
          </p:cNvSpPr>
          <p:nvPr>
            <p:ph type="sldNum" sz="quarter" idx="4"/>
          </p:nvPr>
        </p:nvSpPr>
        <p:spPr>
          <a:xfrm>
            <a:off x="4673600" y="6531759"/>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Tree>
    <p:extLst>
      <p:ext uri="{BB962C8B-B14F-4D97-AF65-F5344CB8AC3E}">
        <p14:creationId xmlns:p14="http://schemas.microsoft.com/office/powerpoint/2010/main" val="406030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artisticCrisscrossEtching/>
                    </a14:imgEffect>
                    <a14:imgEffect>
                      <a14:sharpenSoften amount="-30000"/>
                    </a14:imgEffect>
                    <a14:imgEffect>
                      <a14:brightnessContrast contrast="20000"/>
                    </a14:imgEffect>
                  </a14:imgLayer>
                </a14:imgProps>
              </a:ext>
            </a:extLst>
          </a:blip>
          <a:srcRect l="-1" r="39617"/>
          <a:stretch/>
        </p:blipFill>
        <p:spPr>
          <a:xfrm>
            <a:off x="-8707" y="-2372"/>
            <a:ext cx="12200708" cy="1428934"/>
          </a:xfrm>
          <a:prstGeom prst="rect">
            <a:avLst/>
          </a:prstGeom>
        </p:spPr>
      </p:pic>
      <p:sp>
        <p:nvSpPr>
          <p:cNvPr id="2" name="Title Placeholder 1"/>
          <p:cNvSpPr>
            <a:spLocks noGrp="1"/>
          </p:cNvSpPr>
          <p:nvPr>
            <p:ph type="title"/>
          </p:nvPr>
        </p:nvSpPr>
        <p:spPr>
          <a:xfrm>
            <a:off x="609600" y="188640"/>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Rectangle 13"/>
          <p:cNvSpPr/>
          <p:nvPr/>
        </p:nvSpPr>
        <p:spPr>
          <a:xfrm>
            <a:off x="0" y="6486933"/>
            <a:ext cx="12200709" cy="384558"/>
          </a:xfrm>
          <a:prstGeom prst="rect">
            <a:avLst/>
          </a:prstGeom>
          <a:solidFill>
            <a:srgbClr val="205CAA"/>
          </a:solidFill>
          <a:ln>
            <a:noFill/>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sz="1350" dirty="0">
              <a:ln>
                <a:solidFill>
                  <a:srgbClr val="205CAA"/>
                </a:solidFill>
              </a:ln>
            </a:endParaRPr>
          </a:p>
        </p:txBody>
      </p:sp>
      <p:sp>
        <p:nvSpPr>
          <p:cNvPr id="15" name="Slide Number Placeholder 5"/>
          <p:cNvSpPr>
            <a:spLocks noGrp="1"/>
          </p:cNvSpPr>
          <p:nvPr>
            <p:ph type="sldNum" sz="quarter" idx="4"/>
          </p:nvPr>
        </p:nvSpPr>
        <p:spPr>
          <a:xfrm>
            <a:off x="4673600" y="6548851"/>
            <a:ext cx="2844800" cy="267927"/>
          </a:xfrm>
          <a:prstGeom prst="rect">
            <a:avLst/>
          </a:prstGeom>
        </p:spPr>
        <p:txBody>
          <a:bodyPr/>
          <a:lstStyle>
            <a:lvl1pPr>
              <a:defRPr sz="750">
                <a:solidFill>
                  <a:schemeClr val="bg1"/>
                </a:solidFill>
                <a:latin typeface="Arial Black" panose="020B0A04020102020204" pitchFamily="34" charset="0"/>
              </a:defRPr>
            </a:lvl1pPr>
          </a:lstStyle>
          <a:p>
            <a:fld id="{AF9B8566-95C2-48DC-B427-0F0C1D1AD3F7}" type="slidenum">
              <a:rPr lang="en-GB" smtClean="0"/>
              <a:t>‹#›</a:t>
            </a:fld>
            <a:endParaRPr lang="en-GB" dirty="0"/>
          </a:p>
        </p:txBody>
      </p:sp>
      <p:sp>
        <p:nvSpPr>
          <p:cNvPr id="16" name="Slide Number Placeholder 5"/>
          <p:cNvSpPr txBox="1">
            <a:spLocks/>
          </p:cNvSpPr>
          <p:nvPr/>
        </p:nvSpPr>
        <p:spPr>
          <a:xfrm>
            <a:off x="9235631" y="6548851"/>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750" b="0" dirty="0">
                <a:solidFill>
                  <a:schemeClr val="bg1"/>
                </a:solidFill>
                <a:latin typeface="Arial Black" panose="020B0A04020102020204" pitchFamily="34" charset="0"/>
              </a:rPr>
              <a:t>Follow us on Twitter</a:t>
            </a:r>
            <a:r>
              <a:rPr lang="en-GB" sz="750" b="0" baseline="0" dirty="0">
                <a:solidFill>
                  <a:schemeClr val="bg1"/>
                </a:solidFill>
                <a:latin typeface="Arial Black" panose="020B0A04020102020204" pitchFamily="34" charset="0"/>
              </a:rPr>
              <a:t> </a:t>
            </a:r>
            <a:r>
              <a:rPr lang="en-GB" sz="750" b="0" dirty="0">
                <a:solidFill>
                  <a:schemeClr val="bg1"/>
                </a:solidFill>
                <a:latin typeface="Arial Black" panose="020B0A04020102020204" pitchFamily="34" charset="0"/>
              </a:rPr>
              <a:t>@NYSCP1</a:t>
            </a:r>
          </a:p>
        </p:txBody>
      </p:sp>
      <p:pic>
        <p:nvPicPr>
          <p:cNvPr id="17" name="Picture 16" descr="433MHz RF communication from a Raspberry Pi | Behind The ..."/>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30972" y="6548851"/>
            <a:ext cx="243635" cy="243635"/>
          </a:xfrm>
          <a:prstGeom prst="rect">
            <a:avLst/>
          </a:prstGeom>
        </p:spPr>
      </p:pic>
      <p:sp>
        <p:nvSpPr>
          <p:cNvPr id="18" name="Slide Number Placeholder 5"/>
          <p:cNvSpPr txBox="1">
            <a:spLocks/>
          </p:cNvSpPr>
          <p:nvPr/>
        </p:nvSpPr>
        <p:spPr>
          <a:xfrm>
            <a:off x="111571" y="6548851"/>
            <a:ext cx="2844800" cy="267927"/>
          </a:xfrm>
          <a:prstGeom prst="rect">
            <a:avLst/>
          </a:prstGeom>
        </p:spPr>
        <p:txBody>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750" b="0" dirty="0">
                <a:solidFill>
                  <a:schemeClr val="bg1"/>
                </a:solidFill>
                <a:latin typeface="Arial Black" panose="020B0A04020102020204" pitchFamily="34" charset="0"/>
              </a:rPr>
              <a:t>www.safeguardingchildren.co.uk</a:t>
            </a:r>
          </a:p>
        </p:txBody>
      </p:sp>
      <p:sp>
        <p:nvSpPr>
          <p:cNvPr id="5" name="MSIPCMContentMarking" descr="{&quot;HashCode&quot;:-27485075,&quot;Placement&quot;:&quot;Footer&quot;,&quot;Top&quot;:519.343,&quot;Left&quot;:426.088348,&quot;SlideWidth&quot;:960,&quot;SlideHeight&quot;:540}"/>
          <p:cNvSpPr txBox="1"/>
          <p:nvPr userDrawn="1"/>
        </p:nvSpPr>
        <p:spPr>
          <a:xfrm>
            <a:off x="5411322" y="6595656"/>
            <a:ext cx="1369357"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FF0000"/>
                </a:solidFill>
                <a:latin typeface="Calibri" panose="020F0502020204030204" pitchFamily="34" charset="0"/>
              </a:rPr>
              <a:t>OFFICIAL - SENSITIVE</a:t>
            </a:r>
          </a:p>
        </p:txBody>
      </p:sp>
    </p:spTree>
    <p:extLst>
      <p:ext uri="{BB962C8B-B14F-4D97-AF65-F5344CB8AC3E}">
        <p14:creationId xmlns:p14="http://schemas.microsoft.com/office/powerpoint/2010/main" val="246707364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txStyles>
    <p:title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eur02.safelinks.protection.outlook.com/?url=https%3A%2F%2Fconsult.justice.gov.uk%2Fvictim-policy%2Fdelivering-justice-for-victims%2F&amp;data=04%7C01%7CNicole.Hutchinson%40northyorkshire.police.uk%7C1b8a9da1bd4f4c2252d408d9bb235af3%7C2c84bc9193af476e9721cdad67cb3ead%7C0%7C0%7C637746582785352668%7CUnknown%7CTWFpbGZsb3d8eyJWIjoiMC4wLjAwMDAiLCJQIjoiV2luMzIiLCJBTiI6Ik1haWwiLCJXVCI6Mn0%3D%7C3000&amp;sdata=HyIBA6RnUx0z6lzgwpeIxWOnfR7nYo0DW%2BoyYO34pw0%3D&amp;reserved=0" TargetMode="External"/><Relationship Id="rId5" Type="http://schemas.openxmlformats.org/officeDocument/2006/relationships/image" Target="../media/image24.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95alive@northyorks.gov.uk" TargetMode="External"/><Relationship Id="rId5" Type="http://schemas.openxmlformats.org/officeDocument/2006/relationships/image" Target="../media/image24.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0.xml"/><Relationship Id="rId7" Type="http://schemas.openxmlformats.org/officeDocument/2006/relationships/hyperlink" Target="https://www.eventbrite.co.uk/e/prevent-awareness-tickets-221317956967"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nypartnership.org/" TargetMode="External"/><Relationship Id="rId5" Type="http://schemas.openxmlformats.org/officeDocument/2006/relationships/image" Target="../media/image24.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0.xml"/><Relationship Id="rId7" Type="http://schemas.openxmlformats.org/officeDocument/2006/relationships/image" Target="../media/image2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Lesley.gray@northyorks.gov.uk" TargetMode="External"/><Relationship Id="rId5" Type="http://schemas.openxmlformats.org/officeDocument/2006/relationships/image" Target="../media/image24.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image" Target="../media/image25.jpe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4.xml"/><Relationship Id="rId7" Type="http://schemas.openxmlformats.org/officeDocument/2006/relationships/hyperlink" Target="http://www.safeguardingchildren.co.uk/"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12" Type="http://schemas.openxmlformats.org/officeDocument/2006/relationships/image" Target="../media/image2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hyperlink" Target="http://www.safeguardingchildren.co.uk/" TargetMode="External"/><Relationship Id="rId10" Type="http://schemas.openxmlformats.org/officeDocument/2006/relationships/image" Target="../media/image32.png"/><Relationship Id="rId4" Type="http://schemas.openxmlformats.org/officeDocument/2006/relationships/notesSlide" Target="../notesSlides/notesSlide10.xml"/><Relationship Id="rId9"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12" Type="http://schemas.openxmlformats.org/officeDocument/2006/relationships/image" Target="../media/image2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hyperlink" Target="http://www.safeguardingchildren.co.uk/" TargetMode="External"/><Relationship Id="rId10" Type="http://schemas.openxmlformats.org/officeDocument/2006/relationships/image" Target="../media/image32.png"/><Relationship Id="rId4" Type="http://schemas.openxmlformats.org/officeDocument/2006/relationships/notesSlide" Target="../notesSlides/notesSlide11.xml"/><Relationship Id="rId9"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12" Type="http://schemas.openxmlformats.org/officeDocument/2006/relationships/image" Target="../media/image2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hyperlink" Target="http://www.safeguardingchildren.co.uk/" TargetMode="External"/><Relationship Id="rId10" Type="http://schemas.openxmlformats.org/officeDocument/2006/relationships/image" Target="../media/image32.png"/><Relationship Id="rId4" Type="http://schemas.openxmlformats.org/officeDocument/2006/relationships/notesSlide" Target="../notesSlides/notesSlide12.xml"/><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12" Type="http://schemas.openxmlformats.org/officeDocument/2006/relationships/image" Target="../media/image2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hyperlink" Target="http://www.safeguardingchildren.co.uk/" TargetMode="External"/><Relationship Id="rId10" Type="http://schemas.openxmlformats.org/officeDocument/2006/relationships/image" Target="../media/image32.png"/><Relationship Id="rId4" Type="http://schemas.openxmlformats.org/officeDocument/2006/relationships/notesSlide" Target="../notesSlides/notesSlide13.xml"/><Relationship Id="rId9" Type="http://schemas.openxmlformats.org/officeDocument/2006/relationships/image" Target="../media/image31.jpeg"/></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12" Type="http://schemas.openxmlformats.org/officeDocument/2006/relationships/image" Target="../media/image2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hyperlink" Target="http://www.safeguardingchildren.co.uk/" TargetMode="External"/><Relationship Id="rId10" Type="http://schemas.openxmlformats.org/officeDocument/2006/relationships/image" Target="../media/image32.png"/><Relationship Id="rId4" Type="http://schemas.openxmlformats.org/officeDocument/2006/relationships/notesSlide" Target="../notesSlides/notesSlide14.xml"/><Relationship Id="rId9"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jpeg"/><Relationship Id="rId12" Type="http://schemas.openxmlformats.org/officeDocument/2006/relationships/image" Target="../media/image2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hyperlink" Target="http://www.safeguardingchildren.co.uk/" TargetMode="External"/><Relationship Id="rId10" Type="http://schemas.openxmlformats.org/officeDocument/2006/relationships/image" Target="../media/image32.png"/><Relationship Id="rId4" Type="http://schemas.openxmlformats.org/officeDocument/2006/relationships/notesSlide" Target="../notesSlides/notesSlide15.xml"/><Relationship Id="rId9"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3.png"/><Relationship Id="rId4" Type="http://schemas.openxmlformats.org/officeDocument/2006/relationships/hyperlink" Target="https://www.safeguardingchildren.co.uk/offer-of-support-to-schools-and-colleges-regarding-peer-on-peer-abuse/"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hyperlink" Target="https://www.safeguardingchildren.co.uk/training-north-yorkshire/training-courses" TargetMode="Externa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lullabytrust.org.uk/professionals/" TargetMode="External"/><Relationship Id="rId5" Type="http://schemas.openxmlformats.org/officeDocument/2006/relationships/hyperlink" Target="https://www.safeguardingchildren.co.uk/parents-carers/caring-for-your-baby/safer-sleep-for-babies/" TargetMode="External"/><Relationship Id="rId4" Type="http://schemas.openxmlformats.org/officeDocument/2006/relationships/notesSlide" Target="../notesSlides/notesSlide17.xml"/><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8" Type="http://schemas.openxmlformats.org/officeDocument/2006/relationships/hyperlink" Target="https://safeguardingadults.co.uk/strategic-priorities" TargetMode="External"/><Relationship Id="rId3" Type="http://schemas.openxmlformats.org/officeDocument/2006/relationships/slideLayout" Target="../slideLayouts/slideLayout10.xml"/><Relationship Id="rId7" Type="http://schemas.openxmlformats.org/officeDocument/2006/relationships/image" Target="../media/image9.jpeg"/><Relationship Id="rId12"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5.tiff"/><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5.png"/><Relationship Id="rId11" Type="http://schemas.openxmlformats.org/officeDocument/2006/relationships/image" Target="../media/image23.png"/><Relationship Id="rId5" Type="http://schemas.openxmlformats.org/officeDocument/2006/relationships/hyperlink" Target="https://www.safeguardingchildren.co.uk/professionals/nyscp-e-bulletin/" TargetMode="External"/><Relationship Id="rId10" Type="http://schemas.openxmlformats.org/officeDocument/2006/relationships/hyperlink" Target="http://www.facebook.com/nyscp1" TargetMode="External"/><Relationship Id="rId4" Type="http://schemas.openxmlformats.org/officeDocument/2006/relationships/notesSlide" Target="../notesSlides/notesSlide19.xml"/><Relationship Id="rId9" Type="http://schemas.openxmlformats.org/officeDocument/2006/relationships/hyperlink" Target="https://twitter.com.nyscp1/"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Lauren.Young@northyorks.gov.uk" TargetMode="External"/><Relationship Id="rId13" Type="http://schemas.openxmlformats.org/officeDocument/2006/relationships/hyperlink" Target="https://safeguardingadults.co.uk/about-us/lsps/" TargetMode="External"/><Relationship Id="rId3" Type="http://schemas.openxmlformats.org/officeDocument/2006/relationships/slideLayout" Target="../slideLayouts/slideLayout10.xml"/><Relationship Id="rId7" Type="http://schemas.openxmlformats.org/officeDocument/2006/relationships/hyperlink" Target="http://Andrea.Hayes1@northyorks.gov.uk" TargetMode="External"/><Relationship Id="rId12" Type="http://schemas.openxmlformats.org/officeDocument/2006/relationships/hyperlink" Target="mailto:Susan.Watson@northyorks.gov.uk"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mailto:Sandra.Rees@scarborough.gov.uk" TargetMode="External"/><Relationship Id="rId11" Type="http://schemas.openxmlformats.org/officeDocument/2006/relationships/hyperlink" Target="http://SSweeting@selby.gov.uk" TargetMode="External"/><Relationship Id="rId5" Type="http://schemas.openxmlformats.org/officeDocument/2006/relationships/hyperlink" Target="mailto:Harriet.Dewhirst@northyorks.gov.uk" TargetMode="External"/><Relationship Id="rId10" Type="http://schemas.openxmlformats.org/officeDocument/2006/relationships/hyperlink" Target="mailto:Rachel.Bentley@northyorks.gov.uk" TargetMode="External"/><Relationship Id="rId4" Type="http://schemas.openxmlformats.org/officeDocument/2006/relationships/hyperlink" Target="mailto:Stephen.Thomas@northyorkshire.police.uk" TargetMode="External"/><Relationship Id="rId9" Type="http://schemas.openxmlformats.org/officeDocument/2006/relationships/hyperlink" Target="mailto:Helen.Williams213@nhs.net" TargetMode="Externa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hyperlink" Target="https://safeguardingadults.co.uk/annual-reports" TargetMode="External"/><Relationship Id="rId3" Type="http://schemas.openxmlformats.org/officeDocument/2006/relationships/slideLayout" Target="../slideLayouts/slideLayout10.xml"/><Relationship Id="rId7" Type="http://schemas.openxmlformats.org/officeDocument/2006/relationships/image" Target="../media/image9.jpeg"/><Relationship Id="rId12"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5.tiff"/><Relationship Id="rId10" Type="http://schemas.openxmlformats.org/officeDocument/2006/relationships/image" Target="../media/image15.png"/><Relationship Id="rId4" Type="http://schemas.openxmlformats.org/officeDocument/2006/relationships/notesSlide" Target="../notesSlides/notesSlide5.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0.xml"/><Relationship Id="rId7" Type="http://schemas.openxmlformats.org/officeDocument/2006/relationships/image" Target="../media/image9.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notesSlide" Target="../notesSlides/notesSlide6.xml"/><Relationship Id="rId9" Type="http://schemas.openxmlformats.org/officeDocument/2006/relationships/image" Target="../media/image17.tiff"/></Relationships>
</file>

<file path=ppt/slides/_rels/slide7.xml.rels><?xml version="1.0" encoding="UTF-8" standalone="yes"?>
<Relationships xmlns="http://schemas.openxmlformats.org/package/2006/relationships"><Relationship Id="rId8" Type="http://schemas.openxmlformats.org/officeDocument/2006/relationships/hyperlink" Target="https://safeguardingadults.co.uk/working-with-adults/one-minute-guides-omg/" TargetMode="External"/><Relationship Id="rId13" Type="http://schemas.openxmlformats.org/officeDocument/2006/relationships/hyperlink" Target="http://www.safeguardingadults.co.uk/" TargetMode="External"/><Relationship Id="rId18" Type="http://schemas.openxmlformats.org/officeDocument/2006/relationships/image" Target="../media/image20.tiff"/><Relationship Id="rId3" Type="http://schemas.openxmlformats.org/officeDocument/2006/relationships/slideLayout" Target="../slideLayouts/slideLayout10.xml"/><Relationship Id="rId7" Type="http://schemas.openxmlformats.org/officeDocument/2006/relationships/image" Target="../media/image9.jpeg"/><Relationship Id="rId12" Type="http://schemas.openxmlformats.org/officeDocument/2006/relationships/image" Target="../media/image18.tiff"/><Relationship Id="rId17" Type="http://schemas.openxmlformats.org/officeDocument/2006/relationships/image" Target="../media/image7.png"/><Relationship Id="rId2" Type="http://schemas.openxmlformats.org/officeDocument/2006/relationships/audio" Target="../media/media7.m4a"/><Relationship Id="rId16" Type="http://schemas.openxmlformats.org/officeDocument/2006/relationships/hyperlink" Target="http://www.safeguardingadults.co.uk/nysab-newsletter" TargetMode="External"/><Relationship Id="rId1" Type="http://schemas.microsoft.com/office/2007/relationships/media" Target="../media/media7.m4a"/><Relationship Id="rId6" Type="http://schemas.openxmlformats.org/officeDocument/2006/relationships/image" Target="../media/image8.png"/><Relationship Id="rId11" Type="http://schemas.openxmlformats.org/officeDocument/2006/relationships/hyperlink" Target="https://safeguardingadults.co.uk/working-with-adults/nysab-procedures/" TargetMode="External"/><Relationship Id="rId5" Type="http://schemas.openxmlformats.org/officeDocument/2006/relationships/image" Target="../media/image5.tiff"/><Relationship Id="rId15" Type="http://schemas.openxmlformats.org/officeDocument/2006/relationships/hyperlink" Target="http://www.twitter.com/nysab1" TargetMode="External"/><Relationship Id="rId10" Type="http://schemas.openxmlformats.org/officeDocument/2006/relationships/hyperlink" Target="https://safeguardingadults.co.uk/learning-research/training-courses/" TargetMode="External"/><Relationship Id="rId4" Type="http://schemas.openxmlformats.org/officeDocument/2006/relationships/notesSlide" Target="../notesSlides/notesSlide7.xml"/><Relationship Id="rId9" Type="http://schemas.openxmlformats.org/officeDocument/2006/relationships/hyperlink" Target="https://safeguardingadults.co.uk/keeping-safe/easy-read-guides/" TargetMode="External"/><Relationship Id="rId14" Type="http://schemas.openxmlformats.org/officeDocument/2006/relationships/image" Target="../media/image19.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788F5E-995D-B248-B6E1-3A24A2D6D436}"/>
              </a:ext>
            </a:extLst>
          </p:cNvPr>
          <p:cNvSpPr/>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065C8C-57BF-8B4D-B707-7C18BFB20EB5}"/>
              </a:ext>
            </a:extLst>
          </p:cNvPr>
          <p:cNvPicPr>
            <a:picLocks noChangeAspect="1"/>
          </p:cNvPicPr>
          <p:nvPr/>
        </p:nvPicPr>
        <p:blipFill>
          <a:blip r:embed="rId5">
            <a:alphaModFix amt="20000"/>
          </a:blip>
          <a:stretch>
            <a:fillRect/>
          </a:stretch>
        </p:blipFill>
        <p:spPr>
          <a:xfrm>
            <a:off x="388148" y="444190"/>
            <a:ext cx="11425033" cy="6165176"/>
          </a:xfrm>
          <a:prstGeom prst="rect">
            <a:avLst/>
          </a:prstGeom>
        </p:spPr>
      </p:pic>
      <p:sp>
        <p:nvSpPr>
          <p:cNvPr id="6" name="Title 1">
            <a:extLst>
              <a:ext uri="{FF2B5EF4-FFF2-40B4-BE49-F238E27FC236}">
                <a16:creationId xmlns:a16="http://schemas.microsoft.com/office/drawing/2014/main" id="{A60FB699-8A3C-6D4A-80F7-55581911F382}"/>
              </a:ext>
            </a:extLst>
          </p:cNvPr>
          <p:cNvSpPr txBox="1">
            <a:spLocks/>
          </p:cNvSpPr>
          <p:nvPr/>
        </p:nvSpPr>
        <p:spPr>
          <a:xfrm>
            <a:off x="656576" y="2939668"/>
            <a:ext cx="10869517" cy="2241931"/>
          </a:xfrm>
          <a:prstGeom prst="rect">
            <a:avLst/>
          </a:prstGeom>
          <a:ln>
            <a:noFill/>
          </a:ln>
          <a:effectLst>
            <a:outerShdw blurRad="50800" dist="38100" dir="13500000" algn="br" rotWithShape="0">
              <a:prstClr val="black">
                <a:alpha val="40000"/>
              </a:prstClr>
            </a:outerShdw>
          </a:effectLst>
        </p:spPr>
        <p:txBody>
          <a:bodyPr>
            <a:normAutofit fontScale="62500" lnSpcReduction="20000"/>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US" sz="6200" dirty="0">
                <a:solidFill>
                  <a:srgbClr val="0070C0"/>
                </a:solidFill>
                <a:effectLst/>
                <a:latin typeface="+mj-lt"/>
              </a:rPr>
              <a:t>North Yorkshire Safeguarding Adults Board (NYSAB)</a:t>
            </a:r>
          </a:p>
          <a:p>
            <a:endParaRPr lang="en-US" sz="6200" dirty="0">
              <a:solidFill>
                <a:srgbClr val="0070C0"/>
              </a:solidFill>
              <a:effectLst/>
              <a:latin typeface="+mj-lt"/>
            </a:endParaRPr>
          </a:p>
          <a:p>
            <a:r>
              <a:rPr lang="en-US" sz="6200" dirty="0">
                <a:solidFill>
                  <a:srgbClr val="0070C0"/>
                </a:solidFill>
                <a:effectLst/>
                <a:latin typeface="+mj-lt"/>
              </a:rPr>
              <a:t> </a:t>
            </a:r>
            <a:r>
              <a:rPr lang="en-US" sz="6200" b="0" dirty="0">
                <a:solidFill>
                  <a:srgbClr val="0070C0"/>
                </a:solidFill>
                <a:effectLst/>
                <a:latin typeface="+mj-lt"/>
              </a:rPr>
              <a:t>Quarter 4 Update</a:t>
            </a:r>
            <a:r>
              <a:rPr lang="en-US" sz="3600" dirty="0"/>
              <a:t/>
            </a:r>
            <a:br>
              <a:rPr lang="en-US" sz="3600" dirty="0"/>
            </a:br>
            <a:r>
              <a:rPr lang="en-US" sz="3600" dirty="0"/>
              <a:t/>
            </a:r>
            <a:br>
              <a:rPr lang="en-US" sz="3600" dirty="0"/>
            </a:br>
            <a:endParaRPr lang="en-US" sz="3600" dirty="0"/>
          </a:p>
        </p:txBody>
      </p:sp>
      <p:pic>
        <p:nvPicPr>
          <p:cNvPr id="7" name="Picture 6">
            <a:extLst>
              <a:ext uri="{FF2B5EF4-FFF2-40B4-BE49-F238E27FC236}">
                <a16:creationId xmlns:a16="http://schemas.microsoft.com/office/drawing/2014/main" id="{AE05FFDB-C268-AE4B-A650-05A9B580E236}"/>
              </a:ext>
            </a:extLst>
          </p:cNvPr>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7043351" y="515032"/>
            <a:ext cx="4760501" cy="1277811"/>
          </a:xfrm>
          <a:prstGeom prst="rect">
            <a:avLst/>
          </a:prstGeom>
          <a:noFill/>
          <a:ln>
            <a:noFill/>
          </a:ln>
        </p:spPr>
      </p:pic>
      <p:pic>
        <p:nvPicPr>
          <p:cNvPr id="3" name="Audio Recording 24 Dec 2021 at 11:07:53" descr="Audio Recording 24 Dec 2021 at 11:07:53">
            <a:hlinkClick r:id="" action="ppaction://media"/>
            <a:extLst>
              <a:ext uri="{FF2B5EF4-FFF2-40B4-BE49-F238E27FC236}">
                <a16:creationId xmlns:a16="http://schemas.microsoft.com/office/drawing/2014/main" id="{5A9054DE-4F2C-A94C-A42F-AC7A7A5BCA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19693" y="5954434"/>
            <a:ext cx="812800" cy="812800"/>
          </a:xfrm>
          <a:prstGeom prst="rect">
            <a:avLst/>
          </a:prstGeom>
        </p:spPr>
      </p:pic>
    </p:spTree>
    <p:extLst>
      <p:ext uri="{BB962C8B-B14F-4D97-AF65-F5344CB8AC3E}">
        <p14:creationId xmlns:p14="http://schemas.microsoft.com/office/powerpoint/2010/main" val="1146866236"/>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38200" y="365125"/>
            <a:ext cx="10515600" cy="847855"/>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a:solidFill>
                  <a:schemeClr val="tx1"/>
                </a:solidFill>
              </a:rPr>
              <a:t>Domestic Abuse update </a:t>
            </a:r>
          </a:p>
        </p:txBody>
      </p:sp>
      <p:sp>
        <p:nvSpPr>
          <p:cNvPr id="6" name="Content Placeholder 2"/>
          <p:cNvSpPr txBox="1">
            <a:spLocks/>
          </p:cNvSpPr>
          <p:nvPr/>
        </p:nvSpPr>
        <p:spPr>
          <a:xfrm>
            <a:off x="466531" y="1320424"/>
            <a:ext cx="10887269" cy="4553339"/>
          </a:xfrm>
          <a:prstGeom prst="rect">
            <a:avLst/>
          </a:prstGeom>
        </p:spPr>
        <p:txBody>
          <a:bodyPr>
            <a:normAutofit lnSpcReduction="100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buFont typeface="Wingdings" panose="05000000000000000000" pitchFamily="2" charset="2"/>
              <a:buChar char="v"/>
            </a:pPr>
            <a:r>
              <a:rPr lang="en-GB" sz="2800" dirty="0">
                <a:solidFill>
                  <a:prstClr val="black"/>
                </a:solidFill>
              </a:rPr>
              <a:t> The Domestic Abuse Act 2021 introduced 7 parts of legislative change that will positively impact on victims, survivors and their children and transforming the response to domestic abuse.</a:t>
            </a:r>
          </a:p>
          <a:p>
            <a:pPr marL="0" indent="0">
              <a:buNone/>
            </a:pPr>
            <a:endParaRPr lang="en-GB" sz="2800" dirty="0"/>
          </a:p>
          <a:p>
            <a:pPr>
              <a:buFont typeface="Wingdings" panose="05000000000000000000" pitchFamily="2" charset="2"/>
              <a:buChar char="v"/>
            </a:pPr>
            <a:r>
              <a:rPr lang="en-GB" sz="2800" dirty="0"/>
              <a:t> Part 4 of this legislation now introduces a new ‘Safe  </a:t>
            </a:r>
          </a:p>
          <a:p>
            <a:pPr marL="0" indent="0">
              <a:buNone/>
            </a:pPr>
            <a:r>
              <a:rPr lang="en-GB" sz="2800" dirty="0"/>
              <a:t>    Accommodation Duty’ on tier 1 authorities (NYCC&amp;CYC)</a:t>
            </a:r>
          </a:p>
          <a:p>
            <a:pPr marL="0" indent="0">
              <a:buNone/>
            </a:pPr>
            <a:endParaRPr lang="en-GB" sz="2800" dirty="0"/>
          </a:p>
          <a:p>
            <a:pPr>
              <a:buFont typeface="Wingdings" panose="05000000000000000000" pitchFamily="2" charset="2"/>
              <a:buChar char="v"/>
            </a:pPr>
            <a:r>
              <a:rPr lang="en-GB" sz="2800" dirty="0"/>
              <a:t> Final </a:t>
            </a:r>
            <a:r>
              <a:rPr lang="en-GB" sz="2800" b="1" dirty="0"/>
              <a:t>North Yorkshire County Council &amp; City of York Council Domestic Abuse Safe Accommodation Strategy 2021-2024 </a:t>
            </a:r>
            <a:r>
              <a:rPr lang="en-GB" sz="2800" dirty="0"/>
              <a:t>is drafted and awaiting publication on 5</a:t>
            </a:r>
            <a:r>
              <a:rPr lang="en-GB" sz="2800" baseline="30000" dirty="0"/>
              <a:t>th</a:t>
            </a:r>
            <a:r>
              <a:rPr lang="en-GB" sz="2800" dirty="0"/>
              <a:t> January 2022</a:t>
            </a:r>
            <a:endParaRPr lang="en-GB" dirty="0"/>
          </a:p>
        </p:txBody>
      </p:sp>
      <p:pic>
        <p:nvPicPr>
          <p:cNvPr id="7"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8101326"/>
      </p:ext>
    </p:extLst>
  </p:cSld>
  <p:clrMapOvr>
    <a:masterClrMapping/>
  </p:clrMapOvr>
  <mc:AlternateContent xmlns:mc="http://schemas.openxmlformats.org/markup-compatibility/2006" xmlns:p14="http://schemas.microsoft.com/office/powerpoint/2010/main">
    <mc:Choice Requires="p14">
      <p:transition spd="slow" p14:dur="2000" advTm="43000"/>
    </mc:Choice>
    <mc:Fallback xmlns="">
      <p:transition spd="slow" advTm="4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681650" y="764495"/>
            <a:ext cx="10095722" cy="758426"/>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a:solidFill>
                  <a:schemeClr val="tx1"/>
                </a:solidFill>
                <a:effectLst/>
                <a:latin typeface="+mn-lt"/>
              </a:rPr>
              <a:t>Our Strategy Our Principles</a:t>
            </a:r>
          </a:p>
        </p:txBody>
      </p:sp>
      <p:sp>
        <p:nvSpPr>
          <p:cNvPr id="9" name="Content Placeholder 2"/>
          <p:cNvSpPr txBox="1">
            <a:spLocks/>
          </p:cNvSpPr>
          <p:nvPr/>
        </p:nvSpPr>
        <p:spPr>
          <a:xfrm>
            <a:off x="317241" y="1959428"/>
            <a:ext cx="11495314" cy="3909665"/>
          </a:xfrm>
          <a:prstGeom prst="rect">
            <a:avLst/>
          </a:prstGeom>
        </p:spPr>
        <p:txBody>
          <a:bodyPr>
            <a:normAutofit lnSpcReduction="100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514350" indent="-514350" algn="just">
              <a:buFont typeface="Wingdings" panose="05000000000000000000" pitchFamily="2" charset="2"/>
              <a:buAutoNum type="arabicPeriod"/>
            </a:pPr>
            <a:r>
              <a:rPr lang="en-GB" dirty="0"/>
              <a:t>Authentic voice of victims/ survivors and their children to inform our partnership approaches. </a:t>
            </a:r>
          </a:p>
          <a:p>
            <a:pPr marL="514350" indent="-514350" algn="just">
              <a:buFont typeface="Wingdings" panose="05000000000000000000" pitchFamily="2" charset="2"/>
              <a:buAutoNum type="arabicPeriod"/>
            </a:pPr>
            <a:r>
              <a:rPr lang="en-GB" dirty="0"/>
              <a:t>Effective pathways- supporting those with ‘additional needs’</a:t>
            </a:r>
          </a:p>
          <a:p>
            <a:pPr marL="514350" indent="-514350" algn="just">
              <a:buFont typeface="Wingdings" panose="05000000000000000000" pitchFamily="2" charset="2"/>
              <a:buAutoNum type="arabicPeriod"/>
            </a:pPr>
            <a:r>
              <a:rPr lang="en-GB" dirty="0"/>
              <a:t>It’s not Safe Accommodation if support is not in place. It is not just bricks and mortar.</a:t>
            </a:r>
          </a:p>
          <a:p>
            <a:pPr marL="514350" indent="-514350" algn="just">
              <a:buFont typeface="Arial" panose="020B0604020202020204" pitchFamily="34" charset="0"/>
              <a:buAutoNum type="arabicPeriod"/>
            </a:pPr>
            <a:r>
              <a:rPr lang="en-GB" dirty="0"/>
              <a:t>Clear, consistent approaches must be in place across York and North Yorkshire. </a:t>
            </a:r>
          </a:p>
          <a:p>
            <a:pPr marL="514350" indent="-514350" algn="just">
              <a:buFont typeface="Arial" panose="020B0604020202020204" pitchFamily="34" charset="0"/>
              <a:buAutoNum type="arabicPeriod"/>
            </a:pPr>
            <a:r>
              <a:rPr lang="en-GB" dirty="0"/>
              <a:t>Meeting the needs of individuals, families and communities. </a:t>
            </a:r>
          </a:p>
          <a:p>
            <a:pPr marL="514350" indent="-514350" algn="just">
              <a:buFont typeface="Arial" panose="020B0604020202020204" pitchFamily="34" charset="0"/>
              <a:buAutoNum type="arabicPeriod"/>
            </a:pPr>
            <a:r>
              <a:rPr lang="en-GB" dirty="0"/>
              <a:t>Understanding our need and demand for safe accommodation.</a:t>
            </a:r>
          </a:p>
          <a:p>
            <a:pPr marL="514350" indent="-514350" algn="just">
              <a:buFont typeface="Arial" panose="020B0604020202020204" pitchFamily="34" charset="0"/>
              <a:buAutoNum type="arabicPeriod"/>
            </a:pPr>
            <a:r>
              <a:rPr lang="en-GB" dirty="0"/>
              <a:t>Ensuring we have effective partnership arrangements (Domestic Abuse Local Partnership Board). </a:t>
            </a:r>
          </a:p>
          <a:p>
            <a:endParaRPr lang="en-GB" dirty="0"/>
          </a:p>
        </p:txBody>
      </p:sp>
      <p:pic>
        <p:nvPicPr>
          <p:cNvPr id="10"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36914504"/>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09600" y="868978"/>
            <a:ext cx="3314700" cy="941161"/>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r>
              <a:rPr lang="en-GB" dirty="0">
                <a:solidFill>
                  <a:schemeClr val="tx1"/>
                </a:solidFill>
                <a:effectLst/>
                <a:latin typeface="+mn-lt"/>
              </a:rPr>
              <a:t>Continued..</a:t>
            </a:r>
          </a:p>
        </p:txBody>
      </p:sp>
      <p:sp>
        <p:nvSpPr>
          <p:cNvPr id="6" name="Content Placeholder 2"/>
          <p:cNvSpPr txBox="1">
            <a:spLocks/>
          </p:cNvSpPr>
          <p:nvPr/>
        </p:nvSpPr>
        <p:spPr>
          <a:xfrm>
            <a:off x="503853" y="1466851"/>
            <a:ext cx="11290041" cy="4672692"/>
          </a:xfrm>
          <a:prstGeom prst="rect">
            <a:avLst/>
          </a:prstGeom>
        </p:spPr>
        <p:txBody>
          <a:bodyPr>
            <a:normAutofit fontScale="925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Font typeface="Wingdings" panose="05000000000000000000" pitchFamily="2" charset="2"/>
              <a:buNone/>
            </a:pPr>
            <a:endParaRPr lang="en-GB" sz="2800" dirty="0"/>
          </a:p>
          <a:p>
            <a:pPr>
              <a:buFont typeface="Wingdings" panose="05000000000000000000" pitchFamily="2" charset="2"/>
              <a:buChar char="v"/>
            </a:pPr>
            <a:r>
              <a:rPr lang="en-GB" sz="2800" dirty="0"/>
              <a:t>The national Victims’ Bill consultation has now been launched, and will run for a period of 8 weeks until the 3rd February 2022.</a:t>
            </a:r>
          </a:p>
          <a:p>
            <a:pPr>
              <a:buFont typeface="Wingdings" panose="05000000000000000000" pitchFamily="2" charset="2"/>
              <a:buChar char="v"/>
            </a:pPr>
            <a:r>
              <a:rPr lang="en-GB" sz="2800" u="sng" dirty="0">
                <a:hlinkClick r:id="rId6" tooltip="https://consult.justice.gov.uk/victim-policy/delivering-justice-for-victims/"/>
              </a:rPr>
              <a:t>Delivering justice for victims: A consultation on improving victims’ experiences of the justice system - Ministry of Justice - Citizen Space</a:t>
            </a:r>
            <a:endParaRPr lang="en-GB" sz="2800" u="sng" dirty="0"/>
          </a:p>
          <a:p>
            <a:pPr marL="0" indent="0">
              <a:buFont typeface="Wingdings" panose="05000000000000000000" pitchFamily="2" charset="2"/>
              <a:buNone/>
            </a:pPr>
            <a:endParaRPr lang="en-GB" sz="2800" dirty="0"/>
          </a:p>
          <a:p>
            <a:pPr algn="ctr">
              <a:buFont typeface="Arial" panose="020B0604020202020204" pitchFamily="34" charset="0"/>
              <a:buChar char="•"/>
            </a:pPr>
            <a:r>
              <a:rPr lang="en-GB" i="1" dirty="0"/>
              <a:t>This consultation will consider how we can make concrete improvements to victims’ experience of and confidence in the criminal justice system, and their support. The resulting legislation will be the cornerstone of our work across government to ensure that victims’ needs lie at the heart of the criminal justice system</a:t>
            </a:r>
          </a:p>
        </p:txBody>
      </p:sp>
      <p:pic>
        <p:nvPicPr>
          <p:cNvPr id="7"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94143785"/>
      </p:ext>
    </p:extLst>
  </p:cSld>
  <p:clrMapOvr>
    <a:masterClrMapping/>
  </p:clrMapOvr>
  <mc:AlternateContent xmlns:mc="http://schemas.openxmlformats.org/markup-compatibility/2006" xmlns:p14="http://schemas.microsoft.com/office/powerpoint/2010/main">
    <mc:Choice Requires="p14">
      <p:transition spd="slow" p14:dur="2000" advTm="20200"/>
    </mc:Choice>
    <mc:Fallback xmlns="">
      <p:transition spd="slow" advTm="2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209654"/>
            <a:ext cx="11495316" cy="982360"/>
          </a:xfrm>
          <a:prstGeom prst="rect">
            <a:avLst/>
          </a:prstGeom>
        </p:spPr>
        <p:txBody>
          <a:bodyPr>
            <a:no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3600" dirty="0">
                <a:solidFill>
                  <a:schemeClr val="tx1"/>
                </a:solidFill>
                <a:effectLst/>
                <a:latin typeface="+mn-lt"/>
              </a:rPr>
              <a:t/>
            </a:r>
            <a:br>
              <a:rPr lang="en-GB" sz="3600" dirty="0">
                <a:solidFill>
                  <a:schemeClr val="tx1"/>
                </a:solidFill>
                <a:effectLst/>
                <a:latin typeface="+mn-lt"/>
              </a:rPr>
            </a:br>
            <a:r>
              <a:rPr lang="en-GB" sz="3200" dirty="0">
                <a:solidFill>
                  <a:schemeClr val="tx1"/>
                </a:solidFill>
                <a:effectLst/>
                <a:latin typeface="+mn-lt"/>
              </a:rPr>
              <a:t>York and North Yorkshire Road Safety Partnership </a:t>
            </a:r>
            <a:br>
              <a:rPr lang="en-GB" sz="3200" dirty="0">
                <a:solidFill>
                  <a:schemeClr val="tx1"/>
                </a:solidFill>
                <a:effectLst/>
                <a:latin typeface="+mn-lt"/>
              </a:rPr>
            </a:br>
            <a:r>
              <a:rPr lang="en-GB" sz="3200" dirty="0">
                <a:solidFill>
                  <a:schemeClr val="tx1"/>
                </a:solidFill>
                <a:effectLst/>
                <a:latin typeface="+mn-lt"/>
              </a:rPr>
              <a:t>Safer Roads Strategy 2021 -26</a:t>
            </a:r>
          </a:p>
        </p:txBody>
      </p:sp>
      <p:sp>
        <p:nvSpPr>
          <p:cNvPr id="6" name="Content Placeholder 2"/>
          <p:cNvSpPr txBox="1">
            <a:spLocks/>
          </p:cNvSpPr>
          <p:nvPr/>
        </p:nvSpPr>
        <p:spPr>
          <a:xfrm>
            <a:off x="362598" y="2136797"/>
            <a:ext cx="11308702" cy="4200503"/>
          </a:xfrm>
          <a:prstGeom prst="rect">
            <a:avLst/>
          </a:prstGeom>
        </p:spPr>
        <p:txBody>
          <a:bodyPr>
            <a:normAutofit fontScale="92500" lnSpcReduction="200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buFont typeface="Wingdings" panose="05000000000000000000" pitchFamily="2" charset="2"/>
              <a:buChar char="v"/>
            </a:pPr>
            <a:r>
              <a:rPr lang="en-GB" sz="2600" dirty="0">
                <a:latin typeface="+mn-lt"/>
              </a:rPr>
              <a:t>The</a:t>
            </a:r>
            <a:r>
              <a:rPr lang="en-GB" sz="2600" b="1" dirty="0">
                <a:latin typeface="+mn-lt"/>
              </a:rPr>
              <a:t> Safer Roads Strategy</a:t>
            </a:r>
            <a:r>
              <a:rPr lang="en-GB" sz="2600" dirty="0">
                <a:latin typeface="+mn-lt"/>
              </a:rPr>
              <a:t> </a:t>
            </a:r>
            <a:r>
              <a:rPr lang="en-GB" sz="2600" b="1" dirty="0">
                <a:latin typeface="+mn-lt"/>
              </a:rPr>
              <a:t>2021-2026</a:t>
            </a:r>
            <a:r>
              <a:rPr lang="en-GB" sz="2600" dirty="0">
                <a:latin typeface="+mn-lt"/>
              </a:rPr>
              <a:t> aim to:</a:t>
            </a:r>
          </a:p>
          <a:p>
            <a:pPr>
              <a:buFont typeface="Wingdings" panose="05000000000000000000" pitchFamily="2" charset="2"/>
              <a:buChar char="v"/>
            </a:pPr>
            <a:endParaRPr lang="en-GB" sz="2200" dirty="0">
              <a:latin typeface="+mn-lt"/>
            </a:endParaRPr>
          </a:p>
          <a:p>
            <a:pPr lvl="1">
              <a:buFont typeface="Wingdings" panose="05000000000000000000" pitchFamily="2" charset="2"/>
              <a:buChar char="v"/>
            </a:pPr>
            <a:r>
              <a:rPr lang="en-GB" sz="2200" dirty="0">
                <a:latin typeface="+mn-lt"/>
              </a:rPr>
              <a:t>Improve the quality of life in North Yorkshire by reducing the economic and social impact of road collisions.</a:t>
            </a:r>
          </a:p>
          <a:p>
            <a:pPr lvl="1">
              <a:buFont typeface="Wingdings" panose="05000000000000000000" pitchFamily="2" charset="2"/>
              <a:buChar char="v"/>
            </a:pPr>
            <a:r>
              <a:rPr lang="en-GB" sz="2200" dirty="0">
                <a:latin typeface="+mn-lt"/>
              </a:rPr>
              <a:t>Meet the road safety objectives set by the </a:t>
            </a:r>
            <a:r>
              <a:rPr lang="en-GB" sz="2200" dirty="0" err="1">
                <a:latin typeface="+mn-lt"/>
              </a:rPr>
              <a:t>DfT</a:t>
            </a:r>
            <a:r>
              <a:rPr lang="en-GB" sz="2200" dirty="0">
                <a:latin typeface="+mn-lt"/>
              </a:rPr>
              <a:t> by changing attitudes and behaviour.</a:t>
            </a:r>
          </a:p>
          <a:p>
            <a:pPr lvl="1">
              <a:buFont typeface="Wingdings" panose="05000000000000000000" pitchFamily="2" charset="2"/>
              <a:buChar char="v"/>
            </a:pPr>
            <a:r>
              <a:rPr lang="en-GB" sz="2200" dirty="0">
                <a:latin typeface="+mn-lt"/>
              </a:rPr>
              <a:t>Increase the public’s awareness of road safety issues in North Yorkshire.</a:t>
            </a:r>
          </a:p>
          <a:p>
            <a:pPr lvl="1">
              <a:buFont typeface="Wingdings" panose="05000000000000000000" pitchFamily="2" charset="2"/>
              <a:buChar char="v"/>
            </a:pPr>
            <a:r>
              <a:rPr lang="en-GB" sz="2200" dirty="0">
                <a:latin typeface="+mn-lt"/>
              </a:rPr>
              <a:t>Work with parents to develop a co-ordinated road safety approach – bringing together the three components of:</a:t>
            </a:r>
          </a:p>
          <a:p>
            <a:pPr lvl="5">
              <a:buFont typeface="Wingdings" panose="05000000000000000000" pitchFamily="2" charset="2"/>
              <a:buChar char="v"/>
            </a:pPr>
            <a:r>
              <a:rPr lang="en-GB" sz="2200" dirty="0"/>
              <a:t>education, training and publicity</a:t>
            </a:r>
          </a:p>
          <a:p>
            <a:pPr lvl="5">
              <a:buFont typeface="Wingdings" panose="05000000000000000000" pitchFamily="2" charset="2"/>
              <a:buChar char="v"/>
            </a:pPr>
            <a:r>
              <a:rPr lang="en-GB" sz="2200" dirty="0"/>
              <a:t>traffic engineering</a:t>
            </a:r>
          </a:p>
          <a:p>
            <a:pPr lvl="5">
              <a:buFont typeface="Wingdings" panose="05000000000000000000" pitchFamily="2" charset="2"/>
              <a:buChar char="v"/>
            </a:pPr>
            <a:r>
              <a:rPr lang="en-GB" sz="2200" dirty="0"/>
              <a:t>Enforcement</a:t>
            </a:r>
          </a:p>
          <a:p>
            <a:pPr marL="201168" lvl="1" indent="0">
              <a:buFont typeface="Arial" panose="020B0604020202020204" pitchFamily="34" charset="0"/>
              <a:buNone/>
            </a:pPr>
            <a:endParaRPr lang="en-GB" sz="2200" dirty="0">
              <a:latin typeface="+mn-lt"/>
              <a:hlinkClick r:id="" action="ppaction://noaction"/>
            </a:endParaRPr>
          </a:p>
          <a:p>
            <a:pPr marL="201168" lvl="1" indent="0" algn="ctr">
              <a:buFont typeface="Arial" panose="020B0604020202020204" pitchFamily="34" charset="0"/>
              <a:buNone/>
            </a:pPr>
            <a:r>
              <a:rPr lang="en-GB" sz="2200" dirty="0">
                <a:latin typeface="+mn-lt"/>
                <a:hlinkClick r:id="" action="ppaction://noaction"/>
              </a:rPr>
              <a:t>About us – </a:t>
            </a:r>
            <a:r>
              <a:rPr lang="en-GB" sz="2200" dirty="0" err="1">
                <a:latin typeface="+mn-lt"/>
                <a:hlinkClick r:id="" action="ppaction://noaction"/>
              </a:rPr>
              <a:t>Roadwise</a:t>
            </a:r>
            <a:r>
              <a:rPr lang="en-GB" sz="2200" dirty="0">
                <a:latin typeface="+mn-lt"/>
              </a:rPr>
              <a:t> or email </a:t>
            </a:r>
            <a:r>
              <a:rPr lang="en-GB" sz="2200" u="sng" dirty="0">
                <a:latin typeface="+mn-lt"/>
                <a:hlinkClick r:id="rId6"/>
              </a:rPr>
              <a:t>95alive@northyorks.gov.uk</a:t>
            </a:r>
            <a:endParaRPr lang="en-GB" sz="2200" u="sng" dirty="0">
              <a:latin typeface="+mn-lt"/>
            </a:endParaRPr>
          </a:p>
          <a:p>
            <a:pPr lvl="1"/>
            <a:endParaRPr lang="en-GB" dirty="0"/>
          </a:p>
          <a:p>
            <a:pPr lvl="1"/>
            <a:endParaRPr lang="en-GB" dirty="0"/>
          </a:p>
          <a:p>
            <a:endParaRPr lang="en-GB" dirty="0"/>
          </a:p>
          <a:p>
            <a:endParaRPr lang="en-GB" dirty="0"/>
          </a:p>
        </p:txBody>
      </p:sp>
      <p:pic>
        <p:nvPicPr>
          <p:cNvPr id="7"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72630402"/>
      </p:ext>
    </p:extLst>
  </p:cSld>
  <p:clrMapOvr>
    <a:masterClrMapping/>
  </p:clrMapOvr>
  <mc:AlternateContent xmlns:mc="http://schemas.openxmlformats.org/markup-compatibility/2006" xmlns:p14="http://schemas.microsoft.com/office/powerpoint/2010/main">
    <mc:Choice Requires="p14">
      <p:transition spd="slow" p14:dur="2000" advTm="87000"/>
    </mc:Choice>
    <mc:Fallback xmlns="">
      <p:transition spd="slow" advTm="8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310244" y="391886"/>
            <a:ext cx="10433957" cy="1006608"/>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sz="2800" dirty="0">
                <a:solidFill>
                  <a:schemeClr val="tx1"/>
                </a:solidFill>
                <a:effectLst/>
              </a:rPr>
              <a:t>Hate Crime and Community Cohesion</a:t>
            </a:r>
            <a:r>
              <a:rPr lang="en-GB" sz="2800" dirty="0"/>
              <a:t/>
            </a:r>
            <a:br>
              <a:rPr lang="en-GB" sz="2800" dirty="0"/>
            </a:br>
            <a:endParaRPr lang="en-GB" sz="2800" dirty="0"/>
          </a:p>
        </p:txBody>
      </p:sp>
      <p:sp>
        <p:nvSpPr>
          <p:cNvPr id="6" name="Content Placeholder 2"/>
          <p:cNvSpPr txBox="1">
            <a:spLocks/>
          </p:cNvSpPr>
          <p:nvPr/>
        </p:nvSpPr>
        <p:spPr>
          <a:xfrm>
            <a:off x="310244" y="1482306"/>
            <a:ext cx="11436848" cy="4933094"/>
          </a:xfrm>
          <a:prstGeom prst="rect">
            <a:avLst/>
          </a:prstGeom>
        </p:spPr>
        <p:txBody>
          <a:bodyPr>
            <a:normAutofit/>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b="1" dirty="0">
                <a:latin typeface="+mn-lt"/>
              </a:rPr>
              <a:t>Inclusive Communities Joint Coordinating Group is </a:t>
            </a:r>
            <a:r>
              <a:rPr lang="en-GB" dirty="0">
                <a:latin typeface="+mn-lt"/>
              </a:rPr>
              <a:t>hosting a development session on the 12</a:t>
            </a:r>
            <a:r>
              <a:rPr lang="en-GB" baseline="30000" dirty="0">
                <a:latin typeface="+mn-lt"/>
              </a:rPr>
              <a:t>th</a:t>
            </a:r>
            <a:r>
              <a:rPr lang="en-GB" dirty="0">
                <a:latin typeface="+mn-lt"/>
              </a:rPr>
              <a:t> January 22 to reflect on the achievements over the past 12 months and to set priorities for forthcoming 12 months.</a:t>
            </a:r>
          </a:p>
          <a:p>
            <a:pPr marL="0" indent="0">
              <a:buNone/>
            </a:pPr>
            <a:endParaRPr lang="en-GB" sz="1400" dirty="0">
              <a:latin typeface="+mn-lt"/>
            </a:endParaRPr>
          </a:p>
          <a:p>
            <a:pPr marL="0" indent="0">
              <a:buNone/>
            </a:pPr>
            <a:r>
              <a:rPr lang="en-GB" b="1" u="sng" dirty="0">
                <a:latin typeface="+mn-lt"/>
              </a:rPr>
              <a:t>Training</a:t>
            </a:r>
          </a:p>
          <a:p>
            <a:pPr>
              <a:buFont typeface="Wingdings" panose="05000000000000000000" pitchFamily="2" charset="2"/>
              <a:buChar char="v"/>
            </a:pPr>
            <a:r>
              <a:rPr lang="en-GB" sz="2400" dirty="0">
                <a:latin typeface="+mn-lt"/>
              </a:rPr>
              <a:t>2</a:t>
            </a:r>
            <a:r>
              <a:rPr lang="en-GB" sz="2400" baseline="30000" dirty="0">
                <a:latin typeface="+mn-lt"/>
              </a:rPr>
              <a:t>nd</a:t>
            </a:r>
            <a:r>
              <a:rPr lang="en-GB" sz="2400" dirty="0">
                <a:latin typeface="+mn-lt"/>
              </a:rPr>
              <a:t> &amp; 3</a:t>
            </a:r>
            <a:r>
              <a:rPr lang="en-GB" sz="2400" baseline="30000" dirty="0">
                <a:latin typeface="+mn-lt"/>
              </a:rPr>
              <a:t>rd</a:t>
            </a:r>
            <a:r>
              <a:rPr lang="en-GB" sz="2400" dirty="0">
                <a:latin typeface="+mn-lt"/>
              </a:rPr>
              <a:t> February 22: Media Literacy and Extremism ‘train the trainer’ session for key professionals who work directly with vulnerable young people and adults. </a:t>
            </a:r>
          </a:p>
          <a:p>
            <a:pPr>
              <a:buFont typeface="Wingdings" panose="05000000000000000000" pitchFamily="2" charset="2"/>
              <a:buChar char="v"/>
            </a:pPr>
            <a:r>
              <a:rPr lang="en-GB" sz="2400" dirty="0">
                <a:latin typeface="+mn-lt"/>
              </a:rPr>
              <a:t>28</a:t>
            </a:r>
            <a:r>
              <a:rPr lang="en-GB" sz="2400" baseline="30000" dirty="0">
                <a:latin typeface="+mn-lt"/>
              </a:rPr>
              <a:t>th</a:t>
            </a:r>
            <a:r>
              <a:rPr lang="en-GB" sz="2400" dirty="0">
                <a:latin typeface="+mn-lt"/>
              </a:rPr>
              <a:t> February 22: Medial Literacy and Extremism Workshop for Young People supported by North Yorkshire Youth Commission and North Yorkshire Youth</a:t>
            </a:r>
          </a:p>
          <a:p>
            <a:pPr>
              <a:buFont typeface="Wingdings" panose="05000000000000000000" pitchFamily="2" charset="2"/>
              <a:buChar char="v"/>
            </a:pPr>
            <a:r>
              <a:rPr lang="en-GB" dirty="0">
                <a:latin typeface="+mn-lt"/>
              </a:rPr>
              <a:t>Community Tensions ‘round table’ event 9</a:t>
            </a:r>
            <a:r>
              <a:rPr lang="en-GB" baseline="30000" dirty="0">
                <a:latin typeface="+mn-lt"/>
              </a:rPr>
              <a:t>th</a:t>
            </a:r>
            <a:r>
              <a:rPr lang="en-GB" dirty="0">
                <a:latin typeface="+mn-lt"/>
              </a:rPr>
              <a:t> March 2022 with key partners from City of York and North Yorkshire</a:t>
            </a:r>
          </a:p>
          <a:p>
            <a:pPr>
              <a:buFont typeface="Wingdings" panose="05000000000000000000" pitchFamily="2" charset="2"/>
              <a:buChar char="v"/>
            </a:pPr>
            <a:endParaRPr lang="en-GB" dirty="0"/>
          </a:p>
        </p:txBody>
      </p:sp>
      <p:pic>
        <p:nvPicPr>
          <p:cNvPr id="7"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41508335"/>
      </p:ext>
    </p:extLst>
  </p:cSld>
  <p:clrMapOvr>
    <a:masterClrMapping/>
  </p:clrMapOvr>
  <mc:AlternateContent xmlns:mc="http://schemas.openxmlformats.org/markup-compatibility/2006" xmlns:p14="http://schemas.microsoft.com/office/powerpoint/2010/main">
    <mc:Choice Requires="p14">
      <p:transition spd="slow" p14:dur="2000" advTm="58200"/>
    </mc:Choice>
    <mc:Fallback xmlns="">
      <p:transition spd="slow" advTm="58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097280" y="286604"/>
            <a:ext cx="10058400" cy="795748"/>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a:solidFill>
                  <a:schemeClr val="tx1"/>
                </a:solidFill>
                <a:effectLst/>
              </a:rPr>
              <a:t>Prevent</a:t>
            </a:r>
          </a:p>
        </p:txBody>
      </p:sp>
      <p:sp>
        <p:nvSpPr>
          <p:cNvPr id="6" name="Content Placeholder 2"/>
          <p:cNvSpPr txBox="1">
            <a:spLocks/>
          </p:cNvSpPr>
          <p:nvPr/>
        </p:nvSpPr>
        <p:spPr>
          <a:xfrm>
            <a:off x="701157" y="1489201"/>
            <a:ext cx="10521198" cy="4665306"/>
          </a:xfrm>
          <a:prstGeom prst="rect">
            <a:avLst/>
          </a:prstGeom>
        </p:spPr>
        <p:txBody>
          <a:bodyPr>
            <a:normAutofit fontScale="92500"/>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buFont typeface="Wingdings" panose="05000000000000000000" pitchFamily="2" charset="2"/>
              <a:buChar char="v"/>
            </a:pPr>
            <a:r>
              <a:rPr lang="en-GB" b="1" dirty="0">
                <a:latin typeface="+mn-lt"/>
              </a:rPr>
              <a:t>Prevent Training Offer</a:t>
            </a:r>
            <a:r>
              <a:rPr lang="en-GB" dirty="0">
                <a:latin typeface="+mn-lt"/>
              </a:rPr>
              <a:t> has been developed for partners offering a calendar of training for the next 12 months.</a:t>
            </a:r>
          </a:p>
          <a:p>
            <a:pPr>
              <a:buFont typeface="Wingdings" panose="05000000000000000000" pitchFamily="2" charset="2"/>
              <a:buChar char="v"/>
            </a:pPr>
            <a:endParaRPr lang="en-GB" dirty="0">
              <a:latin typeface="+mn-lt"/>
            </a:endParaRPr>
          </a:p>
          <a:p>
            <a:pPr>
              <a:buFont typeface="Wingdings" panose="05000000000000000000" pitchFamily="2" charset="2"/>
              <a:buChar char="v"/>
            </a:pPr>
            <a:r>
              <a:rPr lang="en-GB" dirty="0">
                <a:latin typeface="+mn-lt"/>
              </a:rPr>
              <a:t>Includes  awareness session on Hate Crime, Community Tension  and Prevent awareness sessions, linking to the Prevent Competency Framework for North Yorkshire.</a:t>
            </a:r>
          </a:p>
          <a:p>
            <a:pPr>
              <a:buFont typeface="Wingdings" panose="05000000000000000000" pitchFamily="2" charset="2"/>
              <a:buChar char="v"/>
            </a:pPr>
            <a:r>
              <a:rPr lang="en-GB" dirty="0">
                <a:latin typeface="+mn-lt"/>
                <a:hlinkClick r:id="rId6"/>
              </a:rPr>
              <a:t>www.nypartnership.org</a:t>
            </a:r>
            <a:endParaRPr lang="en-GB" dirty="0">
              <a:latin typeface="+mn-lt"/>
            </a:endParaRPr>
          </a:p>
          <a:p>
            <a:pPr marL="0" indent="0">
              <a:buFont typeface="Wingdings" panose="05000000000000000000" pitchFamily="2" charset="2"/>
              <a:buNone/>
            </a:pPr>
            <a:endParaRPr lang="en-GB" dirty="0">
              <a:latin typeface="+mn-lt"/>
            </a:endParaRPr>
          </a:p>
          <a:p>
            <a:pPr>
              <a:buFont typeface="Wingdings" panose="05000000000000000000" pitchFamily="2" charset="2"/>
              <a:buChar char="v"/>
            </a:pPr>
            <a:r>
              <a:rPr lang="en-GB" dirty="0">
                <a:latin typeface="+mn-lt"/>
              </a:rPr>
              <a:t>Prevent Awareness Training Friday 21</a:t>
            </a:r>
            <a:r>
              <a:rPr lang="en-GB" baseline="30000" dirty="0">
                <a:latin typeface="+mn-lt"/>
              </a:rPr>
              <a:t>st</a:t>
            </a:r>
            <a:r>
              <a:rPr lang="en-GB" dirty="0">
                <a:latin typeface="+mn-lt"/>
              </a:rPr>
              <a:t> January 11:00- 12:00</a:t>
            </a:r>
          </a:p>
          <a:p>
            <a:pPr>
              <a:buFont typeface="Wingdings" panose="05000000000000000000" pitchFamily="2" charset="2"/>
              <a:buChar char="v"/>
            </a:pPr>
            <a:r>
              <a:rPr lang="en-GB" u="sng" dirty="0">
                <a:latin typeface="+mn-lt"/>
                <a:hlinkClick r:id="rId7"/>
              </a:rPr>
              <a:t>https://www.eventbrite.co.uk/e/prevent-awareness-tickets-221317956967</a:t>
            </a:r>
            <a:endParaRPr lang="en-GB" dirty="0">
              <a:latin typeface="+mn-lt"/>
            </a:endParaRPr>
          </a:p>
          <a:p>
            <a:pPr marL="0" indent="0">
              <a:buFont typeface="Wingdings" panose="05000000000000000000" pitchFamily="2" charset="2"/>
              <a:buNone/>
            </a:pPr>
            <a:endParaRPr lang="en-GB" dirty="0">
              <a:latin typeface="+mn-lt"/>
            </a:endParaRPr>
          </a:p>
          <a:p>
            <a:pPr>
              <a:buFont typeface="Wingdings" panose="05000000000000000000" pitchFamily="2" charset="2"/>
              <a:buChar char="v"/>
            </a:pPr>
            <a:r>
              <a:rPr lang="en-GB" dirty="0">
                <a:latin typeface="+mn-lt"/>
              </a:rPr>
              <a:t>Recommendations from the Independent Review of the Prevent Strategy is expected by the end of December 2021</a:t>
            </a:r>
          </a:p>
        </p:txBody>
      </p:sp>
      <p:pic>
        <p:nvPicPr>
          <p:cNvPr id="7"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4095942"/>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097280" y="286603"/>
            <a:ext cx="10058400" cy="1450757"/>
          </a:xfrm>
          <a:prstGeom prst="rect">
            <a:avLst/>
          </a:prstGeom>
        </p:spPr>
        <p:txBody>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en-GB" dirty="0">
                <a:solidFill>
                  <a:schemeClr val="tx1"/>
                </a:solidFill>
                <a:effectLst/>
                <a:latin typeface="+mn-lt"/>
              </a:rPr>
              <a:t>Contact</a:t>
            </a:r>
          </a:p>
        </p:txBody>
      </p:sp>
      <p:sp>
        <p:nvSpPr>
          <p:cNvPr id="6" name="Content Placeholder 2"/>
          <p:cNvSpPr txBox="1">
            <a:spLocks/>
          </p:cNvSpPr>
          <p:nvPr/>
        </p:nvSpPr>
        <p:spPr>
          <a:xfrm>
            <a:off x="1097280" y="1845734"/>
            <a:ext cx="10058400" cy="4023360"/>
          </a:xfrm>
          <a:prstGeom prst="rect">
            <a:avLst/>
          </a:prstGeom>
        </p:spPr>
        <p:txBody>
          <a:bodyPr/>
          <a:lstStyle>
            <a:lvl1pPr marL="257175" indent="-257175" algn="l" defTabSz="6858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buNone/>
            </a:pPr>
            <a:r>
              <a:rPr lang="en-GB" dirty="0"/>
              <a:t>Lesley Gray, Principal Safer Communities Officer, NYCC</a:t>
            </a:r>
          </a:p>
          <a:p>
            <a:pPr marL="0" indent="0">
              <a:buFont typeface="Wingdings" panose="05000000000000000000" pitchFamily="2" charset="2"/>
              <a:buNone/>
            </a:pPr>
            <a:r>
              <a:rPr lang="en-GB" dirty="0">
                <a:hlinkClick r:id="rId6"/>
              </a:rPr>
              <a:t>Lesley.gray@northyorks.gov.uk</a:t>
            </a:r>
            <a:endParaRPr lang="en-GB" dirty="0"/>
          </a:p>
          <a:p>
            <a:pPr marL="0" indent="0">
              <a:buFont typeface="Wingdings" panose="05000000000000000000" pitchFamily="2" charset="2"/>
              <a:buNone/>
            </a:pPr>
            <a:endParaRPr lang="en-GB" dirty="0"/>
          </a:p>
        </p:txBody>
      </p:sp>
      <p:pic>
        <p:nvPicPr>
          <p:cNvPr id="7" name="Picture 2" descr="North Yorkshire Community Safety Partnership_YNCSP logo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9830" y="3504866"/>
            <a:ext cx="6541770" cy="186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648584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North Yorkshire Safeguarding Children Partnership</a:t>
            </a:r>
          </a:p>
        </p:txBody>
      </p:sp>
      <p:sp>
        <p:nvSpPr>
          <p:cNvPr id="3" name="Subtitle 2"/>
          <p:cNvSpPr>
            <a:spLocks noGrp="1"/>
          </p:cNvSpPr>
          <p:nvPr>
            <p:ph type="subTitle" idx="1"/>
          </p:nvPr>
        </p:nvSpPr>
        <p:spPr/>
        <p:txBody>
          <a:bodyPr/>
          <a:lstStyle/>
          <a:p>
            <a:r>
              <a:rPr lang="en-GB" dirty="0"/>
              <a:t>Q4 2021/2022 Update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47451453"/>
      </p:ext>
    </p:extLst>
  </p:cSld>
  <p:clrMapOvr>
    <a:masterClrMapping/>
  </p:clrMapOvr>
  <mc:AlternateContent xmlns:mc="http://schemas.openxmlformats.org/markup-compatibility/2006" xmlns:p14="http://schemas.microsoft.com/office/powerpoint/2010/main">
    <mc:Choice Requires="p14">
      <p:transition spd="slow" p14:dur="2000" advTm="10800"/>
    </mc:Choice>
    <mc:Fallback xmlns="">
      <p:transition spd="slow" advTm="10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 Aware</a:t>
            </a:r>
          </a:p>
        </p:txBody>
      </p:sp>
      <p:sp>
        <p:nvSpPr>
          <p:cNvPr id="3" name="Content Placeholder 2"/>
          <p:cNvSpPr>
            <a:spLocks noGrp="1"/>
          </p:cNvSpPr>
          <p:nvPr>
            <p:ph idx="1"/>
          </p:nvPr>
        </p:nvSpPr>
        <p:spPr>
          <a:xfrm>
            <a:off x="609600" y="1600203"/>
            <a:ext cx="10972800" cy="3036191"/>
          </a:xfrm>
        </p:spPr>
        <p:txBody>
          <a:bodyPr/>
          <a:lstStyle/>
          <a:p>
            <a:r>
              <a:rPr lang="en-GB" dirty="0"/>
              <a:t>The “Be Aware” element of the NYSCP website is being developed</a:t>
            </a:r>
          </a:p>
          <a:p>
            <a:r>
              <a:rPr lang="en-GB" dirty="0"/>
              <a:t>Pages for children, young people, parents and carers will be introduced to deliver key messages on contextual safeguarding and extra familial harm</a:t>
            </a:r>
          </a:p>
          <a:p>
            <a:r>
              <a:rPr lang="en-GB" dirty="0"/>
              <a:t>Key messages that the site will include will be messages of safety, as well as recognising warning signs of possible exploitation and how to access support</a:t>
            </a:r>
          </a:p>
          <a:p>
            <a:r>
              <a:rPr lang="en-GB" dirty="0"/>
              <a:t>The site is scheduled to go live in spring 2022</a:t>
            </a:r>
          </a:p>
          <a:p>
            <a:endParaRPr lang="en-GB" dirty="0"/>
          </a:p>
        </p:txBody>
      </p:sp>
      <p:pic>
        <p:nvPicPr>
          <p:cNvPr id="1026" name="Picture 2" descr="https://www.safeguardingchildren.co.uk/wp-content/uploads/2020/09/B-aware-logo-NYSC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4778179"/>
            <a:ext cx="10972800" cy="134798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51126225"/>
      </p:ext>
    </p:extLst>
  </p:cSld>
  <p:clrMapOvr>
    <a:masterClrMapping/>
  </p:clrMapOvr>
  <mc:AlternateContent xmlns:mc="http://schemas.openxmlformats.org/markup-compatibility/2006" xmlns:p14="http://schemas.microsoft.com/office/powerpoint/2010/main">
    <mc:Choice Requires="p14">
      <p:transition spd="slow" p14:dur="2000" advTm="37713"/>
    </mc:Choice>
    <mc:Fallback xmlns="">
      <p:transition spd="slow" advTm="37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Annual Reports</a:t>
            </a:r>
          </a:p>
        </p:txBody>
      </p:sp>
      <p:pic>
        <p:nvPicPr>
          <p:cNvPr id="5" name="Content Placeholder 4"/>
          <p:cNvPicPr>
            <a:picLocks noGrp="1" noChangeAspect="1"/>
          </p:cNvPicPr>
          <p:nvPr>
            <p:ph sz="half" idx="1"/>
          </p:nvPr>
        </p:nvPicPr>
        <p:blipFill>
          <a:blip r:embed="rId5"/>
          <a:stretch>
            <a:fillRect/>
          </a:stretch>
        </p:blipFill>
        <p:spPr>
          <a:xfrm rot="20941475">
            <a:off x="1677767" y="1637820"/>
            <a:ext cx="2812692" cy="4028407"/>
          </a:xfrm>
          <a:prstGeom prst="rect">
            <a:avLst/>
          </a:prstGeom>
        </p:spPr>
      </p:pic>
      <p:pic>
        <p:nvPicPr>
          <p:cNvPr id="6" name="Content Placeholder 5"/>
          <p:cNvPicPr>
            <a:picLocks noGrp="1" noChangeAspect="1"/>
          </p:cNvPicPr>
          <p:nvPr>
            <p:ph sz="half" idx="2"/>
          </p:nvPr>
        </p:nvPicPr>
        <p:blipFill>
          <a:blip r:embed="rId6"/>
          <a:stretch>
            <a:fillRect/>
          </a:stretch>
        </p:blipFill>
        <p:spPr>
          <a:xfrm rot="717273">
            <a:off x="7359077" y="1645675"/>
            <a:ext cx="2823709" cy="4028408"/>
          </a:xfrm>
          <a:prstGeom prst="rect">
            <a:avLst/>
          </a:prstGeom>
        </p:spPr>
      </p:pic>
      <p:sp>
        <p:nvSpPr>
          <p:cNvPr id="4" name="TextBox 3"/>
          <p:cNvSpPr txBox="1"/>
          <p:nvPr/>
        </p:nvSpPr>
        <p:spPr>
          <a:xfrm>
            <a:off x="3131630" y="5726668"/>
            <a:ext cx="5928739" cy="369332"/>
          </a:xfrm>
          <a:prstGeom prst="rect">
            <a:avLst/>
          </a:prstGeom>
          <a:noFill/>
        </p:spPr>
        <p:txBody>
          <a:bodyPr wrap="none" rtlCol="0">
            <a:spAutoFit/>
          </a:bodyPr>
          <a:lstStyle/>
          <a:p>
            <a:r>
              <a:rPr lang="en-GB" b="1" dirty="0"/>
              <a:t>For more information visit </a:t>
            </a:r>
            <a:r>
              <a:rPr lang="en-GB" b="1" dirty="0">
                <a:hlinkClick r:id="rId7"/>
              </a:rPr>
              <a:t>www.safeguardingchildren.co.uk</a:t>
            </a:r>
            <a:r>
              <a:rPr lang="en-GB" b="1"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5352410"/>
      </p:ext>
    </p:extLst>
  </p:cSld>
  <p:clrMapOvr>
    <a:masterClrMapping/>
  </p:clrMapOvr>
  <mc:AlternateContent xmlns:mc="http://schemas.openxmlformats.org/markup-compatibility/2006" xmlns:p14="http://schemas.microsoft.com/office/powerpoint/2010/main">
    <mc:Choice Requires="p14">
      <p:transition spd="slow" p14:dur="2000" advTm="14364"/>
    </mc:Choice>
    <mc:Fallback xmlns="">
      <p:transition spd="slow" advTm="14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295722" y="2490401"/>
            <a:ext cx="2504662" cy="147176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b="1" dirty="0">
                <a:solidFill>
                  <a:schemeClr val="bg1"/>
                </a:solidFill>
              </a:rPr>
              <a:t>NYSAB Strategic Priorities for 2020-2023</a:t>
            </a:r>
          </a:p>
        </p:txBody>
      </p:sp>
      <p:sp>
        <p:nvSpPr>
          <p:cNvPr id="9" name="Rectangle 8">
            <a:extLst>
              <a:ext uri="{FF2B5EF4-FFF2-40B4-BE49-F238E27FC236}">
                <a16:creationId xmlns:a16="http://schemas.microsoft.com/office/drawing/2014/main" id="{2F788F5E-995D-B248-B6E1-3A24A2D6D436}"/>
              </a:ext>
            </a:extLst>
          </p:cNvPr>
          <p:cNvSpPr/>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07EA5D-E0F5-2B40-88B5-65223AA6F23D}"/>
              </a:ext>
            </a:extLst>
          </p:cNvPr>
          <p:cNvPicPr>
            <a:picLocks noChangeAspect="1"/>
          </p:cNvPicPr>
          <p:nvPr/>
        </p:nvPicPr>
        <p:blipFill>
          <a:blip r:embed="rId5">
            <a:alphaModFix amt="16000"/>
          </a:blip>
          <a:stretch>
            <a:fillRect/>
          </a:stretch>
        </p:blipFill>
        <p:spPr>
          <a:xfrm>
            <a:off x="3349485" y="865478"/>
            <a:ext cx="8840991" cy="5991012"/>
          </a:xfrm>
          <a:prstGeom prst="rect">
            <a:avLst/>
          </a:prstGeom>
        </p:spPr>
      </p:pic>
      <p:sp>
        <p:nvSpPr>
          <p:cNvPr id="11" name="Rectangle 10">
            <a:extLst>
              <a:ext uri="{FF2B5EF4-FFF2-40B4-BE49-F238E27FC236}">
                <a16:creationId xmlns:a16="http://schemas.microsoft.com/office/drawing/2014/main" id="{DD1BD04D-203A-2447-A506-E5EA34FB1C4B}"/>
              </a:ext>
            </a:extLst>
          </p:cNvPr>
          <p:cNvSpPr/>
          <p:nvPr/>
        </p:nvSpPr>
        <p:spPr>
          <a:xfrm>
            <a:off x="-1"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9F05FAF-48A6-5740-8BA5-0828E69D0053}"/>
              </a:ext>
            </a:extLst>
          </p:cNvPr>
          <p:cNvSpPr txBox="1">
            <a:spLocks/>
          </p:cNvSpPr>
          <p:nvPr/>
        </p:nvSpPr>
        <p:spPr>
          <a:xfrm>
            <a:off x="595494" y="2201794"/>
            <a:ext cx="2504662" cy="3867081"/>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r>
              <a:rPr lang="en-US" sz="3600" dirty="0">
                <a:effectLst/>
                <a:latin typeface="+mj-lt"/>
              </a:rPr>
              <a:t>NYSAB Strategic Priorities 2021 – 23 </a:t>
            </a:r>
            <a:r>
              <a:rPr lang="en-US" sz="3600" b="0" dirty="0">
                <a:effectLst/>
                <a:latin typeface="+mj-lt"/>
              </a:rPr>
              <a:t>Overview</a:t>
            </a:r>
          </a:p>
        </p:txBody>
      </p:sp>
      <p:pic>
        <p:nvPicPr>
          <p:cNvPr id="13" name="Picture 12">
            <a:extLst>
              <a:ext uri="{FF2B5EF4-FFF2-40B4-BE49-F238E27FC236}">
                <a16:creationId xmlns:a16="http://schemas.microsoft.com/office/drawing/2014/main" id="{ABCE58D4-7ACB-6E4C-A389-64028390B81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14" name="Rectangle 13">
            <a:extLst>
              <a:ext uri="{FF2B5EF4-FFF2-40B4-BE49-F238E27FC236}">
                <a16:creationId xmlns:a16="http://schemas.microsoft.com/office/drawing/2014/main" id="{CBDFC2CF-3DBE-2E46-9658-DD7813CEF090}"/>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15" name="Rectangle 14">
            <a:extLst>
              <a:ext uri="{FF2B5EF4-FFF2-40B4-BE49-F238E27FC236}">
                <a16:creationId xmlns:a16="http://schemas.microsoft.com/office/drawing/2014/main" id="{091D06FD-C2F1-7F4E-9B23-C2CC5BF9A156}"/>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16" name="Picture 3">
            <a:extLst>
              <a:ext uri="{FF2B5EF4-FFF2-40B4-BE49-F238E27FC236}">
                <a16:creationId xmlns:a16="http://schemas.microsoft.com/office/drawing/2014/main" id="{390D0C82-E4DD-CB4B-ABAA-391664DD19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8"/>
          <a:stretch>
            <a:fillRect/>
          </a:stretch>
        </p:blipFill>
        <p:spPr>
          <a:xfrm>
            <a:off x="3479215" y="1326396"/>
            <a:ext cx="8519483" cy="5257284"/>
          </a:xfrm>
          <a:prstGeom prst="rect">
            <a:avLst/>
          </a:prstGeom>
        </p:spPr>
      </p:pic>
      <p:pic>
        <p:nvPicPr>
          <p:cNvPr id="18" name="Audio Recording 24 Dec 2021 at 09:46:22" descr="Audio Recording 24 Dec 2021 at 09:46:22">
            <a:hlinkClick r:id="" action="ppaction://media"/>
            <a:extLst>
              <a:ext uri="{FF2B5EF4-FFF2-40B4-BE49-F238E27FC236}">
                <a16:creationId xmlns:a16="http://schemas.microsoft.com/office/drawing/2014/main" id="{58C2056E-5F23-BA48-8967-7E149FA21A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73565" y="5881307"/>
            <a:ext cx="812800" cy="812800"/>
          </a:xfrm>
          <a:prstGeom prst="rect">
            <a:avLst/>
          </a:prstGeom>
        </p:spPr>
      </p:pic>
    </p:spTree>
    <p:extLst>
      <p:ext uri="{BB962C8B-B14F-4D97-AF65-F5344CB8AC3E}">
        <p14:creationId xmlns:p14="http://schemas.microsoft.com/office/powerpoint/2010/main" val="1290138705"/>
      </p:ext>
    </p:extLst>
  </p:cSld>
  <p:clrMapOvr>
    <a:masterClrMapping/>
  </p:clrMapOvr>
  <mc:AlternateContent xmlns:mc="http://schemas.openxmlformats.org/markup-compatibility/2006" xmlns:p14="http://schemas.microsoft.com/office/powerpoint/2010/main">
    <mc:Choice Requires="p14">
      <p:transition spd="slow" p14:dur="2000" advTm="71250"/>
    </mc:Choice>
    <mc:Fallback xmlns="">
      <p:transition spd="slow" advTm="712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8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229600" y="254138"/>
            <a:ext cx="3594100" cy="3181344"/>
            <a:chOff x="2710656" y="3792008"/>
            <a:chExt cx="2706687" cy="1624012"/>
          </a:xfrm>
        </p:grpSpPr>
        <p:sp>
          <p:nvSpPr>
            <p:cNvPr id="15" name="Rectangle 14"/>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p:cNvSpPr txBox="1"/>
            <p:nvPr/>
          </p:nvSpPr>
          <p:spPr>
            <a:xfrm>
              <a:off x="2710656" y="3792008"/>
              <a:ext cx="2706687" cy="1624012"/>
            </a:xfrm>
            <a:prstGeom prst="rect">
              <a:avLst/>
            </a:prstGeom>
            <a:solidFill>
              <a:srgbClr val="FF000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defTabSz="2889250">
                <a:lnSpc>
                  <a:spcPct val="90000"/>
                </a:lnSpc>
                <a:spcBef>
                  <a:spcPct val="0"/>
                </a:spcBef>
                <a:spcAft>
                  <a:spcPct val="35000"/>
                </a:spcAft>
              </a:pPr>
              <a:r>
                <a:rPr lang="en-US" sz="1200" b="1" u="sng" kern="1200" dirty="0">
                  <a:solidFill>
                    <a:schemeClr val="bg1"/>
                  </a:solidFill>
                  <a:cs typeface="Arial" panose="020B0604020202020204" pitchFamily="34" charset="0"/>
                </a:rPr>
                <a:t>Benzodiazepines and Cannabis</a:t>
              </a:r>
            </a:p>
            <a:p>
              <a:pPr lvl="0" defTabSz="2889250">
                <a:lnSpc>
                  <a:spcPct val="90000"/>
                </a:lnSpc>
                <a:spcBef>
                  <a:spcPct val="0"/>
                </a:spcBef>
                <a:spcAft>
                  <a:spcPct val="35000"/>
                </a:spcAft>
              </a:pPr>
              <a:endParaRPr lang="en-US" sz="1200" b="1" u="sng" dirty="0">
                <a:solidFill>
                  <a:schemeClr val="bg1"/>
                </a:solidFill>
                <a:cs typeface="Arial" panose="020B0604020202020204" pitchFamily="34" charset="0"/>
              </a:endParaRPr>
            </a:p>
            <a:p>
              <a:pPr lvl="0" defTabSz="2889250">
                <a:lnSpc>
                  <a:spcPct val="90000"/>
                </a:lnSpc>
                <a:spcBef>
                  <a:spcPct val="0"/>
                </a:spcBef>
                <a:spcAft>
                  <a:spcPct val="35000"/>
                </a:spcAft>
              </a:pPr>
              <a:r>
                <a:rPr lang="en-US" sz="1200" dirty="0">
                  <a:solidFill>
                    <a:schemeClr val="bg1"/>
                  </a:solidFill>
                  <a:cs typeface="Arial" panose="020B0604020202020204" pitchFamily="34" charset="0"/>
                </a:rPr>
                <a:t>Young people are increasingly telling us that they are using </a:t>
              </a:r>
              <a:r>
                <a:rPr lang="en-US" sz="1200" b="1" dirty="0">
                  <a:solidFill>
                    <a:schemeClr val="bg1"/>
                  </a:solidFill>
                  <a:cs typeface="Arial" panose="020B0604020202020204" pitchFamily="34" charset="0"/>
                </a:rPr>
                <a:t>Benzodiazepines (including Valium, Xanax and Diazepam</a:t>
              </a:r>
              <a:r>
                <a:rPr lang="en-US" sz="1200" dirty="0">
                  <a:solidFill>
                    <a:schemeClr val="bg1"/>
                  </a:solidFill>
                  <a:cs typeface="Arial" panose="020B0604020202020204" pitchFamily="34" charset="0"/>
                </a:rPr>
                <a:t>), they are able to buy these tables for a few pounds in their local areas. We are also concerned at the numbers of young people using </a:t>
              </a:r>
              <a:r>
                <a:rPr lang="en-US" sz="1200" b="1" dirty="0">
                  <a:solidFill>
                    <a:schemeClr val="bg1"/>
                  </a:solidFill>
                  <a:cs typeface="Arial" panose="020B0604020202020204" pitchFamily="34" charset="0"/>
                </a:rPr>
                <a:t>cannabis</a:t>
              </a:r>
              <a:r>
                <a:rPr lang="en-US" sz="1200" dirty="0">
                  <a:solidFill>
                    <a:schemeClr val="bg1"/>
                  </a:solidFill>
                  <a:cs typeface="Arial" panose="020B0604020202020204" pitchFamily="34" charset="0"/>
                </a:rPr>
                <a:t> and indeed incidences of their bringing it into school. Some young people are reporting that they are using it to self medicate for mental health issues. However we are aware </a:t>
              </a:r>
              <a:r>
                <a:rPr lang="en-US" sz="1200" b="1" dirty="0">
                  <a:solidFill>
                    <a:schemeClr val="bg1"/>
                  </a:solidFill>
                  <a:cs typeface="Arial" panose="020B0604020202020204" pitchFamily="34" charset="0"/>
                </a:rPr>
                <a:t>cannabis debt bondage </a:t>
              </a:r>
              <a:r>
                <a:rPr lang="en-US" sz="1200" dirty="0">
                  <a:solidFill>
                    <a:schemeClr val="bg1"/>
                  </a:solidFill>
                  <a:cs typeface="Arial" panose="020B0604020202020204" pitchFamily="34" charset="0"/>
                </a:rPr>
                <a:t>is the most common route in North Yorkshire for children to be exploited, so we have concerns about the frequency and availability of this. This is being picked up through the Emerging Drug Trends and MACE Operational Groups. </a:t>
              </a:r>
              <a:endParaRPr lang="en-US" sz="1200" kern="1200" dirty="0">
                <a:solidFill>
                  <a:schemeClr val="bg1"/>
                </a:solidFill>
                <a:cs typeface="Arial" panose="020B0604020202020204" pitchFamily="34" charset="0"/>
              </a:endParaRPr>
            </a:p>
          </p:txBody>
        </p:sp>
      </p:grpSp>
      <p:grpSp>
        <p:nvGrpSpPr>
          <p:cNvPr id="26" name="Group 25"/>
          <p:cNvGrpSpPr/>
          <p:nvPr/>
        </p:nvGrpSpPr>
        <p:grpSpPr>
          <a:xfrm>
            <a:off x="254000" y="3758803"/>
            <a:ext cx="3594100" cy="2997597"/>
            <a:chOff x="2710656" y="3792008"/>
            <a:chExt cx="2706687" cy="1624012"/>
          </a:xfrm>
          <a:solidFill>
            <a:srgbClr val="F83ACF"/>
          </a:solidFill>
        </p:grpSpPr>
        <p:sp>
          <p:nvSpPr>
            <p:cNvPr id="27" name="Rectangle 26"/>
            <p:cNvSpPr/>
            <p:nvPr/>
          </p:nvSpPr>
          <p:spPr>
            <a:xfrm>
              <a:off x="2710656" y="3792008"/>
              <a:ext cx="2706687" cy="16240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xtBox 27"/>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400" b="1" u="sng" kern="1200" dirty="0">
                  <a:cs typeface="Arial" panose="020B0604020202020204" pitchFamily="34" charset="0"/>
                </a:rPr>
                <a:t>Ongoing Work Streams</a:t>
              </a:r>
            </a:p>
            <a:p>
              <a:pPr lvl="0" algn="ctr" defTabSz="2889250">
                <a:lnSpc>
                  <a:spcPct val="90000"/>
                </a:lnSpc>
                <a:spcBef>
                  <a:spcPct val="0"/>
                </a:spcBef>
                <a:spcAft>
                  <a:spcPct val="35000"/>
                </a:spcAft>
              </a:pPr>
              <a:r>
                <a:rPr lang="en-US" sz="1400" b="1" u="sng" dirty="0">
                  <a:cs typeface="Arial" panose="020B0604020202020204" pitchFamily="34" charset="0"/>
                </a:rPr>
                <a:t>MACE Data Set</a:t>
              </a:r>
              <a:r>
                <a:rPr lang="en-US" sz="1400" b="1" dirty="0">
                  <a:cs typeface="Arial" panose="020B0604020202020204" pitchFamily="34" charset="0"/>
                </a:rPr>
                <a:t> </a:t>
              </a:r>
              <a:r>
                <a:rPr lang="en-US" sz="1400" dirty="0">
                  <a:cs typeface="Arial" panose="020B0604020202020204" pitchFamily="34" charset="0"/>
                </a:rPr>
                <a:t>A working group of key professionals has been set up to look at our current data set around MACE, what data partners hold and what we need to know as a partnership to facilitate our response to child exploitation </a:t>
              </a:r>
            </a:p>
            <a:p>
              <a:pPr lvl="0" algn="ctr" defTabSz="2889250">
                <a:lnSpc>
                  <a:spcPct val="90000"/>
                </a:lnSpc>
                <a:spcBef>
                  <a:spcPct val="0"/>
                </a:spcBef>
                <a:spcAft>
                  <a:spcPct val="35000"/>
                </a:spcAft>
              </a:pPr>
              <a:r>
                <a:rPr lang="en-US" sz="1400" b="1" u="sng" dirty="0">
                  <a:cs typeface="Arial" panose="020B0604020202020204" pitchFamily="34" charset="0"/>
                </a:rPr>
                <a:t>Language around Exploitation</a:t>
              </a:r>
              <a:r>
                <a:rPr lang="en-US" sz="1400" u="sng" dirty="0">
                  <a:cs typeface="Arial" panose="020B0604020202020204" pitchFamily="34" charset="0"/>
                </a:rPr>
                <a:t> </a:t>
              </a:r>
              <a:r>
                <a:rPr lang="en-US" sz="1400" dirty="0">
                  <a:cs typeface="Arial" panose="020B0604020202020204" pitchFamily="34" charset="0"/>
                </a:rPr>
                <a:t>A working group has been set up to look at creating resources to ensure that as a partnership professionals are equipped to ensure they us appropriate terminology when referring to children at risk of or experiencing child exploitation and their families. </a:t>
              </a:r>
              <a:endParaRPr lang="en-US" sz="1400" b="1" u="sng" kern="1200" dirty="0">
                <a:cs typeface="Arial" panose="020B0604020202020204" pitchFamily="34" charset="0"/>
              </a:endParaRPr>
            </a:p>
          </p:txBody>
        </p:sp>
      </p:grpSp>
      <p:grpSp>
        <p:nvGrpSpPr>
          <p:cNvPr id="29" name="Group 28"/>
          <p:cNvGrpSpPr/>
          <p:nvPr/>
        </p:nvGrpSpPr>
        <p:grpSpPr>
          <a:xfrm>
            <a:off x="339272" y="254138"/>
            <a:ext cx="3594100" cy="3173583"/>
            <a:chOff x="2710656" y="3792008"/>
            <a:chExt cx="2706687" cy="1624012"/>
          </a:xfrm>
          <a:solidFill>
            <a:srgbClr val="92D050"/>
          </a:solidFill>
        </p:grpSpPr>
        <p:sp>
          <p:nvSpPr>
            <p:cNvPr id="30" name="Rectangle 29"/>
            <p:cNvSpPr/>
            <p:nvPr/>
          </p:nvSpPr>
          <p:spPr>
            <a:xfrm>
              <a:off x="2710656" y="3792008"/>
              <a:ext cx="2706687" cy="1624012"/>
            </a:xfrm>
            <a:prstGeom prst="rect">
              <a:avLst/>
            </a:prstGeom>
            <a:grpFill/>
            <a:ln w="254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xtBox 30"/>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1200" kern="1200" dirty="0"/>
            </a:p>
          </p:txBody>
        </p:sp>
      </p:grpSp>
      <p:grpSp>
        <p:nvGrpSpPr>
          <p:cNvPr id="32" name="Group 31"/>
          <p:cNvGrpSpPr/>
          <p:nvPr/>
        </p:nvGrpSpPr>
        <p:grpSpPr>
          <a:xfrm>
            <a:off x="8229600" y="3758802"/>
            <a:ext cx="3594100" cy="2997598"/>
            <a:chOff x="2710656" y="3792008"/>
            <a:chExt cx="2706687" cy="1624012"/>
          </a:xfrm>
        </p:grpSpPr>
        <p:sp>
          <p:nvSpPr>
            <p:cNvPr id="33" name="Rectangle 32"/>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TextBox 33"/>
            <p:cNvSpPr txBox="1"/>
            <p:nvPr/>
          </p:nvSpPr>
          <p:spPr>
            <a:xfrm>
              <a:off x="2710656" y="3792008"/>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200" b="1" u="sng" kern="1200" dirty="0"/>
                <a:t>MACE </a:t>
              </a:r>
              <a:r>
                <a:rPr lang="en-US" sz="1200" b="1" u="sng" dirty="0"/>
                <a:t>at a Glance</a:t>
              </a:r>
            </a:p>
            <a:p>
              <a:pPr lvl="0" algn="ctr" defTabSz="2889250">
                <a:lnSpc>
                  <a:spcPct val="90000"/>
                </a:lnSpc>
                <a:spcBef>
                  <a:spcPct val="0"/>
                </a:spcBef>
                <a:spcAft>
                  <a:spcPct val="35000"/>
                </a:spcAft>
              </a:pPr>
              <a:r>
                <a:rPr lang="en-US" sz="1200" b="1" dirty="0"/>
                <a:t>63</a:t>
              </a:r>
              <a:r>
                <a:rPr lang="en-US" sz="1200" dirty="0"/>
                <a:t> Children assessed as at Risk of Child Exploitation</a:t>
              </a:r>
            </a:p>
            <a:p>
              <a:pPr lvl="0" algn="ctr" defTabSz="2889250">
                <a:lnSpc>
                  <a:spcPct val="90000"/>
                </a:lnSpc>
                <a:spcBef>
                  <a:spcPct val="0"/>
                </a:spcBef>
                <a:spcAft>
                  <a:spcPct val="35000"/>
                </a:spcAft>
              </a:pPr>
              <a:r>
                <a:rPr lang="en-US" sz="1200" b="1" kern="1200" dirty="0"/>
                <a:t>15</a:t>
              </a:r>
              <a:r>
                <a:rPr lang="en-US" sz="1200" kern="1200" dirty="0"/>
                <a:t> High Risk (12 of which are CCE)</a:t>
              </a:r>
            </a:p>
            <a:p>
              <a:pPr lvl="0" algn="ctr" defTabSz="2889250">
                <a:lnSpc>
                  <a:spcPct val="90000"/>
                </a:lnSpc>
                <a:spcBef>
                  <a:spcPct val="0"/>
                </a:spcBef>
                <a:spcAft>
                  <a:spcPct val="35000"/>
                </a:spcAft>
              </a:pPr>
              <a:r>
                <a:rPr lang="en-US" sz="1200" b="1" dirty="0"/>
                <a:t>20</a:t>
              </a:r>
              <a:r>
                <a:rPr lang="en-US" sz="1200" dirty="0"/>
                <a:t> Medium Risk</a:t>
              </a:r>
            </a:p>
            <a:p>
              <a:pPr lvl="0" algn="ctr" defTabSz="2889250">
                <a:lnSpc>
                  <a:spcPct val="90000"/>
                </a:lnSpc>
                <a:spcBef>
                  <a:spcPct val="0"/>
                </a:spcBef>
                <a:spcAft>
                  <a:spcPct val="35000"/>
                </a:spcAft>
              </a:pPr>
              <a:r>
                <a:rPr lang="en-US" sz="1200" b="1" kern="1200" dirty="0"/>
                <a:t>32 </a:t>
              </a:r>
              <a:r>
                <a:rPr lang="en-US" sz="1200" kern="1200" dirty="0"/>
                <a:t>Low Risk **some children have dual case status</a:t>
              </a:r>
            </a:p>
            <a:p>
              <a:pPr lvl="0" algn="ctr" defTabSz="2889250">
                <a:lnSpc>
                  <a:spcPct val="90000"/>
                </a:lnSpc>
                <a:spcBef>
                  <a:spcPct val="0"/>
                </a:spcBef>
                <a:spcAft>
                  <a:spcPct val="35000"/>
                </a:spcAft>
              </a:pPr>
              <a:r>
                <a:rPr lang="en-US" sz="1200" dirty="0"/>
                <a:t>Slight more boys at risk than girls</a:t>
              </a:r>
            </a:p>
            <a:p>
              <a:pPr lvl="0" algn="ctr" defTabSz="2889250">
                <a:lnSpc>
                  <a:spcPct val="90000"/>
                </a:lnSpc>
                <a:spcBef>
                  <a:spcPct val="0"/>
                </a:spcBef>
                <a:spcAft>
                  <a:spcPct val="35000"/>
                </a:spcAft>
              </a:pPr>
              <a:r>
                <a:rPr lang="en-US" sz="1200" kern="1200" dirty="0"/>
                <a:t>Increasingly seeing children </a:t>
              </a:r>
              <a:r>
                <a:rPr lang="en-US" sz="1200" b="1" kern="1200" dirty="0"/>
                <a:t>age 10 – 13 </a:t>
              </a:r>
              <a:r>
                <a:rPr lang="en-US" sz="1200" kern="1200" dirty="0"/>
                <a:t>identified as at risk of exploitation</a:t>
              </a:r>
            </a:p>
            <a:p>
              <a:pPr lvl="0" algn="ctr" defTabSz="2889250">
                <a:lnSpc>
                  <a:spcPct val="90000"/>
                </a:lnSpc>
                <a:spcBef>
                  <a:spcPct val="0"/>
                </a:spcBef>
                <a:spcAft>
                  <a:spcPct val="35000"/>
                </a:spcAft>
              </a:pPr>
              <a:r>
                <a:rPr lang="en-US" sz="1200" dirty="0"/>
                <a:t>Increase in perpetrators identified following proactive work with NYP</a:t>
              </a:r>
            </a:p>
            <a:p>
              <a:pPr lvl="0" algn="ctr" defTabSz="2889250">
                <a:lnSpc>
                  <a:spcPct val="90000"/>
                </a:lnSpc>
                <a:spcBef>
                  <a:spcPct val="0"/>
                </a:spcBef>
                <a:spcAft>
                  <a:spcPct val="35000"/>
                </a:spcAft>
              </a:pPr>
              <a:r>
                <a:rPr lang="en-US" sz="1200" kern="1200" dirty="0"/>
                <a:t>Most common type of exploitation is adults exploitation children to run drugs in NY</a:t>
              </a:r>
            </a:p>
          </p:txBody>
        </p:sp>
      </p:grpSp>
      <p:sp>
        <p:nvSpPr>
          <p:cNvPr id="36" name="Rectangle 35"/>
          <p:cNvSpPr/>
          <p:nvPr/>
        </p:nvSpPr>
        <p:spPr>
          <a:xfrm>
            <a:off x="4241800" y="263739"/>
            <a:ext cx="3594100" cy="3162143"/>
          </a:xfrm>
          <a:prstGeom prst="rect">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400" b="1" u="sng" dirty="0"/>
              <a:t>Vapes</a:t>
            </a:r>
          </a:p>
          <a:p>
            <a:endParaRPr lang="en-GB" sz="1400" dirty="0"/>
          </a:p>
          <a:p>
            <a:r>
              <a:rPr lang="en-US" sz="1400" b="1" dirty="0"/>
              <a:t>There is increasing concerns being reported by schools about the use of vapes amongst young people. This includes buying and selling vapes, but also concerns about what is being put in them. We have had reports in various MACE locality meetings around the usage of THC (psychoactive substance in cannabis) and possibly ‘spice’. This is being monitored through the Emerging Drugs Trends Group for North Yorkshire</a:t>
            </a:r>
            <a:endParaRPr lang="en-GB" sz="1400" dirty="0"/>
          </a:p>
          <a:p>
            <a:r>
              <a:rPr lang="en-US" sz="1400" b="1" dirty="0"/>
              <a:t> and City of York.</a:t>
            </a:r>
            <a:endParaRPr lang="en-GB" sz="1400" dirty="0"/>
          </a:p>
          <a:p>
            <a:endParaRPr lang="en-GB" sz="1400" dirty="0"/>
          </a:p>
        </p:txBody>
      </p:sp>
      <p:grpSp>
        <p:nvGrpSpPr>
          <p:cNvPr id="38" name="Group 37"/>
          <p:cNvGrpSpPr/>
          <p:nvPr/>
        </p:nvGrpSpPr>
        <p:grpSpPr>
          <a:xfrm>
            <a:off x="4241800" y="3758803"/>
            <a:ext cx="3594100" cy="2997597"/>
            <a:chOff x="2710656" y="3792008"/>
            <a:chExt cx="2706687" cy="1624012"/>
          </a:xfrm>
        </p:grpSpPr>
        <p:sp>
          <p:nvSpPr>
            <p:cNvPr id="39" name="Rectangle 38"/>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TextBox 39"/>
            <p:cNvSpPr txBox="1"/>
            <p:nvPr/>
          </p:nvSpPr>
          <p:spPr>
            <a:xfrm>
              <a:off x="2710656" y="3792008"/>
              <a:ext cx="2706687" cy="1624012"/>
            </a:xfrm>
            <a:prstGeom prst="rect">
              <a:avLst/>
            </a:prstGeom>
            <a:solidFill>
              <a:srgbClr val="0070C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300" b="1" u="sng" dirty="0">
                  <a:cs typeface="Arial" panose="020B0604020202020204" pitchFamily="34" charset="0"/>
                </a:rPr>
                <a:t>Online Platforms of Concern</a:t>
              </a:r>
            </a:p>
            <a:p>
              <a:pPr lvl="0" algn="ctr" defTabSz="2889250">
                <a:lnSpc>
                  <a:spcPct val="90000"/>
                </a:lnSpc>
                <a:spcBef>
                  <a:spcPct val="0"/>
                </a:spcBef>
                <a:spcAft>
                  <a:spcPct val="35000"/>
                </a:spcAft>
              </a:pPr>
              <a:r>
                <a:rPr lang="en-US" sz="1300" dirty="0">
                  <a:cs typeface="Arial" panose="020B0604020202020204" pitchFamily="34" charset="0"/>
                </a:rPr>
                <a:t>Over the past quarter a number of social media platforms have been raised including:</a:t>
              </a:r>
            </a:p>
            <a:p>
              <a:pPr lvl="0" algn="ctr" defTabSz="2889250">
                <a:lnSpc>
                  <a:spcPct val="90000"/>
                </a:lnSpc>
                <a:spcBef>
                  <a:spcPct val="0"/>
                </a:spcBef>
                <a:spcAft>
                  <a:spcPct val="35000"/>
                </a:spcAft>
              </a:pPr>
              <a:r>
                <a:rPr lang="en-US" sz="1300" b="1" dirty="0" err="1">
                  <a:cs typeface="Arial" panose="020B0604020202020204" pitchFamily="34" charset="0"/>
                </a:rPr>
                <a:t>Yubo</a:t>
              </a:r>
              <a:r>
                <a:rPr lang="en-US" sz="1300" b="1" dirty="0">
                  <a:cs typeface="Arial" panose="020B0604020202020204" pitchFamily="34" charset="0"/>
                </a:rPr>
                <a:t> – </a:t>
              </a:r>
              <a:r>
                <a:rPr lang="en-US" sz="1300" dirty="0">
                  <a:cs typeface="Arial" panose="020B0604020202020204" pitchFamily="34" charset="0"/>
                </a:rPr>
                <a:t>formally known as ‘Yellow’, a joint app with snapchat and used as an online dating app for young people under 18 – known as ’Tinder for Teens’</a:t>
              </a:r>
            </a:p>
            <a:p>
              <a:pPr lvl="0" algn="ctr" defTabSz="2889250">
                <a:lnSpc>
                  <a:spcPct val="90000"/>
                </a:lnSpc>
                <a:spcBef>
                  <a:spcPct val="0"/>
                </a:spcBef>
                <a:spcAft>
                  <a:spcPct val="35000"/>
                </a:spcAft>
              </a:pPr>
              <a:r>
                <a:rPr lang="en-US" sz="1300" b="1" kern="1200" dirty="0" err="1">
                  <a:cs typeface="Arial" panose="020B0604020202020204" pitchFamily="34" charset="0"/>
                </a:rPr>
                <a:t>Saharah</a:t>
              </a:r>
              <a:r>
                <a:rPr lang="en-US" sz="1300" b="1" kern="1200" dirty="0">
                  <a:cs typeface="Arial" panose="020B0604020202020204" pitchFamily="34" charset="0"/>
                </a:rPr>
                <a:t> </a:t>
              </a:r>
              <a:r>
                <a:rPr lang="en-US" sz="1300" kern="1200" dirty="0">
                  <a:cs typeface="Arial" panose="020B0604020202020204" pitchFamily="34" charset="0"/>
                </a:rPr>
                <a:t> - app that has been used for cyber bulling and potential grooming – anonymous and encrypted.</a:t>
              </a:r>
            </a:p>
            <a:p>
              <a:pPr lvl="0" algn="ctr" defTabSz="2889250">
                <a:lnSpc>
                  <a:spcPct val="90000"/>
                </a:lnSpc>
                <a:spcBef>
                  <a:spcPct val="0"/>
                </a:spcBef>
                <a:spcAft>
                  <a:spcPct val="35000"/>
                </a:spcAft>
              </a:pPr>
              <a:r>
                <a:rPr lang="en-US" sz="1300" b="1" dirty="0" err="1">
                  <a:cs typeface="Arial" panose="020B0604020202020204" pitchFamily="34" charset="0"/>
                </a:rPr>
                <a:t>Cunch</a:t>
              </a:r>
              <a:r>
                <a:rPr lang="en-US" sz="1300" b="1" dirty="0">
                  <a:cs typeface="Arial" panose="020B0604020202020204" pitchFamily="34" charset="0"/>
                </a:rPr>
                <a:t> Line Chronicles – </a:t>
              </a:r>
              <a:r>
                <a:rPr lang="en-US" sz="1300" dirty="0">
                  <a:cs typeface="Arial" panose="020B0604020202020204" pitchFamily="34" charset="0"/>
                </a:rPr>
                <a:t>Online County Lines Game – Explored by the Regional Organised Crime Unit, no clear links of trying to recruit children as yet, but promotes the running of county lines</a:t>
              </a:r>
              <a:endParaRPr lang="en-US" sz="1300" b="1" kern="1200" dirty="0">
                <a:cs typeface="Arial" panose="020B0604020202020204" pitchFamily="34" charset="0"/>
              </a:endParaRPr>
            </a:p>
          </p:txBody>
        </p:sp>
      </p:grpSp>
      <p:sp>
        <p:nvSpPr>
          <p:cNvPr id="41" name="Rectangle 40"/>
          <p:cNvSpPr/>
          <p:nvPr/>
        </p:nvSpPr>
        <p:spPr>
          <a:xfrm>
            <a:off x="349703" y="319095"/>
            <a:ext cx="3370943" cy="2066207"/>
          </a:xfrm>
          <a:prstGeom prst="rect">
            <a:avLst/>
          </a:prstGeom>
        </p:spPr>
        <p:txBody>
          <a:bodyPr wrap="square">
            <a:spAutoFit/>
          </a:bodyPr>
          <a:lstStyle/>
          <a:p>
            <a:pPr>
              <a:lnSpc>
                <a:spcPct val="115000"/>
              </a:lnSpc>
              <a:spcAft>
                <a:spcPts val="1000"/>
              </a:spcAft>
            </a:pPr>
            <a:r>
              <a:rPr lang="en-GB" sz="12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Edibles</a:t>
            </a:r>
          </a:p>
          <a:p>
            <a:pPr>
              <a:spcAft>
                <a:spcPts val="1000"/>
              </a:spcAft>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Following a recent seizure of Cannabis and Edibles by North Yorkshire Police, partners are reminded to submit any information that they are hearing from young people or through intelligence derived from local communities through the Police partnership information sharing form </a:t>
            </a:r>
          </a:p>
          <a:p>
            <a:pPr>
              <a:lnSpc>
                <a:spcPct val="115000"/>
              </a:lnSpc>
              <a:spcAft>
                <a:spcPts val="1000"/>
              </a:spcAft>
            </a:pPr>
            <a:r>
              <a:rPr lang="en-GB" sz="12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rPr>
              <a:t>www.safeguardingchildren.co.uk</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3" name="Picture 42" descr="image002"/>
          <p:cNvPicPr/>
          <p:nvPr/>
        </p:nvPicPr>
        <p:blipFill>
          <a:blip r:embed="rId6">
            <a:extLst>
              <a:ext uri="{28A0092B-C50C-407E-A947-70E740481C1C}">
                <a14:useLocalDpi xmlns:a14="http://schemas.microsoft.com/office/drawing/2010/main" val="0"/>
              </a:ext>
            </a:extLst>
          </a:blip>
          <a:srcRect/>
          <a:stretch>
            <a:fillRect/>
          </a:stretch>
        </p:blipFill>
        <p:spPr bwMode="auto">
          <a:xfrm>
            <a:off x="367642" y="2476484"/>
            <a:ext cx="861060" cy="861060"/>
          </a:xfrm>
          <a:prstGeom prst="rect">
            <a:avLst/>
          </a:prstGeom>
          <a:noFill/>
          <a:ln>
            <a:noFill/>
          </a:ln>
        </p:spPr>
      </p:pic>
      <p:pic>
        <p:nvPicPr>
          <p:cNvPr id="44" name="Picture 43" descr="image004"/>
          <p:cNvPicPr/>
          <p:nvPr/>
        </p:nvPicPr>
        <p:blipFill rotWithShape="1">
          <a:blip r:embed="rId7">
            <a:extLst>
              <a:ext uri="{28A0092B-C50C-407E-A947-70E740481C1C}">
                <a14:useLocalDpi xmlns:a14="http://schemas.microsoft.com/office/drawing/2010/main" val="0"/>
              </a:ext>
            </a:extLst>
          </a:blip>
          <a:srcRect l="20117" t="33695" r="22247" b="6465"/>
          <a:stretch/>
        </p:blipFill>
        <p:spPr bwMode="auto">
          <a:xfrm>
            <a:off x="1266008" y="2438696"/>
            <a:ext cx="769166" cy="927420"/>
          </a:xfrm>
          <a:prstGeom prst="rect">
            <a:avLst/>
          </a:prstGeom>
          <a:noFill/>
          <a:ln>
            <a:noFill/>
          </a:ln>
          <a:extLst>
            <a:ext uri="{53640926-AAD7-44D8-BBD7-CCE9431645EC}">
              <a14:shadowObscured xmlns:a14="http://schemas.microsoft.com/office/drawing/2010/main"/>
            </a:ext>
          </a:extLst>
        </p:spPr>
      </p:pic>
      <p:pic>
        <p:nvPicPr>
          <p:cNvPr id="45" name="Picture 44" descr="image0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072" y="2538371"/>
            <a:ext cx="700813" cy="788350"/>
          </a:xfrm>
          <a:prstGeom prst="rect">
            <a:avLst/>
          </a:prstGeom>
          <a:noFill/>
          <a:ln>
            <a:noFill/>
          </a:ln>
        </p:spPr>
      </p:pic>
      <p:pic>
        <p:nvPicPr>
          <p:cNvPr id="46" name="Picture 45" descr="image003"/>
          <p:cNvPicPr/>
          <p:nvPr/>
        </p:nvPicPr>
        <p:blipFill rotWithShape="1">
          <a:blip r:embed="rId9">
            <a:extLst>
              <a:ext uri="{28A0092B-C50C-407E-A947-70E740481C1C}">
                <a14:useLocalDpi xmlns:a14="http://schemas.microsoft.com/office/drawing/2010/main" val="0"/>
              </a:ext>
            </a:extLst>
          </a:blip>
          <a:srcRect b="15999"/>
          <a:stretch/>
        </p:blipFill>
        <p:spPr bwMode="auto">
          <a:xfrm>
            <a:off x="2936829" y="2599447"/>
            <a:ext cx="816156" cy="789264"/>
          </a:xfrm>
          <a:prstGeom prst="rect">
            <a:avLst/>
          </a:prstGeom>
          <a:noFill/>
          <a:ln>
            <a:noFill/>
          </a:ln>
          <a:extLst>
            <a:ext uri="{53640926-AAD7-44D8-BBD7-CCE9431645EC}">
              <a14:shadowObscured xmlns:a14="http://schemas.microsoft.com/office/drawing/2010/main"/>
            </a:ext>
          </a:extLst>
        </p:spPr>
      </p:pic>
      <p:pic>
        <p:nvPicPr>
          <p:cNvPr id="47" name="Picture 46" descr="image001"/>
          <p:cNvPicPr/>
          <p:nvPr/>
        </p:nvPicPr>
        <p:blipFill rotWithShape="1">
          <a:blip r:embed="rId10" cstate="print">
            <a:extLst>
              <a:ext uri="{28A0092B-C50C-407E-A947-70E740481C1C}">
                <a14:useLocalDpi xmlns:a14="http://schemas.microsoft.com/office/drawing/2010/main" val="0"/>
              </a:ext>
            </a:extLst>
          </a:blip>
          <a:srcRect l="19311" r="14479"/>
          <a:stretch/>
        </p:blipFill>
        <p:spPr bwMode="auto">
          <a:xfrm>
            <a:off x="3051525" y="1810432"/>
            <a:ext cx="738823" cy="750006"/>
          </a:xfrm>
          <a:prstGeom prst="rect">
            <a:avLst/>
          </a:prstGeom>
          <a:noFill/>
          <a:ln>
            <a:noFill/>
          </a:ln>
          <a:extLst>
            <a:ext uri="{53640926-AAD7-44D8-BBD7-CCE9431645EC}">
              <a14:shadowObscured xmlns:a14="http://schemas.microsoft.com/office/drawing/2010/main"/>
            </a:ext>
          </a:extLst>
        </p:spPr>
      </p:pic>
      <p:sp>
        <p:nvSpPr>
          <p:cNvPr id="48" name="AutoShape 2" descr="Smok Vape Pen 22 16850mAh - Vape Kits from Zombie Vapes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9" name="Picture 48"/>
          <p:cNvPicPr>
            <a:picLocks noChangeAspect="1"/>
          </p:cNvPicPr>
          <p:nvPr/>
        </p:nvPicPr>
        <p:blipFill>
          <a:blip r:embed="rId11"/>
          <a:stretch>
            <a:fillRect/>
          </a:stretch>
        </p:blipFill>
        <p:spPr>
          <a:xfrm>
            <a:off x="6331402" y="2706029"/>
            <a:ext cx="874871" cy="68268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1228182"/>
      </p:ext>
    </p:extLst>
  </p:cSld>
  <p:clrMapOvr>
    <a:masterClrMapping/>
  </p:clrMapOvr>
  <mc:AlternateContent xmlns:mc="http://schemas.openxmlformats.org/markup-compatibility/2006" xmlns:p14="http://schemas.microsoft.com/office/powerpoint/2010/main">
    <mc:Choice Requires="p14">
      <p:transition spd="slow" p14:dur="2000" advTm="27939"/>
    </mc:Choice>
    <mc:Fallback xmlns="">
      <p:transition spd="slow" advTm="27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229600" y="254138"/>
            <a:ext cx="3594100" cy="3181344"/>
            <a:chOff x="2710656" y="3792008"/>
            <a:chExt cx="2706687" cy="1624012"/>
          </a:xfrm>
        </p:grpSpPr>
        <p:sp>
          <p:nvSpPr>
            <p:cNvPr id="37" name="Rectangle 36"/>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2" name="TextBox 41"/>
            <p:cNvSpPr txBox="1"/>
            <p:nvPr/>
          </p:nvSpPr>
          <p:spPr>
            <a:xfrm>
              <a:off x="2710656" y="3792008"/>
              <a:ext cx="2706687" cy="1624012"/>
            </a:xfrm>
            <a:prstGeom prst="rect">
              <a:avLst/>
            </a:prstGeom>
            <a:solidFill>
              <a:srgbClr val="FF000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defTabSz="2889250">
                <a:lnSpc>
                  <a:spcPct val="90000"/>
                </a:lnSpc>
                <a:spcBef>
                  <a:spcPct val="0"/>
                </a:spcBef>
                <a:spcAft>
                  <a:spcPct val="35000"/>
                </a:spcAft>
              </a:pPr>
              <a:r>
                <a:rPr lang="en-US" sz="1200" b="1" u="sng" kern="1200" dirty="0" smtClean="0">
                  <a:solidFill>
                    <a:schemeClr val="bg1"/>
                  </a:solidFill>
                  <a:cs typeface="Arial" panose="020B0604020202020204" pitchFamily="34" charset="0"/>
                </a:rPr>
                <a:t>Benzodiazepines and Cannabis</a:t>
              </a:r>
            </a:p>
            <a:p>
              <a:pPr lvl="0" defTabSz="2889250">
                <a:lnSpc>
                  <a:spcPct val="90000"/>
                </a:lnSpc>
                <a:spcBef>
                  <a:spcPct val="0"/>
                </a:spcBef>
                <a:spcAft>
                  <a:spcPct val="35000"/>
                </a:spcAft>
              </a:pPr>
              <a:endParaRPr lang="en-US" sz="1200" b="1" u="sng" dirty="0">
                <a:solidFill>
                  <a:schemeClr val="bg1"/>
                </a:solidFill>
                <a:cs typeface="Arial" panose="020B0604020202020204" pitchFamily="34" charset="0"/>
              </a:endParaRPr>
            </a:p>
            <a:p>
              <a:pPr lvl="0" defTabSz="2889250">
                <a:lnSpc>
                  <a:spcPct val="90000"/>
                </a:lnSpc>
                <a:spcBef>
                  <a:spcPct val="0"/>
                </a:spcBef>
                <a:spcAft>
                  <a:spcPct val="35000"/>
                </a:spcAft>
              </a:pPr>
              <a:r>
                <a:rPr lang="en-US" sz="1200" dirty="0" smtClean="0">
                  <a:solidFill>
                    <a:schemeClr val="bg1"/>
                  </a:solidFill>
                  <a:cs typeface="Arial" panose="020B0604020202020204" pitchFamily="34" charset="0"/>
                </a:rPr>
                <a:t>Young people are increasingly telling us that they are using </a:t>
              </a:r>
              <a:r>
                <a:rPr lang="en-US" sz="1200" b="1" dirty="0" smtClean="0">
                  <a:solidFill>
                    <a:schemeClr val="bg1"/>
                  </a:solidFill>
                  <a:cs typeface="Arial" panose="020B0604020202020204" pitchFamily="34" charset="0"/>
                </a:rPr>
                <a:t>Benzodiazepines (including Valium, Xanax and Diazepam</a:t>
              </a:r>
              <a:r>
                <a:rPr lang="en-US" sz="1200" dirty="0" smtClean="0">
                  <a:solidFill>
                    <a:schemeClr val="bg1"/>
                  </a:solidFill>
                  <a:cs typeface="Arial" panose="020B0604020202020204" pitchFamily="34" charset="0"/>
                </a:rPr>
                <a:t>), they are able to buy these tables for a few pounds in their local areas. We are also concerned at the numbers of young people using </a:t>
              </a:r>
              <a:r>
                <a:rPr lang="en-US" sz="1200" b="1" dirty="0" smtClean="0">
                  <a:solidFill>
                    <a:schemeClr val="bg1"/>
                  </a:solidFill>
                  <a:cs typeface="Arial" panose="020B0604020202020204" pitchFamily="34" charset="0"/>
                </a:rPr>
                <a:t>cannabis</a:t>
              </a:r>
              <a:r>
                <a:rPr lang="en-US" sz="1200" dirty="0" smtClean="0">
                  <a:solidFill>
                    <a:schemeClr val="bg1"/>
                  </a:solidFill>
                  <a:cs typeface="Arial" panose="020B0604020202020204" pitchFamily="34" charset="0"/>
                </a:rPr>
                <a:t> and indeed incidences of their bringing it into school. Some young people are reporting that they are using it to self medicate for mental health issues. However we are aware </a:t>
              </a:r>
              <a:r>
                <a:rPr lang="en-US" sz="1200" b="1" dirty="0" smtClean="0">
                  <a:solidFill>
                    <a:schemeClr val="bg1"/>
                  </a:solidFill>
                  <a:cs typeface="Arial" panose="020B0604020202020204" pitchFamily="34" charset="0"/>
                </a:rPr>
                <a:t>cannabis debt bondage </a:t>
              </a:r>
              <a:r>
                <a:rPr lang="en-US" sz="1200" dirty="0" smtClean="0">
                  <a:solidFill>
                    <a:schemeClr val="bg1"/>
                  </a:solidFill>
                  <a:cs typeface="Arial" panose="020B0604020202020204" pitchFamily="34" charset="0"/>
                </a:rPr>
                <a:t>is the most common route in North Yorkshire for children to be exploited, so we have concerns about the frequency and availability of this. This is being picked up through the Emerging Drug Trends and MACE Operational Groups. </a:t>
              </a:r>
              <a:endParaRPr lang="en-US" sz="1200" kern="1200" dirty="0">
                <a:solidFill>
                  <a:schemeClr val="bg1"/>
                </a:solidFill>
                <a:cs typeface="Arial" panose="020B0604020202020204" pitchFamily="34" charset="0"/>
              </a:endParaRPr>
            </a:p>
          </p:txBody>
        </p:sp>
      </p:grpSp>
      <p:grpSp>
        <p:nvGrpSpPr>
          <p:cNvPr id="50" name="Group 49"/>
          <p:cNvGrpSpPr/>
          <p:nvPr/>
        </p:nvGrpSpPr>
        <p:grpSpPr>
          <a:xfrm>
            <a:off x="254000" y="3758803"/>
            <a:ext cx="3594100" cy="2997597"/>
            <a:chOff x="2710656" y="3792008"/>
            <a:chExt cx="2706687" cy="1624012"/>
          </a:xfrm>
          <a:solidFill>
            <a:srgbClr val="F83ACF"/>
          </a:solidFill>
        </p:grpSpPr>
        <p:sp>
          <p:nvSpPr>
            <p:cNvPr id="51" name="Rectangle 50"/>
            <p:cNvSpPr/>
            <p:nvPr/>
          </p:nvSpPr>
          <p:spPr>
            <a:xfrm>
              <a:off x="2710656" y="3792008"/>
              <a:ext cx="2706687" cy="16240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2" name="TextBox 51"/>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400" b="1" u="sng" kern="1200" dirty="0" smtClean="0">
                  <a:cs typeface="Arial" panose="020B0604020202020204" pitchFamily="34" charset="0"/>
                </a:rPr>
                <a:t>Ongoing Work Streams</a:t>
              </a:r>
            </a:p>
            <a:p>
              <a:pPr lvl="0" algn="ctr" defTabSz="2889250">
                <a:lnSpc>
                  <a:spcPct val="90000"/>
                </a:lnSpc>
                <a:spcBef>
                  <a:spcPct val="0"/>
                </a:spcBef>
                <a:spcAft>
                  <a:spcPct val="35000"/>
                </a:spcAft>
              </a:pPr>
              <a:r>
                <a:rPr lang="en-US" sz="1400" b="1" u="sng" dirty="0" smtClean="0">
                  <a:cs typeface="Arial" panose="020B0604020202020204" pitchFamily="34" charset="0"/>
                </a:rPr>
                <a:t>MACE Data Set</a:t>
              </a:r>
              <a:r>
                <a:rPr lang="en-US" sz="1400" b="1" dirty="0">
                  <a:cs typeface="Arial" panose="020B0604020202020204" pitchFamily="34" charset="0"/>
                </a:rPr>
                <a:t> </a:t>
              </a:r>
              <a:r>
                <a:rPr lang="en-US" sz="1400" dirty="0" smtClean="0">
                  <a:cs typeface="Arial" panose="020B0604020202020204" pitchFamily="34" charset="0"/>
                </a:rPr>
                <a:t>A working group of key professionals has been set up to look at our current data set around MACE, what data partners hold and what we need to know as a partnership to facilitate our response to child exploitation </a:t>
              </a:r>
            </a:p>
            <a:p>
              <a:pPr lvl="0" algn="ctr" defTabSz="2889250">
                <a:lnSpc>
                  <a:spcPct val="90000"/>
                </a:lnSpc>
                <a:spcBef>
                  <a:spcPct val="0"/>
                </a:spcBef>
                <a:spcAft>
                  <a:spcPct val="35000"/>
                </a:spcAft>
              </a:pPr>
              <a:r>
                <a:rPr lang="en-US" sz="1400" b="1" u="sng" dirty="0" smtClean="0">
                  <a:cs typeface="Arial" panose="020B0604020202020204" pitchFamily="34" charset="0"/>
                </a:rPr>
                <a:t>Language around Exploitation</a:t>
              </a:r>
              <a:r>
                <a:rPr lang="en-US" sz="1400" u="sng" dirty="0" smtClean="0">
                  <a:cs typeface="Arial" panose="020B0604020202020204" pitchFamily="34" charset="0"/>
                </a:rPr>
                <a:t> </a:t>
              </a:r>
              <a:r>
                <a:rPr lang="en-US" sz="1400" dirty="0" smtClean="0">
                  <a:cs typeface="Arial" panose="020B0604020202020204" pitchFamily="34" charset="0"/>
                </a:rPr>
                <a:t>A working group has been set up to look at creating resources to ensure that as a partnership professionals are equipped to ensure they us appropriate terminology when referring to children at risk of or experiencing child exploitation and their families. </a:t>
              </a:r>
              <a:endParaRPr lang="en-US" sz="1400" b="1" u="sng" kern="1200" dirty="0">
                <a:cs typeface="Arial" panose="020B0604020202020204" pitchFamily="34" charset="0"/>
              </a:endParaRPr>
            </a:p>
          </p:txBody>
        </p:sp>
      </p:grpSp>
      <p:grpSp>
        <p:nvGrpSpPr>
          <p:cNvPr id="53" name="Group 52"/>
          <p:cNvGrpSpPr/>
          <p:nvPr/>
        </p:nvGrpSpPr>
        <p:grpSpPr>
          <a:xfrm>
            <a:off x="339272" y="254138"/>
            <a:ext cx="3594100" cy="3173583"/>
            <a:chOff x="2710656" y="3792008"/>
            <a:chExt cx="2706687" cy="1624012"/>
          </a:xfrm>
          <a:solidFill>
            <a:srgbClr val="92D050"/>
          </a:solidFill>
        </p:grpSpPr>
        <p:sp>
          <p:nvSpPr>
            <p:cNvPr id="54" name="Rectangle 53"/>
            <p:cNvSpPr/>
            <p:nvPr/>
          </p:nvSpPr>
          <p:spPr>
            <a:xfrm>
              <a:off x="2710656" y="3792008"/>
              <a:ext cx="2706687" cy="1624012"/>
            </a:xfrm>
            <a:prstGeom prst="rect">
              <a:avLst/>
            </a:prstGeom>
            <a:grpFill/>
            <a:ln w="254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5" name="TextBox 54"/>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1200" kern="1200" dirty="0"/>
            </a:p>
          </p:txBody>
        </p:sp>
      </p:grpSp>
      <p:grpSp>
        <p:nvGrpSpPr>
          <p:cNvPr id="56" name="Group 55"/>
          <p:cNvGrpSpPr/>
          <p:nvPr/>
        </p:nvGrpSpPr>
        <p:grpSpPr>
          <a:xfrm>
            <a:off x="8229600" y="3758802"/>
            <a:ext cx="3594100" cy="2997598"/>
            <a:chOff x="2710656" y="3792008"/>
            <a:chExt cx="2706687" cy="1624012"/>
          </a:xfrm>
        </p:grpSpPr>
        <p:sp>
          <p:nvSpPr>
            <p:cNvPr id="57" name="Rectangle 56"/>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8" name="TextBox 57"/>
            <p:cNvSpPr txBox="1"/>
            <p:nvPr/>
          </p:nvSpPr>
          <p:spPr>
            <a:xfrm>
              <a:off x="2710656" y="3792008"/>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200" b="1" u="sng" kern="1200" dirty="0" smtClean="0"/>
                <a:t>MACE </a:t>
              </a:r>
              <a:r>
                <a:rPr lang="en-US" sz="1200" b="1" u="sng" dirty="0" smtClean="0"/>
                <a:t>at a Glance</a:t>
              </a:r>
            </a:p>
            <a:p>
              <a:pPr lvl="0" algn="ctr" defTabSz="2889250">
                <a:lnSpc>
                  <a:spcPct val="90000"/>
                </a:lnSpc>
                <a:spcBef>
                  <a:spcPct val="0"/>
                </a:spcBef>
                <a:spcAft>
                  <a:spcPct val="35000"/>
                </a:spcAft>
              </a:pPr>
              <a:r>
                <a:rPr lang="en-US" sz="1200" b="1" dirty="0" smtClean="0"/>
                <a:t>63</a:t>
              </a:r>
              <a:r>
                <a:rPr lang="en-US" sz="1200" dirty="0" smtClean="0"/>
                <a:t> Children assessed as at Risk of Child Exploitation</a:t>
              </a:r>
            </a:p>
            <a:p>
              <a:pPr lvl="0" algn="ctr" defTabSz="2889250">
                <a:lnSpc>
                  <a:spcPct val="90000"/>
                </a:lnSpc>
                <a:spcBef>
                  <a:spcPct val="0"/>
                </a:spcBef>
                <a:spcAft>
                  <a:spcPct val="35000"/>
                </a:spcAft>
              </a:pPr>
              <a:r>
                <a:rPr lang="en-US" sz="1200" b="1" kern="1200" dirty="0" smtClean="0"/>
                <a:t>15</a:t>
              </a:r>
              <a:r>
                <a:rPr lang="en-US" sz="1200" kern="1200" dirty="0" smtClean="0"/>
                <a:t> High Risk (12 of which are CCE)</a:t>
              </a:r>
            </a:p>
            <a:p>
              <a:pPr lvl="0" algn="ctr" defTabSz="2889250">
                <a:lnSpc>
                  <a:spcPct val="90000"/>
                </a:lnSpc>
                <a:spcBef>
                  <a:spcPct val="0"/>
                </a:spcBef>
                <a:spcAft>
                  <a:spcPct val="35000"/>
                </a:spcAft>
              </a:pPr>
              <a:r>
                <a:rPr lang="en-US" sz="1200" b="1" dirty="0" smtClean="0"/>
                <a:t>20</a:t>
              </a:r>
              <a:r>
                <a:rPr lang="en-US" sz="1200" dirty="0" smtClean="0"/>
                <a:t> Medium Risk</a:t>
              </a:r>
            </a:p>
            <a:p>
              <a:pPr lvl="0" algn="ctr" defTabSz="2889250">
                <a:lnSpc>
                  <a:spcPct val="90000"/>
                </a:lnSpc>
                <a:spcBef>
                  <a:spcPct val="0"/>
                </a:spcBef>
                <a:spcAft>
                  <a:spcPct val="35000"/>
                </a:spcAft>
              </a:pPr>
              <a:r>
                <a:rPr lang="en-US" sz="1200" b="1" kern="1200" dirty="0" smtClean="0"/>
                <a:t>32 </a:t>
              </a:r>
              <a:r>
                <a:rPr lang="en-US" sz="1200" kern="1200" dirty="0" smtClean="0"/>
                <a:t>Low Risk **some children have dual case status</a:t>
              </a:r>
            </a:p>
            <a:p>
              <a:pPr lvl="0" algn="ctr" defTabSz="2889250">
                <a:lnSpc>
                  <a:spcPct val="90000"/>
                </a:lnSpc>
                <a:spcBef>
                  <a:spcPct val="0"/>
                </a:spcBef>
                <a:spcAft>
                  <a:spcPct val="35000"/>
                </a:spcAft>
              </a:pPr>
              <a:r>
                <a:rPr lang="en-US" sz="1200" dirty="0" smtClean="0"/>
                <a:t>Slight more boys at risk than girls</a:t>
              </a:r>
            </a:p>
            <a:p>
              <a:pPr lvl="0" algn="ctr" defTabSz="2889250">
                <a:lnSpc>
                  <a:spcPct val="90000"/>
                </a:lnSpc>
                <a:spcBef>
                  <a:spcPct val="0"/>
                </a:spcBef>
                <a:spcAft>
                  <a:spcPct val="35000"/>
                </a:spcAft>
              </a:pPr>
              <a:r>
                <a:rPr lang="en-US" sz="1200" kern="1200" dirty="0" smtClean="0"/>
                <a:t>Increasingly seeing children </a:t>
              </a:r>
              <a:r>
                <a:rPr lang="en-US" sz="1200" b="1" kern="1200" dirty="0" smtClean="0"/>
                <a:t>age 10 – 13 </a:t>
              </a:r>
              <a:r>
                <a:rPr lang="en-US" sz="1200" kern="1200" dirty="0" smtClean="0"/>
                <a:t>identified as at risk of exploitation</a:t>
              </a:r>
            </a:p>
            <a:p>
              <a:pPr lvl="0" algn="ctr" defTabSz="2889250">
                <a:lnSpc>
                  <a:spcPct val="90000"/>
                </a:lnSpc>
                <a:spcBef>
                  <a:spcPct val="0"/>
                </a:spcBef>
                <a:spcAft>
                  <a:spcPct val="35000"/>
                </a:spcAft>
              </a:pPr>
              <a:r>
                <a:rPr lang="en-US" sz="1200" dirty="0" smtClean="0"/>
                <a:t>Increase in perpetrators identified following proactive work with NYP</a:t>
              </a:r>
            </a:p>
            <a:p>
              <a:pPr lvl="0" algn="ctr" defTabSz="2889250">
                <a:lnSpc>
                  <a:spcPct val="90000"/>
                </a:lnSpc>
                <a:spcBef>
                  <a:spcPct val="0"/>
                </a:spcBef>
                <a:spcAft>
                  <a:spcPct val="35000"/>
                </a:spcAft>
              </a:pPr>
              <a:r>
                <a:rPr lang="en-US" sz="1200" kern="1200" dirty="0" smtClean="0"/>
                <a:t>Most common type of exploitation is adults exploitation children to run drugs in NY</a:t>
              </a:r>
              <a:endParaRPr lang="en-US" sz="1200" kern="1200" dirty="0"/>
            </a:p>
          </p:txBody>
        </p:sp>
      </p:grpSp>
      <p:sp>
        <p:nvSpPr>
          <p:cNvPr id="59" name="Rectangle 58"/>
          <p:cNvSpPr/>
          <p:nvPr/>
        </p:nvSpPr>
        <p:spPr>
          <a:xfrm>
            <a:off x="4241800" y="263739"/>
            <a:ext cx="3594100" cy="3162143"/>
          </a:xfrm>
          <a:prstGeom prst="rect">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400" b="1" u="sng" dirty="0" smtClean="0"/>
              <a:t>Vapes</a:t>
            </a:r>
          </a:p>
          <a:p>
            <a:endParaRPr lang="en-GB" sz="1400" dirty="0"/>
          </a:p>
          <a:p>
            <a:r>
              <a:rPr lang="en-US" sz="1400" b="1" dirty="0"/>
              <a:t>There is increasing concerns being reported by schools about the use of vapes amongst young people. This includes buying and selling vapes, but also concerns about what is being put in them. We have had reports in various MACE locality meetings around the usage of THC (psychoactive substance in cannabis) and possibly ‘spice’. This is being monitored through the Emerging Drugs Trends Group for North Yorkshire</a:t>
            </a:r>
            <a:endParaRPr lang="en-GB" sz="1400" dirty="0"/>
          </a:p>
          <a:p>
            <a:r>
              <a:rPr lang="en-US" sz="1400" b="1" dirty="0"/>
              <a:t> and City of York.</a:t>
            </a:r>
            <a:endParaRPr lang="en-GB" sz="1400" dirty="0"/>
          </a:p>
          <a:p>
            <a:endParaRPr lang="en-GB" sz="1400" dirty="0"/>
          </a:p>
        </p:txBody>
      </p:sp>
      <p:grpSp>
        <p:nvGrpSpPr>
          <p:cNvPr id="60" name="Group 59"/>
          <p:cNvGrpSpPr/>
          <p:nvPr/>
        </p:nvGrpSpPr>
        <p:grpSpPr>
          <a:xfrm>
            <a:off x="4241800" y="3758803"/>
            <a:ext cx="3594100" cy="2997597"/>
            <a:chOff x="2710656" y="3792008"/>
            <a:chExt cx="2706687" cy="1624012"/>
          </a:xfrm>
        </p:grpSpPr>
        <p:sp>
          <p:nvSpPr>
            <p:cNvPr id="61" name="Rectangle 60"/>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2" name="TextBox 61"/>
            <p:cNvSpPr txBox="1"/>
            <p:nvPr/>
          </p:nvSpPr>
          <p:spPr>
            <a:xfrm>
              <a:off x="2710656" y="3792008"/>
              <a:ext cx="2706687" cy="1624012"/>
            </a:xfrm>
            <a:prstGeom prst="rect">
              <a:avLst/>
            </a:prstGeom>
            <a:solidFill>
              <a:srgbClr val="0070C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300" b="1" u="sng" dirty="0" smtClean="0">
                  <a:cs typeface="Arial" panose="020B0604020202020204" pitchFamily="34" charset="0"/>
                </a:rPr>
                <a:t>Online Platforms of Concern</a:t>
              </a:r>
            </a:p>
            <a:p>
              <a:pPr lvl="0" algn="ctr" defTabSz="2889250">
                <a:lnSpc>
                  <a:spcPct val="90000"/>
                </a:lnSpc>
                <a:spcBef>
                  <a:spcPct val="0"/>
                </a:spcBef>
                <a:spcAft>
                  <a:spcPct val="35000"/>
                </a:spcAft>
              </a:pPr>
              <a:r>
                <a:rPr lang="en-US" sz="1300" dirty="0" smtClean="0">
                  <a:cs typeface="Arial" panose="020B0604020202020204" pitchFamily="34" charset="0"/>
                </a:rPr>
                <a:t>Over the past quarter a number of social media platforms have been raised including:</a:t>
              </a:r>
            </a:p>
            <a:p>
              <a:pPr lvl="0" algn="ctr" defTabSz="2889250">
                <a:lnSpc>
                  <a:spcPct val="90000"/>
                </a:lnSpc>
                <a:spcBef>
                  <a:spcPct val="0"/>
                </a:spcBef>
                <a:spcAft>
                  <a:spcPct val="35000"/>
                </a:spcAft>
              </a:pPr>
              <a:r>
                <a:rPr lang="en-US" sz="1300" b="1" dirty="0" err="1" smtClean="0">
                  <a:cs typeface="Arial" panose="020B0604020202020204" pitchFamily="34" charset="0"/>
                </a:rPr>
                <a:t>Yubo</a:t>
              </a:r>
              <a:r>
                <a:rPr lang="en-US" sz="1300" b="1" dirty="0" smtClean="0">
                  <a:cs typeface="Arial" panose="020B0604020202020204" pitchFamily="34" charset="0"/>
                </a:rPr>
                <a:t> – </a:t>
              </a:r>
              <a:r>
                <a:rPr lang="en-US" sz="1300" dirty="0" smtClean="0">
                  <a:cs typeface="Arial" panose="020B0604020202020204" pitchFamily="34" charset="0"/>
                </a:rPr>
                <a:t>formally known as ‘Yellow’, a joint app with snapchat and used as an online dating app for young people under 18 – known as ’Tinder for Teens’</a:t>
              </a:r>
            </a:p>
            <a:p>
              <a:pPr lvl="0" algn="ctr" defTabSz="2889250">
                <a:lnSpc>
                  <a:spcPct val="90000"/>
                </a:lnSpc>
                <a:spcBef>
                  <a:spcPct val="0"/>
                </a:spcBef>
                <a:spcAft>
                  <a:spcPct val="35000"/>
                </a:spcAft>
              </a:pPr>
              <a:r>
                <a:rPr lang="en-US" sz="1300" b="1" kern="1200" dirty="0" err="1" smtClean="0">
                  <a:cs typeface="Arial" panose="020B0604020202020204" pitchFamily="34" charset="0"/>
                </a:rPr>
                <a:t>Saharah</a:t>
              </a:r>
              <a:r>
                <a:rPr lang="en-US" sz="1300" b="1" kern="1200" dirty="0" smtClean="0">
                  <a:cs typeface="Arial" panose="020B0604020202020204" pitchFamily="34" charset="0"/>
                </a:rPr>
                <a:t> </a:t>
              </a:r>
              <a:r>
                <a:rPr lang="en-US" sz="1300" kern="1200" dirty="0" smtClean="0">
                  <a:cs typeface="Arial" panose="020B0604020202020204" pitchFamily="34" charset="0"/>
                </a:rPr>
                <a:t> - app that has been used for cyber bulling and potential grooming – anonymous and encrypted.</a:t>
              </a:r>
            </a:p>
            <a:p>
              <a:pPr lvl="0" algn="ctr" defTabSz="2889250">
                <a:lnSpc>
                  <a:spcPct val="90000"/>
                </a:lnSpc>
                <a:spcBef>
                  <a:spcPct val="0"/>
                </a:spcBef>
                <a:spcAft>
                  <a:spcPct val="35000"/>
                </a:spcAft>
              </a:pPr>
              <a:r>
                <a:rPr lang="en-US" sz="1300" b="1" dirty="0" err="1" smtClean="0">
                  <a:cs typeface="Arial" panose="020B0604020202020204" pitchFamily="34" charset="0"/>
                </a:rPr>
                <a:t>Cunch</a:t>
              </a:r>
              <a:r>
                <a:rPr lang="en-US" sz="1300" b="1" dirty="0" smtClean="0">
                  <a:cs typeface="Arial" panose="020B0604020202020204" pitchFamily="34" charset="0"/>
                </a:rPr>
                <a:t> Line Chronicles – </a:t>
              </a:r>
              <a:r>
                <a:rPr lang="en-US" sz="1300" dirty="0" smtClean="0">
                  <a:cs typeface="Arial" panose="020B0604020202020204" pitchFamily="34" charset="0"/>
                </a:rPr>
                <a:t>Online County Lines Game – Explored by the Regional Organised Crime Unit, no clear links of trying to recruit children as yet, but promotes the running of county lines</a:t>
              </a:r>
              <a:endParaRPr lang="en-US" sz="1300" b="1" kern="1200" dirty="0" smtClean="0">
                <a:cs typeface="Arial" panose="020B0604020202020204" pitchFamily="34" charset="0"/>
              </a:endParaRPr>
            </a:p>
          </p:txBody>
        </p:sp>
      </p:grpSp>
      <p:sp>
        <p:nvSpPr>
          <p:cNvPr id="63" name="Rectangle 62"/>
          <p:cNvSpPr/>
          <p:nvPr/>
        </p:nvSpPr>
        <p:spPr>
          <a:xfrm>
            <a:off x="349703" y="319095"/>
            <a:ext cx="3370943" cy="2066207"/>
          </a:xfrm>
          <a:prstGeom prst="rect">
            <a:avLst/>
          </a:prstGeom>
        </p:spPr>
        <p:txBody>
          <a:bodyPr wrap="square">
            <a:spAutoFit/>
          </a:bodyPr>
          <a:lstStyle/>
          <a:p>
            <a:pPr>
              <a:lnSpc>
                <a:spcPct val="115000"/>
              </a:lnSpc>
              <a:spcAft>
                <a:spcPts val="1000"/>
              </a:spcAft>
            </a:pPr>
            <a:r>
              <a:rPr lang="en-GB" sz="1200" b="1"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Edibles</a:t>
            </a:r>
          </a:p>
          <a:p>
            <a:pPr>
              <a:spcAft>
                <a:spcPts val="1000"/>
              </a:spcAft>
            </a:pPr>
            <a:r>
              <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Following </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a recent seizure of Cannabis and Edibles by North Yorkshire Police, partners are reminded to submit any information that they are hearing from young people or through intelligence derived from local communities through the Police partnership information sharing form </a:t>
            </a:r>
            <a:endPar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rPr>
              <a:t>www.safeguardingchildren.co.uk</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4" name="Picture 63" descr="image002"/>
          <p:cNvPicPr/>
          <p:nvPr/>
        </p:nvPicPr>
        <p:blipFill>
          <a:blip r:embed="rId6">
            <a:extLst>
              <a:ext uri="{28A0092B-C50C-407E-A947-70E740481C1C}">
                <a14:useLocalDpi xmlns:a14="http://schemas.microsoft.com/office/drawing/2010/main" val="0"/>
              </a:ext>
            </a:extLst>
          </a:blip>
          <a:srcRect/>
          <a:stretch>
            <a:fillRect/>
          </a:stretch>
        </p:blipFill>
        <p:spPr bwMode="auto">
          <a:xfrm>
            <a:off x="367642" y="2476484"/>
            <a:ext cx="861060" cy="861060"/>
          </a:xfrm>
          <a:prstGeom prst="rect">
            <a:avLst/>
          </a:prstGeom>
          <a:noFill/>
          <a:ln>
            <a:noFill/>
          </a:ln>
        </p:spPr>
      </p:pic>
      <p:pic>
        <p:nvPicPr>
          <p:cNvPr id="65" name="Picture 64" descr="image004"/>
          <p:cNvPicPr/>
          <p:nvPr/>
        </p:nvPicPr>
        <p:blipFill rotWithShape="1">
          <a:blip r:embed="rId7">
            <a:extLst>
              <a:ext uri="{28A0092B-C50C-407E-A947-70E740481C1C}">
                <a14:useLocalDpi xmlns:a14="http://schemas.microsoft.com/office/drawing/2010/main" val="0"/>
              </a:ext>
            </a:extLst>
          </a:blip>
          <a:srcRect l="20117" t="33695" r="22247" b="6465"/>
          <a:stretch/>
        </p:blipFill>
        <p:spPr bwMode="auto">
          <a:xfrm>
            <a:off x="1266008" y="2438696"/>
            <a:ext cx="769166" cy="927420"/>
          </a:xfrm>
          <a:prstGeom prst="rect">
            <a:avLst/>
          </a:prstGeom>
          <a:noFill/>
          <a:ln>
            <a:noFill/>
          </a:ln>
          <a:extLst>
            <a:ext uri="{53640926-AAD7-44D8-BBD7-CCE9431645EC}">
              <a14:shadowObscured xmlns:a14="http://schemas.microsoft.com/office/drawing/2010/main"/>
            </a:ext>
          </a:extLst>
        </p:spPr>
      </p:pic>
      <p:pic>
        <p:nvPicPr>
          <p:cNvPr id="66" name="Picture 65" descr="image0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072" y="2538371"/>
            <a:ext cx="700813" cy="788350"/>
          </a:xfrm>
          <a:prstGeom prst="rect">
            <a:avLst/>
          </a:prstGeom>
          <a:noFill/>
          <a:ln>
            <a:noFill/>
          </a:ln>
        </p:spPr>
      </p:pic>
      <p:pic>
        <p:nvPicPr>
          <p:cNvPr id="67" name="Picture 66" descr="image003"/>
          <p:cNvPicPr/>
          <p:nvPr/>
        </p:nvPicPr>
        <p:blipFill rotWithShape="1">
          <a:blip r:embed="rId9">
            <a:extLst>
              <a:ext uri="{28A0092B-C50C-407E-A947-70E740481C1C}">
                <a14:useLocalDpi xmlns:a14="http://schemas.microsoft.com/office/drawing/2010/main" val="0"/>
              </a:ext>
            </a:extLst>
          </a:blip>
          <a:srcRect b="15999"/>
          <a:stretch/>
        </p:blipFill>
        <p:spPr bwMode="auto">
          <a:xfrm>
            <a:off x="2936829" y="2599447"/>
            <a:ext cx="816156" cy="789264"/>
          </a:xfrm>
          <a:prstGeom prst="rect">
            <a:avLst/>
          </a:prstGeom>
          <a:noFill/>
          <a:ln>
            <a:noFill/>
          </a:ln>
          <a:extLst>
            <a:ext uri="{53640926-AAD7-44D8-BBD7-CCE9431645EC}">
              <a14:shadowObscured xmlns:a14="http://schemas.microsoft.com/office/drawing/2010/main"/>
            </a:ext>
          </a:extLst>
        </p:spPr>
      </p:pic>
      <p:pic>
        <p:nvPicPr>
          <p:cNvPr id="68" name="Picture 67" descr="image001"/>
          <p:cNvPicPr/>
          <p:nvPr/>
        </p:nvPicPr>
        <p:blipFill rotWithShape="1">
          <a:blip r:embed="rId10" cstate="print">
            <a:extLst>
              <a:ext uri="{28A0092B-C50C-407E-A947-70E740481C1C}">
                <a14:useLocalDpi xmlns:a14="http://schemas.microsoft.com/office/drawing/2010/main" val="0"/>
              </a:ext>
            </a:extLst>
          </a:blip>
          <a:srcRect l="19311" r="14479"/>
          <a:stretch/>
        </p:blipFill>
        <p:spPr bwMode="auto">
          <a:xfrm>
            <a:off x="3051525" y="1810432"/>
            <a:ext cx="738823" cy="750006"/>
          </a:xfrm>
          <a:prstGeom prst="rect">
            <a:avLst/>
          </a:prstGeom>
          <a:noFill/>
          <a:ln>
            <a:noFill/>
          </a:ln>
          <a:extLst>
            <a:ext uri="{53640926-AAD7-44D8-BBD7-CCE9431645EC}">
              <a14:shadowObscured xmlns:a14="http://schemas.microsoft.com/office/drawing/2010/main"/>
            </a:ext>
          </a:extLst>
        </p:spPr>
      </p:pic>
      <p:sp>
        <p:nvSpPr>
          <p:cNvPr id="69" name="AutoShape 2" descr="Smok Vape Pen 22 16850mAh - Vape Kits from Zombie Vapes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0" name="Picture 69"/>
          <p:cNvPicPr>
            <a:picLocks noChangeAspect="1"/>
          </p:cNvPicPr>
          <p:nvPr/>
        </p:nvPicPr>
        <p:blipFill>
          <a:blip r:embed="rId11"/>
          <a:stretch>
            <a:fillRect/>
          </a:stretch>
        </p:blipFill>
        <p:spPr>
          <a:xfrm>
            <a:off x="6331402" y="2706029"/>
            <a:ext cx="874871" cy="682682"/>
          </a:xfrm>
          <a:prstGeom prst="rect">
            <a:avLst/>
          </a:prstGeom>
        </p:spPr>
      </p:pic>
      <p:pic>
        <p:nvPicPr>
          <p:cNvPr id="71"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8114219"/>
      </p:ext>
    </p:extLst>
  </p:cSld>
  <p:clrMapOvr>
    <a:masterClrMapping/>
  </p:clrMapOvr>
  <mc:AlternateContent xmlns:mc="http://schemas.openxmlformats.org/markup-compatibility/2006">
    <mc:Choice xmlns:p14="http://schemas.microsoft.com/office/powerpoint/2010/main" Requires="p14">
      <p:transition spd="slow" p14:dur="2000" advTm="32840"/>
    </mc:Choice>
    <mc:Fallback>
      <p:transition spd="slow" advTm="32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229600" y="254138"/>
            <a:ext cx="3594100" cy="3181344"/>
            <a:chOff x="2710656" y="3792008"/>
            <a:chExt cx="2706687" cy="1624012"/>
          </a:xfrm>
        </p:grpSpPr>
        <p:sp>
          <p:nvSpPr>
            <p:cNvPr id="15" name="Rectangle 14"/>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extBox 15"/>
            <p:cNvSpPr txBox="1"/>
            <p:nvPr/>
          </p:nvSpPr>
          <p:spPr>
            <a:xfrm>
              <a:off x="2710656" y="3792008"/>
              <a:ext cx="2706687" cy="1624012"/>
            </a:xfrm>
            <a:prstGeom prst="rect">
              <a:avLst/>
            </a:prstGeom>
            <a:solidFill>
              <a:srgbClr val="FF000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defTabSz="2889250">
                <a:lnSpc>
                  <a:spcPct val="90000"/>
                </a:lnSpc>
                <a:spcBef>
                  <a:spcPct val="0"/>
                </a:spcBef>
                <a:spcAft>
                  <a:spcPct val="35000"/>
                </a:spcAft>
              </a:pPr>
              <a:r>
                <a:rPr lang="en-US" sz="1200" b="1" u="sng" kern="1200" dirty="0">
                  <a:solidFill>
                    <a:schemeClr val="bg1"/>
                  </a:solidFill>
                  <a:cs typeface="Arial" panose="020B0604020202020204" pitchFamily="34" charset="0"/>
                </a:rPr>
                <a:t>Benzodiazepines and Cannabis</a:t>
              </a:r>
            </a:p>
            <a:p>
              <a:pPr lvl="0" defTabSz="2889250">
                <a:lnSpc>
                  <a:spcPct val="90000"/>
                </a:lnSpc>
                <a:spcBef>
                  <a:spcPct val="0"/>
                </a:spcBef>
                <a:spcAft>
                  <a:spcPct val="35000"/>
                </a:spcAft>
              </a:pPr>
              <a:endParaRPr lang="en-US" sz="1200" b="1" u="sng" dirty="0">
                <a:solidFill>
                  <a:schemeClr val="bg1"/>
                </a:solidFill>
                <a:cs typeface="Arial" panose="020B0604020202020204" pitchFamily="34" charset="0"/>
              </a:endParaRPr>
            </a:p>
            <a:p>
              <a:pPr lvl="0" defTabSz="2889250">
                <a:lnSpc>
                  <a:spcPct val="90000"/>
                </a:lnSpc>
                <a:spcBef>
                  <a:spcPct val="0"/>
                </a:spcBef>
                <a:spcAft>
                  <a:spcPct val="35000"/>
                </a:spcAft>
              </a:pPr>
              <a:r>
                <a:rPr lang="en-US" sz="1200" dirty="0">
                  <a:solidFill>
                    <a:schemeClr val="bg1"/>
                  </a:solidFill>
                  <a:cs typeface="Arial" panose="020B0604020202020204" pitchFamily="34" charset="0"/>
                </a:rPr>
                <a:t>Young people are increasingly telling us that they are using </a:t>
              </a:r>
              <a:r>
                <a:rPr lang="en-US" sz="1200" b="1" dirty="0">
                  <a:solidFill>
                    <a:schemeClr val="bg1"/>
                  </a:solidFill>
                  <a:cs typeface="Arial" panose="020B0604020202020204" pitchFamily="34" charset="0"/>
                </a:rPr>
                <a:t>Benzodiazepines (including Valium, Xanax and Diazepam</a:t>
              </a:r>
              <a:r>
                <a:rPr lang="en-US" sz="1200" dirty="0">
                  <a:solidFill>
                    <a:schemeClr val="bg1"/>
                  </a:solidFill>
                  <a:cs typeface="Arial" panose="020B0604020202020204" pitchFamily="34" charset="0"/>
                </a:rPr>
                <a:t>), they are able to buy these tables for a few pounds in their local areas. We are also concerned at the numbers of young people using </a:t>
              </a:r>
              <a:r>
                <a:rPr lang="en-US" sz="1200" b="1" dirty="0">
                  <a:solidFill>
                    <a:schemeClr val="bg1"/>
                  </a:solidFill>
                  <a:cs typeface="Arial" panose="020B0604020202020204" pitchFamily="34" charset="0"/>
                </a:rPr>
                <a:t>cannabis</a:t>
              </a:r>
              <a:r>
                <a:rPr lang="en-US" sz="1200" dirty="0">
                  <a:solidFill>
                    <a:schemeClr val="bg1"/>
                  </a:solidFill>
                  <a:cs typeface="Arial" panose="020B0604020202020204" pitchFamily="34" charset="0"/>
                </a:rPr>
                <a:t> and indeed incidences of their bringing it into school. Some young people are reporting that they are using it to self medicate for mental health issues. However we are aware </a:t>
              </a:r>
              <a:r>
                <a:rPr lang="en-US" sz="1200" b="1" dirty="0">
                  <a:solidFill>
                    <a:schemeClr val="bg1"/>
                  </a:solidFill>
                  <a:cs typeface="Arial" panose="020B0604020202020204" pitchFamily="34" charset="0"/>
                </a:rPr>
                <a:t>cannabis debt bondage </a:t>
              </a:r>
              <a:r>
                <a:rPr lang="en-US" sz="1200" dirty="0">
                  <a:solidFill>
                    <a:schemeClr val="bg1"/>
                  </a:solidFill>
                  <a:cs typeface="Arial" panose="020B0604020202020204" pitchFamily="34" charset="0"/>
                </a:rPr>
                <a:t>is the most common route in North Yorkshire for children to be exploited, so we have concerns about the frequency and availability of this. This is being picked up through the Emerging Drug Trends and MACE Operational Groups. </a:t>
              </a:r>
              <a:endParaRPr lang="en-US" sz="1200" kern="1200" dirty="0">
                <a:solidFill>
                  <a:schemeClr val="bg1"/>
                </a:solidFill>
                <a:cs typeface="Arial" panose="020B0604020202020204" pitchFamily="34" charset="0"/>
              </a:endParaRPr>
            </a:p>
          </p:txBody>
        </p:sp>
      </p:grpSp>
      <p:grpSp>
        <p:nvGrpSpPr>
          <p:cNvPr id="26" name="Group 25"/>
          <p:cNvGrpSpPr/>
          <p:nvPr/>
        </p:nvGrpSpPr>
        <p:grpSpPr>
          <a:xfrm>
            <a:off x="254000" y="3758803"/>
            <a:ext cx="3594100" cy="2997597"/>
            <a:chOff x="2710656" y="3792008"/>
            <a:chExt cx="2706687" cy="1624012"/>
          </a:xfrm>
          <a:solidFill>
            <a:srgbClr val="F83ACF"/>
          </a:solidFill>
        </p:grpSpPr>
        <p:sp>
          <p:nvSpPr>
            <p:cNvPr id="27" name="Rectangle 26"/>
            <p:cNvSpPr/>
            <p:nvPr/>
          </p:nvSpPr>
          <p:spPr>
            <a:xfrm>
              <a:off x="2710656" y="3792008"/>
              <a:ext cx="2706687" cy="16240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TextBox 27"/>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400" b="1" u="sng" kern="1200" dirty="0">
                  <a:cs typeface="Arial" panose="020B0604020202020204" pitchFamily="34" charset="0"/>
                </a:rPr>
                <a:t>Ongoing Work Streams</a:t>
              </a:r>
            </a:p>
            <a:p>
              <a:pPr lvl="0" algn="ctr" defTabSz="2889250">
                <a:lnSpc>
                  <a:spcPct val="90000"/>
                </a:lnSpc>
                <a:spcBef>
                  <a:spcPct val="0"/>
                </a:spcBef>
                <a:spcAft>
                  <a:spcPct val="35000"/>
                </a:spcAft>
              </a:pPr>
              <a:r>
                <a:rPr lang="en-US" sz="1400" b="1" u="sng" dirty="0">
                  <a:cs typeface="Arial" panose="020B0604020202020204" pitchFamily="34" charset="0"/>
                </a:rPr>
                <a:t>MACE Data Set</a:t>
              </a:r>
              <a:r>
                <a:rPr lang="en-US" sz="1400" b="1" dirty="0">
                  <a:cs typeface="Arial" panose="020B0604020202020204" pitchFamily="34" charset="0"/>
                </a:rPr>
                <a:t> </a:t>
              </a:r>
              <a:r>
                <a:rPr lang="en-US" sz="1400" dirty="0">
                  <a:cs typeface="Arial" panose="020B0604020202020204" pitchFamily="34" charset="0"/>
                </a:rPr>
                <a:t>A working group of key professionals has been set up to look at our current data set around MACE, what data partners hold and what we need to know as a partnership to facilitate our response to child exploitation </a:t>
              </a:r>
            </a:p>
            <a:p>
              <a:pPr lvl="0" algn="ctr" defTabSz="2889250">
                <a:lnSpc>
                  <a:spcPct val="90000"/>
                </a:lnSpc>
                <a:spcBef>
                  <a:spcPct val="0"/>
                </a:spcBef>
                <a:spcAft>
                  <a:spcPct val="35000"/>
                </a:spcAft>
              </a:pPr>
              <a:r>
                <a:rPr lang="en-US" sz="1400" b="1" u="sng" dirty="0">
                  <a:cs typeface="Arial" panose="020B0604020202020204" pitchFamily="34" charset="0"/>
                </a:rPr>
                <a:t>Language around Exploitation</a:t>
              </a:r>
              <a:r>
                <a:rPr lang="en-US" sz="1400" u="sng" dirty="0">
                  <a:cs typeface="Arial" panose="020B0604020202020204" pitchFamily="34" charset="0"/>
                </a:rPr>
                <a:t> </a:t>
              </a:r>
              <a:r>
                <a:rPr lang="en-US" sz="1400" dirty="0">
                  <a:cs typeface="Arial" panose="020B0604020202020204" pitchFamily="34" charset="0"/>
                </a:rPr>
                <a:t>A working group has been set up to look at creating resources to ensure that as a partnership professionals are equipped to ensure they us appropriate terminology when referring to children at risk of or experiencing child exploitation and their families. </a:t>
              </a:r>
              <a:endParaRPr lang="en-US" sz="1400" b="1" u="sng" kern="1200" dirty="0">
                <a:cs typeface="Arial" panose="020B0604020202020204" pitchFamily="34" charset="0"/>
              </a:endParaRPr>
            </a:p>
          </p:txBody>
        </p:sp>
      </p:grpSp>
      <p:grpSp>
        <p:nvGrpSpPr>
          <p:cNvPr id="29" name="Group 28"/>
          <p:cNvGrpSpPr/>
          <p:nvPr/>
        </p:nvGrpSpPr>
        <p:grpSpPr>
          <a:xfrm>
            <a:off x="339272" y="254138"/>
            <a:ext cx="3594100" cy="3173583"/>
            <a:chOff x="2710656" y="3792008"/>
            <a:chExt cx="2706687" cy="1624012"/>
          </a:xfrm>
          <a:solidFill>
            <a:srgbClr val="92D050"/>
          </a:solidFill>
        </p:grpSpPr>
        <p:sp>
          <p:nvSpPr>
            <p:cNvPr id="30" name="Rectangle 29"/>
            <p:cNvSpPr/>
            <p:nvPr/>
          </p:nvSpPr>
          <p:spPr>
            <a:xfrm>
              <a:off x="2710656" y="3792008"/>
              <a:ext cx="2706687" cy="1624012"/>
            </a:xfrm>
            <a:prstGeom prst="rect">
              <a:avLst/>
            </a:prstGeom>
            <a:grpFill/>
            <a:ln w="254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TextBox 30"/>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1200" kern="1200" dirty="0"/>
            </a:p>
          </p:txBody>
        </p:sp>
      </p:grpSp>
      <p:grpSp>
        <p:nvGrpSpPr>
          <p:cNvPr id="32" name="Group 31"/>
          <p:cNvGrpSpPr/>
          <p:nvPr/>
        </p:nvGrpSpPr>
        <p:grpSpPr>
          <a:xfrm>
            <a:off x="8229600" y="3758802"/>
            <a:ext cx="3594100" cy="2997598"/>
            <a:chOff x="2710656" y="3792008"/>
            <a:chExt cx="2706687" cy="1624012"/>
          </a:xfrm>
        </p:grpSpPr>
        <p:sp>
          <p:nvSpPr>
            <p:cNvPr id="33" name="Rectangle 32"/>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4" name="TextBox 33"/>
            <p:cNvSpPr txBox="1"/>
            <p:nvPr/>
          </p:nvSpPr>
          <p:spPr>
            <a:xfrm>
              <a:off x="2710656" y="3792008"/>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200" b="1" u="sng" kern="1200" dirty="0"/>
                <a:t>MACE </a:t>
              </a:r>
              <a:r>
                <a:rPr lang="en-US" sz="1200" b="1" u="sng" dirty="0"/>
                <a:t>at a Glance</a:t>
              </a:r>
            </a:p>
            <a:p>
              <a:pPr lvl="0" algn="ctr" defTabSz="2889250">
                <a:lnSpc>
                  <a:spcPct val="90000"/>
                </a:lnSpc>
                <a:spcBef>
                  <a:spcPct val="0"/>
                </a:spcBef>
                <a:spcAft>
                  <a:spcPct val="35000"/>
                </a:spcAft>
              </a:pPr>
              <a:r>
                <a:rPr lang="en-US" sz="1200" b="1" dirty="0"/>
                <a:t>63</a:t>
              </a:r>
              <a:r>
                <a:rPr lang="en-US" sz="1200" dirty="0"/>
                <a:t> Children assessed as at Risk of Child Exploitation</a:t>
              </a:r>
            </a:p>
            <a:p>
              <a:pPr lvl="0" algn="ctr" defTabSz="2889250">
                <a:lnSpc>
                  <a:spcPct val="90000"/>
                </a:lnSpc>
                <a:spcBef>
                  <a:spcPct val="0"/>
                </a:spcBef>
                <a:spcAft>
                  <a:spcPct val="35000"/>
                </a:spcAft>
              </a:pPr>
              <a:r>
                <a:rPr lang="en-US" sz="1200" b="1" kern="1200" dirty="0"/>
                <a:t>15</a:t>
              </a:r>
              <a:r>
                <a:rPr lang="en-US" sz="1200" kern="1200" dirty="0"/>
                <a:t> High Risk (12 of which are CCE)</a:t>
              </a:r>
            </a:p>
            <a:p>
              <a:pPr lvl="0" algn="ctr" defTabSz="2889250">
                <a:lnSpc>
                  <a:spcPct val="90000"/>
                </a:lnSpc>
                <a:spcBef>
                  <a:spcPct val="0"/>
                </a:spcBef>
                <a:spcAft>
                  <a:spcPct val="35000"/>
                </a:spcAft>
              </a:pPr>
              <a:r>
                <a:rPr lang="en-US" sz="1200" b="1" dirty="0"/>
                <a:t>20</a:t>
              </a:r>
              <a:r>
                <a:rPr lang="en-US" sz="1200" dirty="0"/>
                <a:t> Medium Risk</a:t>
              </a:r>
            </a:p>
            <a:p>
              <a:pPr lvl="0" algn="ctr" defTabSz="2889250">
                <a:lnSpc>
                  <a:spcPct val="90000"/>
                </a:lnSpc>
                <a:spcBef>
                  <a:spcPct val="0"/>
                </a:spcBef>
                <a:spcAft>
                  <a:spcPct val="35000"/>
                </a:spcAft>
              </a:pPr>
              <a:r>
                <a:rPr lang="en-US" sz="1200" b="1" kern="1200" dirty="0"/>
                <a:t>32 </a:t>
              </a:r>
              <a:r>
                <a:rPr lang="en-US" sz="1200" kern="1200" dirty="0"/>
                <a:t>Low Risk **some children have dual case status</a:t>
              </a:r>
            </a:p>
            <a:p>
              <a:pPr lvl="0" algn="ctr" defTabSz="2889250">
                <a:lnSpc>
                  <a:spcPct val="90000"/>
                </a:lnSpc>
                <a:spcBef>
                  <a:spcPct val="0"/>
                </a:spcBef>
                <a:spcAft>
                  <a:spcPct val="35000"/>
                </a:spcAft>
              </a:pPr>
              <a:r>
                <a:rPr lang="en-US" sz="1200" dirty="0"/>
                <a:t>Slight more boys at risk than girls</a:t>
              </a:r>
            </a:p>
            <a:p>
              <a:pPr lvl="0" algn="ctr" defTabSz="2889250">
                <a:lnSpc>
                  <a:spcPct val="90000"/>
                </a:lnSpc>
                <a:spcBef>
                  <a:spcPct val="0"/>
                </a:spcBef>
                <a:spcAft>
                  <a:spcPct val="35000"/>
                </a:spcAft>
              </a:pPr>
              <a:r>
                <a:rPr lang="en-US" sz="1200" kern="1200" dirty="0"/>
                <a:t>Increasingly seeing children </a:t>
              </a:r>
              <a:r>
                <a:rPr lang="en-US" sz="1200" b="1" kern="1200" dirty="0"/>
                <a:t>age 10 – 13 </a:t>
              </a:r>
              <a:r>
                <a:rPr lang="en-US" sz="1200" kern="1200" dirty="0"/>
                <a:t>identified as at risk of exploitation</a:t>
              </a:r>
            </a:p>
            <a:p>
              <a:pPr lvl="0" algn="ctr" defTabSz="2889250">
                <a:lnSpc>
                  <a:spcPct val="90000"/>
                </a:lnSpc>
                <a:spcBef>
                  <a:spcPct val="0"/>
                </a:spcBef>
                <a:spcAft>
                  <a:spcPct val="35000"/>
                </a:spcAft>
              </a:pPr>
              <a:r>
                <a:rPr lang="en-US" sz="1200" dirty="0"/>
                <a:t>Increase in perpetrators identified following proactive work with NYP</a:t>
              </a:r>
            </a:p>
            <a:p>
              <a:pPr lvl="0" algn="ctr" defTabSz="2889250">
                <a:lnSpc>
                  <a:spcPct val="90000"/>
                </a:lnSpc>
                <a:spcBef>
                  <a:spcPct val="0"/>
                </a:spcBef>
                <a:spcAft>
                  <a:spcPct val="35000"/>
                </a:spcAft>
              </a:pPr>
              <a:r>
                <a:rPr lang="en-US" sz="1200" kern="1200" dirty="0"/>
                <a:t>Most common type of exploitation is adults exploitation children to run drugs in NY</a:t>
              </a:r>
            </a:p>
          </p:txBody>
        </p:sp>
      </p:grpSp>
      <p:sp>
        <p:nvSpPr>
          <p:cNvPr id="36" name="Rectangle 35"/>
          <p:cNvSpPr/>
          <p:nvPr/>
        </p:nvSpPr>
        <p:spPr>
          <a:xfrm>
            <a:off x="4241800" y="263739"/>
            <a:ext cx="3594100" cy="3162143"/>
          </a:xfrm>
          <a:prstGeom prst="rect">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400" b="1" u="sng" dirty="0"/>
              <a:t>Vapes</a:t>
            </a:r>
          </a:p>
          <a:p>
            <a:endParaRPr lang="en-GB" sz="1400" dirty="0"/>
          </a:p>
          <a:p>
            <a:r>
              <a:rPr lang="en-US" sz="1400" b="1" dirty="0"/>
              <a:t>There is increasing concerns being reported by schools about the use of vapes amongst young people. This includes buying and selling vapes, but also concerns about what is being put in them. We have had reports in various MACE locality meetings around the usage of THC (psychoactive substance in cannabis) and possibly ‘spice’. This is being monitored through the Emerging Drugs Trends Group for North Yorkshire</a:t>
            </a:r>
            <a:endParaRPr lang="en-GB" sz="1400" dirty="0"/>
          </a:p>
          <a:p>
            <a:r>
              <a:rPr lang="en-US" sz="1400" b="1" dirty="0"/>
              <a:t> and City of York.</a:t>
            </a:r>
            <a:endParaRPr lang="en-GB" sz="1400" dirty="0"/>
          </a:p>
          <a:p>
            <a:endParaRPr lang="en-GB" sz="1400" dirty="0"/>
          </a:p>
        </p:txBody>
      </p:sp>
      <p:grpSp>
        <p:nvGrpSpPr>
          <p:cNvPr id="38" name="Group 37"/>
          <p:cNvGrpSpPr/>
          <p:nvPr/>
        </p:nvGrpSpPr>
        <p:grpSpPr>
          <a:xfrm>
            <a:off x="4241800" y="3758803"/>
            <a:ext cx="3594100" cy="2997597"/>
            <a:chOff x="2710656" y="3792008"/>
            <a:chExt cx="2706687" cy="1624012"/>
          </a:xfrm>
        </p:grpSpPr>
        <p:sp>
          <p:nvSpPr>
            <p:cNvPr id="39" name="Rectangle 38"/>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TextBox 39"/>
            <p:cNvSpPr txBox="1"/>
            <p:nvPr/>
          </p:nvSpPr>
          <p:spPr>
            <a:xfrm>
              <a:off x="2710656" y="3792008"/>
              <a:ext cx="2706687" cy="1624012"/>
            </a:xfrm>
            <a:prstGeom prst="rect">
              <a:avLst/>
            </a:prstGeom>
            <a:solidFill>
              <a:srgbClr val="0070C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300" b="1" u="sng" dirty="0">
                  <a:cs typeface="Arial" panose="020B0604020202020204" pitchFamily="34" charset="0"/>
                </a:rPr>
                <a:t>Online Platforms of Concern</a:t>
              </a:r>
            </a:p>
            <a:p>
              <a:pPr lvl="0" algn="ctr" defTabSz="2889250">
                <a:lnSpc>
                  <a:spcPct val="90000"/>
                </a:lnSpc>
                <a:spcBef>
                  <a:spcPct val="0"/>
                </a:spcBef>
                <a:spcAft>
                  <a:spcPct val="35000"/>
                </a:spcAft>
              </a:pPr>
              <a:r>
                <a:rPr lang="en-US" sz="1300" dirty="0">
                  <a:cs typeface="Arial" panose="020B0604020202020204" pitchFamily="34" charset="0"/>
                </a:rPr>
                <a:t>Over the past quarter a number of social media platforms have been raised including:</a:t>
              </a:r>
            </a:p>
            <a:p>
              <a:pPr lvl="0" algn="ctr" defTabSz="2889250">
                <a:lnSpc>
                  <a:spcPct val="90000"/>
                </a:lnSpc>
                <a:spcBef>
                  <a:spcPct val="0"/>
                </a:spcBef>
                <a:spcAft>
                  <a:spcPct val="35000"/>
                </a:spcAft>
              </a:pPr>
              <a:r>
                <a:rPr lang="en-US" sz="1300" b="1" dirty="0" err="1">
                  <a:cs typeface="Arial" panose="020B0604020202020204" pitchFamily="34" charset="0"/>
                </a:rPr>
                <a:t>Yubo</a:t>
              </a:r>
              <a:r>
                <a:rPr lang="en-US" sz="1300" b="1" dirty="0">
                  <a:cs typeface="Arial" panose="020B0604020202020204" pitchFamily="34" charset="0"/>
                </a:rPr>
                <a:t> – </a:t>
              </a:r>
              <a:r>
                <a:rPr lang="en-US" sz="1300" dirty="0">
                  <a:cs typeface="Arial" panose="020B0604020202020204" pitchFamily="34" charset="0"/>
                </a:rPr>
                <a:t>formally known as ‘Yellow’, a joint app with snapchat and used as an online dating app for young people under 18 – known as ’Tinder for Teens’</a:t>
              </a:r>
            </a:p>
            <a:p>
              <a:pPr lvl="0" algn="ctr" defTabSz="2889250">
                <a:lnSpc>
                  <a:spcPct val="90000"/>
                </a:lnSpc>
                <a:spcBef>
                  <a:spcPct val="0"/>
                </a:spcBef>
                <a:spcAft>
                  <a:spcPct val="35000"/>
                </a:spcAft>
              </a:pPr>
              <a:r>
                <a:rPr lang="en-US" sz="1300" b="1" kern="1200" dirty="0" err="1">
                  <a:cs typeface="Arial" panose="020B0604020202020204" pitchFamily="34" charset="0"/>
                </a:rPr>
                <a:t>Saharah</a:t>
              </a:r>
              <a:r>
                <a:rPr lang="en-US" sz="1300" b="1" kern="1200" dirty="0">
                  <a:cs typeface="Arial" panose="020B0604020202020204" pitchFamily="34" charset="0"/>
                </a:rPr>
                <a:t> </a:t>
              </a:r>
              <a:r>
                <a:rPr lang="en-US" sz="1300" kern="1200" dirty="0">
                  <a:cs typeface="Arial" panose="020B0604020202020204" pitchFamily="34" charset="0"/>
                </a:rPr>
                <a:t> - app that has been used for cyber bulling and potential grooming – anonymous and encrypted.</a:t>
              </a:r>
            </a:p>
            <a:p>
              <a:pPr lvl="0" algn="ctr" defTabSz="2889250">
                <a:lnSpc>
                  <a:spcPct val="90000"/>
                </a:lnSpc>
                <a:spcBef>
                  <a:spcPct val="0"/>
                </a:spcBef>
                <a:spcAft>
                  <a:spcPct val="35000"/>
                </a:spcAft>
              </a:pPr>
              <a:r>
                <a:rPr lang="en-US" sz="1300" b="1" dirty="0" err="1">
                  <a:cs typeface="Arial" panose="020B0604020202020204" pitchFamily="34" charset="0"/>
                </a:rPr>
                <a:t>Cunch</a:t>
              </a:r>
              <a:r>
                <a:rPr lang="en-US" sz="1300" b="1" dirty="0">
                  <a:cs typeface="Arial" panose="020B0604020202020204" pitchFamily="34" charset="0"/>
                </a:rPr>
                <a:t> Line Chronicles – </a:t>
              </a:r>
              <a:r>
                <a:rPr lang="en-US" sz="1300" dirty="0">
                  <a:cs typeface="Arial" panose="020B0604020202020204" pitchFamily="34" charset="0"/>
                </a:rPr>
                <a:t>Online County Lines Game – Explored by the Regional Organised Crime Unit, no clear links of trying to recruit children as yet, but promotes the running of county lines</a:t>
              </a:r>
              <a:endParaRPr lang="en-US" sz="1300" b="1" kern="1200" dirty="0">
                <a:cs typeface="Arial" panose="020B0604020202020204" pitchFamily="34" charset="0"/>
              </a:endParaRPr>
            </a:p>
          </p:txBody>
        </p:sp>
      </p:grpSp>
      <p:sp>
        <p:nvSpPr>
          <p:cNvPr id="41" name="Rectangle 40"/>
          <p:cNvSpPr/>
          <p:nvPr/>
        </p:nvSpPr>
        <p:spPr>
          <a:xfrm>
            <a:off x="349703" y="319095"/>
            <a:ext cx="3370943" cy="2066207"/>
          </a:xfrm>
          <a:prstGeom prst="rect">
            <a:avLst/>
          </a:prstGeom>
        </p:spPr>
        <p:txBody>
          <a:bodyPr wrap="square">
            <a:spAutoFit/>
          </a:bodyPr>
          <a:lstStyle/>
          <a:p>
            <a:pPr>
              <a:lnSpc>
                <a:spcPct val="115000"/>
              </a:lnSpc>
              <a:spcAft>
                <a:spcPts val="1000"/>
              </a:spcAft>
            </a:pPr>
            <a:r>
              <a:rPr lang="en-GB" sz="12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Edibles</a:t>
            </a:r>
          </a:p>
          <a:p>
            <a:pPr>
              <a:spcAft>
                <a:spcPts val="1000"/>
              </a:spcAft>
            </a:pP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Following a recent seizure of Cannabis and Edibles by North Yorkshire Police, partners are reminded to submit any information that they are hearing from young people or through intelligence derived from local communities through the Police partnership information sharing form </a:t>
            </a:r>
          </a:p>
          <a:p>
            <a:pPr>
              <a:lnSpc>
                <a:spcPct val="115000"/>
              </a:lnSpc>
              <a:spcAft>
                <a:spcPts val="1000"/>
              </a:spcAft>
            </a:pPr>
            <a:r>
              <a:rPr lang="en-GB" sz="1200" u="sng" dirty="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rPr>
              <a:t>www.safeguardingchildren.co.uk</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3" name="Picture 42" descr="image002"/>
          <p:cNvPicPr/>
          <p:nvPr/>
        </p:nvPicPr>
        <p:blipFill>
          <a:blip r:embed="rId6">
            <a:extLst>
              <a:ext uri="{28A0092B-C50C-407E-A947-70E740481C1C}">
                <a14:useLocalDpi xmlns:a14="http://schemas.microsoft.com/office/drawing/2010/main" val="0"/>
              </a:ext>
            </a:extLst>
          </a:blip>
          <a:srcRect/>
          <a:stretch>
            <a:fillRect/>
          </a:stretch>
        </p:blipFill>
        <p:spPr bwMode="auto">
          <a:xfrm>
            <a:off x="367642" y="2476484"/>
            <a:ext cx="861060" cy="861060"/>
          </a:xfrm>
          <a:prstGeom prst="rect">
            <a:avLst/>
          </a:prstGeom>
          <a:noFill/>
          <a:ln>
            <a:noFill/>
          </a:ln>
        </p:spPr>
      </p:pic>
      <p:pic>
        <p:nvPicPr>
          <p:cNvPr id="44" name="Picture 43" descr="image004"/>
          <p:cNvPicPr/>
          <p:nvPr/>
        </p:nvPicPr>
        <p:blipFill rotWithShape="1">
          <a:blip r:embed="rId7">
            <a:extLst>
              <a:ext uri="{28A0092B-C50C-407E-A947-70E740481C1C}">
                <a14:useLocalDpi xmlns:a14="http://schemas.microsoft.com/office/drawing/2010/main" val="0"/>
              </a:ext>
            </a:extLst>
          </a:blip>
          <a:srcRect l="20117" t="33695" r="22247" b="6465"/>
          <a:stretch/>
        </p:blipFill>
        <p:spPr bwMode="auto">
          <a:xfrm>
            <a:off x="1266008" y="2438696"/>
            <a:ext cx="769166" cy="927420"/>
          </a:xfrm>
          <a:prstGeom prst="rect">
            <a:avLst/>
          </a:prstGeom>
          <a:noFill/>
          <a:ln>
            <a:noFill/>
          </a:ln>
          <a:extLst>
            <a:ext uri="{53640926-AAD7-44D8-BBD7-CCE9431645EC}">
              <a14:shadowObscured xmlns:a14="http://schemas.microsoft.com/office/drawing/2010/main"/>
            </a:ext>
          </a:extLst>
        </p:spPr>
      </p:pic>
      <p:pic>
        <p:nvPicPr>
          <p:cNvPr id="45" name="Picture 44" descr="image0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072" y="2538371"/>
            <a:ext cx="700813" cy="788350"/>
          </a:xfrm>
          <a:prstGeom prst="rect">
            <a:avLst/>
          </a:prstGeom>
          <a:noFill/>
          <a:ln>
            <a:noFill/>
          </a:ln>
        </p:spPr>
      </p:pic>
      <p:pic>
        <p:nvPicPr>
          <p:cNvPr id="46" name="Picture 45" descr="image003"/>
          <p:cNvPicPr/>
          <p:nvPr/>
        </p:nvPicPr>
        <p:blipFill rotWithShape="1">
          <a:blip r:embed="rId9">
            <a:extLst>
              <a:ext uri="{28A0092B-C50C-407E-A947-70E740481C1C}">
                <a14:useLocalDpi xmlns:a14="http://schemas.microsoft.com/office/drawing/2010/main" val="0"/>
              </a:ext>
            </a:extLst>
          </a:blip>
          <a:srcRect b="15999"/>
          <a:stretch/>
        </p:blipFill>
        <p:spPr bwMode="auto">
          <a:xfrm>
            <a:off x="2936829" y="2599447"/>
            <a:ext cx="816156" cy="789264"/>
          </a:xfrm>
          <a:prstGeom prst="rect">
            <a:avLst/>
          </a:prstGeom>
          <a:noFill/>
          <a:ln>
            <a:noFill/>
          </a:ln>
          <a:extLst>
            <a:ext uri="{53640926-AAD7-44D8-BBD7-CCE9431645EC}">
              <a14:shadowObscured xmlns:a14="http://schemas.microsoft.com/office/drawing/2010/main"/>
            </a:ext>
          </a:extLst>
        </p:spPr>
      </p:pic>
      <p:pic>
        <p:nvPicPr>
          <p:cNvPr id="47" name="Picture 46" descr="image001"/>
          <p:cNvPicPr/>
          <p:nvPr/>
        </p:nvPicPr>
        <p:blipFill rotWithShape="1">
          <a:blip r:embed="rId10" cstate="print">
            <a:extLst>
              <a:ext uri="{28A0092B-C50C-407E-A947-70E740481C1C}">
                <a14:useLocalDpi xmlns:a14="http://schemas.microsoft.com/office/drawing/2010/main" val="0"/>
              </a:ext>
            </a:extLst>
          </a:blip>
          <a:srcRect l="19311" r="14479"/>
          <a:stretch/>
        </p:blipFill>
        <p:spPr bwMode="auto">
          <a:xfrm>
            <a:off x="3051525" y="1810432"/>
            <a:ext cx="738823" cy="750006"/>
          </a:xfrm>
          <a:prstGeom prst="rect">
            <a:avLst/>
          </a:prstGeom>
          <a:noFill/>
          <a:ln>
            <a:noFill/>
          </a:ln>
          <a:extLst>
            <a:ext uri="{53640926-AAD7-44D8-BBD7-CCE9431645EC}">
              <a14:shadowObscured xmlns:a14="http://schemas.microsoft.com/office/drawing/2010/main"/>
            </a:ext>
          </a:extLst>
        </p:spPr>
      </p:pic>
      <p:sp>
        <p:nvSpPr>
          <p:cNvPr id="48" name="AutoShape 2" descr="Smok Vape Pen 22 16850mAh - Vape Kits from Zombie Vapes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9" name="Picture 48"/>
          <p:cNvPicPr>
            <a:picLocks noChangeAspect="1"/>
          </p:cNvPicPr>
          <p:nvPr/>
        </p:nvPicPr>
        <p:blipFill>
          <a:blip r:embed="rId11"/>
          <a:stretch>
            <a:fillRect/>
          </a:stretch>
        </p:blipFill>
        <p:spPr>
          <a:xfrm>
            <a:off x="6331402" y="2706029"/>
            <a:ext cx="874871" cy="682682"/>
          </a:xfrm>
          <a:prstGeom prst="rect">
            <a:avLst/>
          </a:prstGeom>
        </p:spPr>
      </p:pic>
      <p:pic>
        <p:nvPicPr>
          <p:cNvPr id="37"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2113157"/>
      </p:ext>
    </p:extLst>
  </p:cSld>
  <p:clrMapOvr>
    <a:masterClrMapping/>
  </p:clrMapOvr>
  <mc:AlternateContent xmlns:mc="http://schemas.openxmlformats.org/markup-compatibility/2006">
    <mc:Choice xmlns:p14="http://schemas.microsoft.com/office/powerpoint/2010/main" Requires="p14">
      <p:transition spd="slow" p14:dur="2000" advTm="44020"/>
    </mc:Choice>
    <mc:Fallback>
      <p:transition spd="slow" advTm="44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229600" y="254138"/>
            <a:ext cx="3594100" cy="3181344"/>
            <a:chOff x="2710656" y="3792008"/>
            <a:chExt cx="2706687" cy="1624012"/>
          </a:xfrm>
        </p:grpSpPr>
        <p:sp>
          <p:nvSpPr>
            <p:cNvPr id="42" name="Rectangle 41"/>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0" name="TextBox 49"/>
            <p:cNvSpPr txBox="1"/>
            <p:nvPr/>
          </p:nvSpPr>
          <p:spPr>
            <a:xfrm>
              <a:off x="2710656" y="3792008"/>
              <a:ext cx="2706687" cy="1624012"/>
            </a:xfrm>
            <a:prstGeom prst="rect">
              <a:avLst/>
            </a:prstGeom>
            <a:solidFill>
              <a:srgbClr val="FF000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defTabSz="2889250">
                <a:lnSpc>
                  <a:spcPct val="90000"/>
                </a:lnSpc>
                <a:spcBef>
                  <a:spcPct val="0"/>
                </a:spcBef>
                <a:spcAft>
                  <a:spcPct val="35000"/>
                </a:spcAft>
              </a:pPr>
              <a:r>
                <a:rPr lang="en-US" sz="1200" b="1" u="sng" kern="1200" dirty="0" smtClean="0">
                  <a:solidFill>
                    <a:schemeClr val="bg1"/>
                  </a:solidFill>
                  <a:cs typeface="Arial" panose="020B0604020202020204" pitchFamily="34" charset="0"/>
                </a:rPr>
                <a:t>Benzodiazepines and Cannabis</a:t>
              </a:r>
            </a:p>
            <a:p>
              <a:pPr lvl="0" defTabSz="2889250">
                <a:lnSpc>
                  <a:spcPct val="90000"/>
                </a:lnSpc>
                <a:spcBef>
                  <a:spcPct val="0"/>
                </a:spcBef>
                <a:spcAft>
                  <a:spcPct val="35000"/>
                </a:spcAft>
              </a:pPr>
              <a:endParaRPr lang="en-US" sz="1200" b="1" u="sng" dirty="0">
                <a:solidFill>
                  <a:schemeClr val="bg1"/>
                </a:solidFill>
                <a:cs typeface="Arial" panose="020B0604020202020204" pitchFamily="34" charset="0"/>
              </a:endParaRPr>
            </a:p>
            <a:p>
              <a:pPr lvl="0" defTabSz="2889250">
                <a:lnSpc>
                  <a:spcPct val="90000"/>
                </a:lnSpc>
                <a:spcBef>
                  <a:spcPct val="0"/>
                </a:spcBef>
                <a:spcAft>
                  <a:spcPct val="35000"/>
                </a:spcAft>
              </a:pPr>
              <a:r>
                <a:rPr lang="en-US" sz="1200" dirty="0" smtClean="0">
                  <a:solidFill>
                    <a:schemeClr val="bg1"/>
                  </a:solidFill>
                  <a:cs typeface="Arial" panose="020B0604020202020204" pitchFamily="34" charset="0"/>
                </a:rPr>
                <a:t>Young people are increasingly telling us that they are using </a:t>
              </a:r>
              <a:r>
                <a:rPr lang="en-US" sz="1200" b="1" dirty="0" smtClean="0">
                  <a:solidFill>
                    <a:schemeClr val="bg1"/>
                  </a:solidFill>
                  <a:cs typeface="Arial" panose="020B0604020202020204" pitchFamily="34" charset="0"/>
                </a:rPr>
                <a:t>Benzodiazepines (including Valium, Xanax and Diazepam</a:t>
              </a:r>
              <a:r>
                <a:rPr lang="en-US" sz="1200" dirty="0" smtClean="0">
                  <a:solidFill>
                    <a:schemeClr val="bg1"/>
                  </a:solidFill>
                  <a:cs typeface="Arial" panose="020B0604020202020204" pitchFamily="34" charset="0"/>
                </a:rPr>
                <a:t>), they are able to buy these tables for a few pounds in their local areas. We are also concerned at the numbers of young people using </a:t>
              </a:r>
              <a:r>
                <a:rPr lang="en-US" sz="1200" b="1" dirty="0" smtClean="0">
                  <a:solidFill>
                    <a:schemeClr val="bg1"/>
                  </a:solidFill>
                  <a:cs typeface="Arial" panose="020B0604020202020204" pitchFamily="34" charset="0"/>
                </a:rPr>
                <a:t>cannabis</a:t>
              </a:r>
              <a:r>
                <a:rPr lang="en-US" sz="1200" dirty="0" smtClean="0">
                  <a:solidFill>
                    <a:schemeClr val="bg1"/>
                  </a:solidFill>
                  <a:cs typeface="Arial" panose="020B0604020202020204" pitchFamily="34" charset="0"/>
                </a:rPr>
                <a:t> and indeed incidences of their bringing it into school. Some young people are reporting that they are using it to self medicate for mental health issues. However we are aware </a:t>
              </a:r>
              <a:r>
                <a:rPr lang="en-US" sz="1200" b="1" dirty="0" smtClean="0">
                  <a:solidFill>
                    <a:schemeClr val="bg1"/>
                  </a:solidFill>
                  <a:cs typeface="Arial" panose="020B0604020202020204" pitchFamily="34" charset="0"/>
                </a:rPr>
                <a:t>cannabis debt bondage </a:t>
              </a:r>
              <a:r>
                <a:rPr lang="en-US" sz="1200" dirty="0" smtClean="0">
                  <a:solidFill>
                    <a:schemeClr val="bg1"/>
                  </a:solidFill>
                  <a:cs typeface="Arial" panose="020B0604020202020204" pitchFamily="34" charset="0"/>
                </a:rPr>
                <a:t>is the most common route in North Yorkshire for children to be exploited, so we have concerns about the frequency and availability of this. This is being picked up through the Emerging Drug Trends and MACE Operational Groups. </a:t>
              </a:r>
              <a:endParaRPr lang="en-US" sz="1200" kern="1200" dirty="0">
                <a:solidFill>
                  <a:schemeClr val="bg1"/>
                </a:solidFill>
                <a:cs typeface="Arial" panose="020B0604020202020204" pitchFamily="34" charset="0"/>
              </a:endParaRPr>
            </a:p>
          </p:txBody>
        </p:sp>
      </p:grpSp>
      <p:grpSp>
        <p:nvGrpSpPr>
          <p:cNvPr id="51" name="Group 50"/>
          <p:cNvGrpSpPr/>
          <p:nvPr/>
        </p:nvGrpSpPr>
        <p:grpSpPr>
          <a:xfrm>
            <a:off x="254000" y="3758803"/>
            <a:ext cx="3594100" cy="2997597"/>
            <a:chOff x="2710656" y="3792008"/>
            <a:chExt cx="2706687" cy="1624012"/>
          </a:xfrm>
          <a:solidFill>
            <a:srgbClr val="F83ACF"/>
          </a:solidFill>
        </p:grpSpPr>
        <p:sp>
          <p:nvSpPr>
            <p:cNvPr id="52" name="Rectangle 51"/>
            <p:cNvSpPr/>
            <p:nvPr/>
          </p:nvSpPr>
          <p:spPr>
            <a:xfrm>
              <a:off x="2710656" y="3792008"/>
              <a:ext cx="2706687" cy="16240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3" name="TextBox 52"/>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400" b="1" u="sng" kern="1200" dirty="0" smtClean="0">
                  <a:cs typeface="Arial" panose="020B0604020202020204" pitchFamily="34" charset="0"/>
                </a:rPr>
                <a:t>Ongoing Work Streams</a:t>
              </a:r>
            </a:p>
            <a:p>
              <a:pPr lvl="0" algn="ctr" defTabSz="2889250">
                <a:lnSpc>
                  <a:spcPct val="90000"/>
                </a:lnSpc>
                <a:spcBef>
                  <a:spcPct val="0"/>
                </a:spcBef>
                <a:spcAft>
                  <a:spcPct val="35000"/>
                </a:spcAft>
              </a:pPr>
              <a:r>
                <a:rPr lang="en-US" sz="1400" b="1" u="sng" dirty="0" smtClean="0">
                  <a:cs typeface="Arial" panose="020B0604020202020204" pitchFamily="34" charset="0"/>
                </a:rPr>
                <a:t>MACE Data Set</a:t>
              </a:r>
              <a:r>
                <a:rPr lang="en-US" sz="1400" b="1" dirty="0">
                  <a:cs typeface="Arial" panose="020B0604020202020204" pitchFamily="34" charset="0"/>
                </a:rPr>
                <a:t> </a:t>
              </a:r>
              <a:r>
                <a:rPr lang="en-US" sz="1400" dirty="0" smtClean="0">
                  <a:cs typeface="Arial" panose="020B0604020202020204" pitchFamily="34" charset="0"/>
                </a:rPr>
                <a:t>A working group of key professionals has been set up to look at our current data set around MACE, what data partners hold and what we need to know as a partnership to facilitate our response to child exploitation </a:t>
              </a:r>
            </a:p>
            <a:p>
              <a:pPr lvl="0" algn="ctr" defTabSz="2889250">
                <a:lnSpc>
                  <a:spcPct val="90000"/>
                </a:lnSpc>
                <a:spcBef>
                  <a:spcPct val="0"/>
                </a:spcBef>
                <a:spcAft>
                  <a:spcPct val="35000"/>
                </a:spcAft>
              </a:pPr>
              <a:r>
                <a:rPr lang="en-US" sz="1400" b="1" u="sng" dirty="0" smtClean="0">
                  <a:cs typeface="Arial" panose="020B0604020202020204" pitchFamily="34" charset="0"/>
                </a:rPr>
                <a:t>Language around Exploitation</a:t>
              </a:r>
              <a:r>
                <a:rPr lang="en-US" sz="1400" u="sng" dirty="0" smtClean="0">
                  <a:cs typeface="Arial" panose="020B0604020202020204" pitchFamily="34" charset="0"/>
                </a:rPr>
                <a:t> </a:t>
              </a:r>
              <a:r>
                <a:rPr lang="en-US" sz="1400" dirty="0" smtClean="0">
                  <a:cs typeface="Arial" panose="020B0604020202020204" pitchFamily="34" charset="0"/>
                </a:rPr>
                <a:t>A working group has been set up to look at creating resources to ensure that as a partnership professionals are equipped to ensure they us appropriate terminology when referring to children at risk of or experiencing child exploitation and their families. </a:t>
              </a:r>
              <a:endParaRPr lang="en-US" sz="1400" b="1" u="sng" kern="1200" dirty="0">
                <a:cs typeface="Arial" panose="020B0604020202020204" pitchFamily="34" charset="0"/>
              </a:endParaRPr>
            </a:p>
          </p:txBody>
        </p:sp>
      </p:grpSp>
      <p:grpSp>
        <p:nvGrpSpPr>
          <p:cNvPr id="54" name="Group 53"/>
          <p:cNvGrpSpPr/>
          <p:nvPr/>
        </p:nvGrpSpPr>
        <p:grpSpPr>
          <a:xfrm>
            <a:off x="339272" y="254138"/>
            <a:ext cx="3594100" cy="3173583"/>
            <a:chOff x="2710656" y="3792008"/>
            <a:chExt cx="2706687" cy="1624012"/>
          </a:xfrm>
          <a:solidFill>
            <a:srgbClr val="92D050"/>
          </a:solidFill>
        </p:grpSpPr>
        <p:sp>
          <p:nvSpPr>
            <p:cNvPr id="55" name="Rectangle 54"/>
            <p:cNvSpPr/>
            <p:nvPr/>
          </p:nvSpPr>
          <p:spPr>
            <a:xfrm>
              <a:off x="2710656" y="3792008"/>
              <a:ext cx="2706687" cy="1624012"/>
            </a:xfrm>
            <a:prstGeom prst="rect">
              <a:avLst/>
            </a:prstGeom>
            <a:grpFill/>
            <a:ln w="254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6" name="TextBox 55"/>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1200" kern="1200" dirty="0"/>
            </a:p>
          </p:txBody>
        </p:sp>
      </p:grpSp>
      <p:grpSp>
        <p:nvGrpSpPr>
          <p:cNvPr id="57" name="Group 56"/>
          <p:cNvGrpSpPr/>
          <p:nvPr/>
        </p:nvGrpSpPr>
        <p:grpSpPr>
          <a:xfrm>
            <a:off x="8229600" y="3758802"/>
            <a:ext cx="3594100" cy="2997598"/>
            <a:chOff x="2710656" y="3792008"/>
            <a:chExt cx="2706687" cy="1624012"/>
          </a:xfrm>
        </p:grpSpPr>
        <p:sp>
          <p:nvSpPr>
            <p:cNvPr id="58" name="Rectangle 57"/>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59" name="TextBox 58"/>
            <p:cNvSpPr txBox="1"/>
            <p:nvPr/>
          </p:nvSpPr>
          <p:spPr>
            <a:xfrm>
              <a:off x="2710656" y="3792008"/>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200" b="1" u="sng" kern="1200" dirty="0" smtClean="0"/>
                <a:t>MACE </a:t>
              </a:r>
              <a:r>
                <a:rPr lang="en-US" sz="1200" b="1" u="sng" dirty="0" smtClean="0"/>
                <a:t>at a Glance</a:t>
              </a:r>
            </a:p>
            <a:p>
              <a:pPr lvl="0" algn="ctr" defTabSz="2889250">
                <a:lnSpc>
                  <a:spcPct val="90000"/>
                </a:lnSpc>
                <a:spcBef>
                  <a:spcPct val="0"/>
                </a:spcBef>
                <a:spcAft>
                  <a:spcPct val="35000"/>
                </a:spcAft>
              </a:pPr>
              <a:r>
                <a:rPr lang="en-US" sz="1200" b="1" dirty="0" smtClean="0"/>
                <a:t>63</a:t>
              </a:r>
              <a:r>
                <a:rPr lang="en-US" sz="1200" dirty="0" smtClean="0"/>
                <a:t> Children assessed as at Risk of Child Exploitation</a:t>
              </a:r>
            </a:p>
            <a:p>
              <a:pPr lvl="0" algn="ctr" defTabSz="2889250">
                <a:lnSpc>
                  <a:spcPct val="90000"/>
                </a:lnSpc>
                <a:spcBef>
                  <a:spcPct val="0"/>
                </a:spcBef>
                <a:spcAft>
                  <a:spcPct val="35000"/>
                </a:spcAft>
              </a:pPr>
              <a:r>
                <a:rPr lang="en-US" sz="1200" b="1" kern="1200" dirty="0" smtClean="0"/>
                <a:t>15</a:t>
              </a:r>
              <a:r>
                <a:rPr lang="en-US" sz="1200" kern="1200" dirty="0" smtClean="0"/>
                <a:t> High Risk (12 of which are CCE)</a:t>
              </a:r>
            </a:p>
            <a:p>
              <a:pPr lvl="0" algn="ctr" defTabSz="2889250">
                <a:lnSpc>
                  <a:spcPct val="90000"/>
                </a:lnSpc>
                <a:spcBef>
                  <a:spcPct val="0"/>
                </a:spcBef>
                <a:spcAft>
                  <a:spcPct val="35000"/>
                </a:spcAft>
              </a:pPr>
              <a:r>
                <a:rPr lang="en-US" sz="1200" b="1" dirty="0" smtClean="0"/>
                <a:t>20</a:t>
              </a:r>
              <a:r>
                <a:rPr lang="en-US" sz="1200" dirty="0" smtClean="0"/>
                <a:t> Medium Risk</a:t>
              </a:r>
            </a:p>
            <a:p>
              <a:pPr lvl="0" algn="ctr" defTabSz="2889250">
                <a:lnSpc>
                  <a:spcPct val="90000"/>
                </a:lnSpc>
                <a:spcBef>
                  <a:spcPct val="0"/>
                </a:spcBef>
                <a:spcAft>
                  <a:spcPct val="35000"/>
                </a:spcAft>
              </a:pPr>
              <a:r>
                <a:rPr lang="en-US" sz="1200" b="1" kern="1200" dirty="0" smtClean="0"/>
                <a:t>32 </a:t>
              </a:r>
              <a:r>
                <a:rPr lang="en-US" sz="1200" kern="1200" dirty="0" smtClean="0"/>
                <a:t>Low Risk **some children have dual case status</a:t>
              </a:r>
            </a:p>
            <a:p>
              <a:pPr lvl="0" algn="ctr" defTabSz="2889250">
                <a:lnSpc>
                  <a:spcPct val="90000"/>
                </a:lnSpc>
                <a:spcBef>
                  <a:spcPct val="0"/>
                </a:spcBef>
                <a:spcAft>
                  <a:spcPct val="35000"/>
                </a:spcAft>
              </a:pPr>
              <a:r>
                <a:rPr lang="en-US" sz="1200" dirty="0" smtClean="0"/>
                <a:t>Slight more boys at risk than girls</a:t>
              </a:r>
            </a:p>
            <a:p>
              <a:pPr lvl="0" algn="ctr" defTabSz="2889250">
                <a:lnSpc>
                  <a:spcPct val="90000"/>
                </a:lnSpc>
                <a:spcBef>
                  <a:spcPct val="0"/>
                </a:spcBef>
                <a:spcAft>
                  <a:spcPct val="35000"/>
                </a:spcAft>
              </a:pPr>
              <a:r>
                <a:rPr lang="en-US" sz="1200" kern="1200" dirty="0" smtClean="0"/>
                <a:t>Increasingly seeing children </a:t>
              </a:r>
              <a:r>
                <a:rPr lang="en-US" sz="1200" b="1" kern="1200" dirty="0" smtClean="0"/>
                <a:t>age 10 – 13 </a:t>
              </a:r>
              <a:r>
                <a:rPr lang="en-US" sz="1200" kern="1200" dirty="0" smtClean="0"/>
                <a:t>identified as at risk of exploitation</a:t>
              </a:r>
            </a:p>
            <a:p>
              <a:pPr lvl="0" algn="ctr" defTabSz="2889250">
                <a:lnSpc>
                  <a:spcPct val="90000"/>
                </a:lnSpc>
                <a:spcBef>
                  <a:spcPct val="0"/>
                </a:spcBef>
                <a:spcAft>
                  <a:spcPct val="35000"/>
                </a:spcAft>
              </a:pPr>
              <a:r>
                <a:rPr lang="en-US" sz="1200" dirty="0" smtClean="0"/>
                <a:t>Increase in perpetrators identified following proactive work with NYP</a:t>
              </a:r>
            </a:p>
            <a:p>
              <a:pPr lvl="0" algn="ctr" defTabSz="2889250">
                <a:lnSpc>
                  <a:spcPct val="90000"/>
                </a:lnSpc>
                <a:spcBef>
                  <a:spcPct val="0"/>
                </a:spcBef>
                <a:spcAft>
                  <a:spcPct val="35000"/>
                </a:spcAft>
              </a:pPr>
              <a:r>
                <a:rPr lang="en-US" sz="1200" kern="1200" dirty="0" smtClean="0"/>
                <a:t>Most common type of exploitation is adults exploitation children to run drugs in NY</a:t>
              </a:r>
              <a:endParaRPr lang="en-US" sz="1200" kern="1200" dirty="0"/>
            </a:p>
          </p:txBody>
        </p:sp>
      </p:grpSp>
      <p:sp>
        <p:nvSpPr>
          <p:cNvPr id="60" name="Rectangle 59"/>
          <p:cNvSpPr/>
          <p:nvPr/>
        </p:nvSpPr>
        <p:spPr>
          <a:xfrm>
            <a:off x="4241800" y="263739"/>
            <a:ext cx="3594100" cy="3162143"/>
          </a:xfrm>
          <a:prstGeom prst="rect">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400" b="1" u="sng" dirty="0" smtClean="0"/>
              <a:t>Vapes</a:t>
            </a:r>
          </a:p>
          <a:p>
            <a:endParaRPr lang="en-GB" sz="1400" dirty="0"/>
          </a:p>
          <a:p>
            <a:r>
              <a:rPr lang="en-US" sz="1400" b="1" dirty="0"/>
              <a:t>There is increasing concerns being reported by schools about the use of vapes amongst young people. This includes buying and selling vapes, but also concerns about what is being put in them. We have had reports in various MACE locality meetings around the usage of THC (psychoactive substance in cannabis) and possibly ‘spice’. This is being monitored through the Emerging Drugs Trends Group for North Yorkshire</a:t>
            </a:r>
            <a:endParaRPr lang="en-GB" sz="1400" dirty="0"/>
          </a:p>
          <a:p>
            <a:r>
              <a:rPr lang="en-US" sz="1400" b="1" dirty="0"/>
              <a:t> and City of York.</a:t>
            </a:r>
            <a:endParaRPr lang="en-GB" sz="1400" dirty="0"/>
          </a:p>
          <a:p>
            <a:endParaRPr lang="en-GB" sz="1400" dirty="0"/>
          </a:p>
        </p:txBody>
      </p:sp>
      <p:grpSp>
        <p:nvGrpSpPr>
          <p:cNvPr id="61" name="Group 60"/>
          <p:cNvGrpSpPr/>
          <p:nvPr/>
        </p:nvGrpSpPr>
        <p:grpSpPr>
          <a:xfrm>
            <a:off x="4241800" y="3758803"/>
            <a:ext cx="3594100" cy="2997597"/>
            <a:chOff x="2710656" y="3792008"/>
            <a:chExt cx="2706687" cy="1624012"/>
          </a:xfrm>
        </p:grpSpPr>
        <p:sp>
          <p:nvSpPr>
            <p:cNvPr id="62" name="Rectangle 61"/>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3" name="TextBox 62"/>
            <p:cNvSpPr txBox="1"/>
            <p:nvPr/>
          </p:nvSpPr>
          <p:spPr>
            <a:xfrm>
              <a:off x="2710656" y="3792008"/>
              <a:ext cx="2706687" cy="1624012"/>
            </a:xfrm>
            <a:prstGeom prst="rect">
              <a:avLst/>
            </a:prstGeom>
            <a:solidFill>
              <a:srgbClr val="0070C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300" b="1" u="sng" dirty="0" smtClean="0">
                  <a:cs typeface="Arial" panose="020B0604020202020204" pitchFamily="34" charset="0"/>
                </a:rPr>
                <a:t>Online Platforms of Concern</a:t>
              </a:r>
            </a:p>
            <a:p>
              <a:pPr lvl="0" algn="ctr" defTabSz="2889250">
                <a:lnSpc>
                  <a:spcPct val="90000"/>
                </a:lnSpc>
                <a:spcBef>
                  <a:spcPct val="0"/>
                </a:spcBef>
                <a:spcAft>
                  <a:spcPct val="35000"/>
                </a:spcAft>
              </a:pPr>
              <a:r>
                <a:rPr lang="en-US" sz="1300" dirty="0" smtClean="0">
                  <a:cs typeface="Arial" panose="020B0604020202020204" pitchFamily="34" charset="0"/>
                </a:rPr>
                <a:t>Over the past quarter a number of social media platforms have been raised including:</a:t>
              </a:r>
            </a:p>
            <a:p>
              <a:pPr lvl="0" algn="ctr" defTabSz="2889250">
                <a:lnSpc>
                  <a:spcPct val="90000"/>
                </a:lnSpc>
                <a:spcBef>
                  <a:spcPct val="0"/>
                </a:spcBef>
                <a:spcAft>
                  <a:spcPct val="35000"/>
                </a:spcAft>
              </a:pPr>
              <a:r>
                <a:rPr lang="en-US" sz="1300" b="1" dirty="0" err="1" smtClean="0">
                  <a:cs typeface="Arial" panose="020B0604020202020204" pitchFamily="34" charset="0"/>
                </a:rPr>
                <a:t>Yubo</a:t>
              </a:r>
              <a:r>
                <a:rPr lang="en-US" sz="1300" b="1" dirty="0" smtClean="0">
                  <a:cs typeface="Arial" panose="020B0604020202020204" pitchFamily="34" charset="0"/>
                </a:rPr>
                <a:t> – </a:t>
              </a:r>
              <a:r>
                <a:rPr lang="en-US" sz="1300" dirty="0" smtClean="0">
                  <a:cs typeface="Arial" panose="020B0604020202020204" pitchFamily="34" charset="0"/>
                </a:rPr>
                <a:t>formally known as ‘Yellow’, a joint app with snapchat and used as an online dating app for young people under 18 – known as ’Tinder for Teens’</a:t>
              </a:r>
            </a:p>
            <a:p>
              <a:pPr lvl="0" algn="ctr" defTabSz="2889250">
                <a:lnSpc>
                  <a:spcPct val="90000"/>
                </a:lnSpc>
                <a:spcBef>
                  <a:spcPct val="0"/>
                </a:spcBef>
                <a:spcAft>
                  <a:spcPct val="35000"/>
                </a:spcAft>
              </a:pPr>
              <a:r>
                <a:rPr lang="en-US" sz="1300" b="1" kern="1200" dirty="0" err="1" smtClean="0">
                  <a:cs typeface="Arial" panose="020B0604020202020204" pitchFamily="34" charset="0"/>
                </a:rPr>
                <a:t>Saharah</a:t>
              </a:r>
              <a:r>
                <a:rPr lang="en-US" sz="1300" b="1" kern="1200" dirty="0" smtClean="0">
                  <a:cs typeface="Arial" panose="020B0604020202020204" pitchFamily="34" charset="0"/>
                </a:rPr>
                <a:t> </a:t>
              </a:r>
              <a:r>
                <a:rPr lang="en-US" sz="1300" kern="1200" dirty="0" smtClean="0">
                  <a:cs typeface="Arial" panose="020B0604020202020204" pitchFamily="34" charset="0"/>
                </a:rPr>
                <a:t> - app that has been used for cyber bulling and potential grooming – anonymous and encrypted.</a:t>
              </a:r>
            </a:p>
            <a:p>
              <a:pPr lvl="0" algn="ctr" defTabSz="2889250">
                <a:lnSpc>
                  <a:spcPct val="90000"/>
                </a:lnSpc>
                <a:spcBef>
                  <a:spcPct val="0"/>
                </a:spcBef>
                <a:spcAft>
                  <a:spcPct val="35000"/>
                </a:spcAft>
              </a:pPr>
              <a:r>
                <a:rPr lang="en-US" sz="1300" b="1" dirty="0" err="1" smtClean="0">
                  <a:cs typeface="Arial" panose="020B0604020202020204" pitchFamily="34" charset="0"/>
                </a:rPr>
                <a:t>Cunch</a:t>
              </a:r>
              <a:r>
                <a:rPr lang="en-US" sz="1300" b="1" dirty="0" smtClean="0">
                  <a:cs typeface="Arial" panose="020B0604020202020204" pitchFamily="34" charset="0"/>
                </a:rPr>
                <a:t> Line Chronicles – </a:t>
              </a:r>
              <a:r>
                <a:rPr lang="en-US" sz="1300" dirty="0" smtClean="0">
                  <a:cs typeface="Arial" panose="020B0604020202020204" pitchFamily="34" charset="0"/>
                </a:rPr>
                <a:t>Online County Lines Game – Explored by the Regional Organised Crime Unit, no clear links of trying to recruit children as yet, but promotes the running of county lines</a:t>
              </a:r>
              <a:endParaRPr lang="en-US" sz="1300" b="1" kern="1200" dirty="0" smtClean="0">
                <a:cs typeface="Arial" panose="020B0604020202020204" pitchFamily="34" charset="0"/>
              </a:endParaRPr>
            </a:p>
          </p:txBody>
        </p:sp>
      </p:grpSp>
      <p:sp>
        <p:nvSpPr>
          <p:cNvPr id="64" name="Rectangle 63"/>
          <p:cNvSpPr/>
          <p:nvPr/>
        </p:nvSpPr>
        <p:spPr>
          <a:xfrm>
            <a:off x="349703" y="319095"/>
            <a:ext cx="3370943" cy="2066207"/>
          </a:xfrm>
          <a:prstGeom prst="rect">
            <a:avLst/>
          </a:prstGeom>
        </p:spPr>
        <p:txBody>
          <a:bodyPr wrap="square">
            <a:spAutoFit/>
          </a:bodyPr>
          <a:lstStyle/>
          <a:p>
            <a:pPr>
              <a:lnSpc>
                <a:spcPct val="115000"/>
              </a:lnSpc>
              <a:spcAft>
                <a:spcPts val="1000"/>
              </a:spcAft>
            </a:pPr>
            <a:r>
              <a:rPr lang="en-GB" sz="1200" b="1"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Edibles</a:t>
            </a:r>
          </a:p>
          <a:p>
            <a:pPr>
              <a:spcAft>
                <a:spcPts val="1000"/>
              </a:spcAft>
            </a:pPr>
            <a:r>
              <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Following </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a recent seizure of Cannabis and Edibles by North Yorkshire Police, partners are reminded to submit any information that they are hearing from young people or through intelligence derived from local communities through the Police partnership information sharing form </a:t>
            </a:r>
            <a:endPar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rPr>
              <a:t>www.safeguardingchildren.co.uk</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5" name="Picture 64" descr="image002"/>
          <p:cNvPicPr/>
          <p:nvPr/>
        </p:nvPicPr>
        <p:blipFill>
          <a:blip r:embed="rId6">
            <a:extLst>
              <a:ext uri="{28A0092B-C50C-407E-A947-70E740481C1C}">
                <a14:useLocalDpi xmlns:a14="http://schemas.microsoft.com/office/drawing/2010/main" val="0"/>
              </a:ext>
            </a:extLst>
          </a:blip>
          <a:srcRect/>
          <a:stretch>
            <a:fillRect/>
          </a:stretch>
        </p:blipFill>
        <p:spPr bwMode="auto">
          <a:xfrm>
            <a:off x="367642" y="2476484"/>
            <a:ext cx="861060" cy="861060"/>
          </a:xfrm>
          <a:prstGeom prst="rect">
            <a:avLst/>
          </a:prstGeom>
          <a:noFill/>
          <a:ln>
            <a:noFill/>
          </a:ln>
        </p:spPr>
      </p:pic>
      <p:pic>
        <p:nvPicPr>
          <p:cNvPr id="66" name="Picture 65" descr="image004"/>
          <p:cNvPicPr/>
          <p:nvPr/>
        </p:nvPicPr>
        <p:blipFill rotWithShape="1">
          <a:blip r:embed="rId7">
            <a:extLst>
              <a:ext uri="{28A0092B-C50C-407E-A947-70E740481C1C}">
                <a14:useLocalDpi xmlns:a14="http://schemas.microsoft.com/office/drawing/2010/main" val="0"/>
              </a:ext>
            </a:extLst>
          </a:blip>
          <a:srcRect l="20117" t="33695" r="22247" b="6465"/>
          <a:stretch/>
        </p:blipFill>
        <p:spPr bwMode="auto">
          <a:xfrm>
            <a:off x="1266008" y="2438696"/>
            <a:ext cx="769166" cy="927420"/>
          </a:xfrm>
          <a:prstGeom prst="rect">
            <a:avLst/>
          </a:prstGeom>
          <a:noFill/>
          <a:ln>
            <a:noFill/>
          </a:ln>
          <a:extLst>
            <a:ext uri="{53640926-AAD7-44D8-BBD7-CCE9431645EC}">
              <a14:shadowObscured xmlns:a14="http://schemas.microsoft.com/office/drawing/2010/main"/>
            </a:ext>
          </a:extLst>
        </p:spPr>
      </p:pic>
      <p:pic>
        <p:nvPicPr>
          <p:cNvPr id="67" name="Picture 66" descr="image0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072" y="2538371"/>
            <a:ext cx="700813" cy="788350"/>
          </a:xfrm>
          <a:prstGeom prst="rect">
            <a:avLst/>
          </a:prstGeom>
          <a:noFill/>
          <a:ln>
            <a:noFill/>
          </a:ln>
        </p:spPr>
      </p:pic>
      <p:pic>
        <p:nvPicPr>
          <p:cNvPr id="68" name="Picture 67" descr="image003"/>
          <p:cNvPicPr/>
          <p:nvPr/>
        </p:nvPicPr>
        <p:blipFill rotWithShape="1">
          <a:blip r:embed="rId9">
            <a:extLst>
              <a:ext uri="{28A0092B-C50C-407E-A947-70E740481C1C}">
                <a14:useLocalDpi xmlns:a14="http://schemas.microsoft.com/office/drawing/2010/main" val="0"/>
              </a:ext>
            </a:extLst>
          </a:blip>
          <a:srcRect b="15999"/>
          <a:stretch/>
        </p:blipFill>
        <p:spPr bwMode="auto">
          <a:xfrm>
            <a:off x="2936829" y="2599447"/>
            <a:ext cx="816156" cy="789264"/>
          </a:xfrm>
          <a:prstGeom prst="rect">
            <a:avLst/>
          </a:prstGeom>
          <a:noFill/>
          <a:ln>
            <a:noFill/>
          </a:ln>
          <a:extLst>
            <a:ext uri="{53640926-AAD7-44D8-BBD7-CCE9431645EC}">
              <a14:shadowObscured xmlns:a14="http://schemas.microsoft.com/office/drawing/2010/main"/>
            </a:ext>
          </a:extLst>
        </p:spPr>
      </p:pic>
      <p:pic>
        <p:nvPicPr>
          <p:cNvPr id="69" name="Picture 68" descr="image001"/>
          <p:cNvPicPr/>
          <p:nvPr/>
        </p:nvPicPr>
        <p:blipFill rotWithShape="1">
          <a:blip r:embed="rId10" cstate="print">
            <a:extLst>
              <a:ext uri="{28A0092B-C50C-407E-A947-70E740481C1C}">
                <a14:useLocalDpi xmlns:a14="http://schemas.microsoft.com/office/drawing/2010/main" val="0"/>
              </a:ext>
            </a:extLst>
          </a:blip>
          <a:srcRect l="19311" r="14479"/>
          <a:stretch/>
        </p:blipFill>
        <p:spPr bwMode="auto">
          <a:xfrm>
            <a:off x="3051525" y="1810432"/>
            <a:ext cx="738823" cy="750006"/>
          </a:xfrm>
          <a:prstGeom prst="rect">
            <a:avLst/>
          </a:prstGeom>
          <a:noFill/>
          <a:ln>
            <a:noFill/>
          </a:ln>
          <a:extLst>
            <a:ext uri="{53640926-AAD7-44D8-BBD7-CCE9431645EC}">
              <a14:shadowObscured xmlns:a14="http://schemas.microsoft.com/office/drawing/2010/main"/>
            </a:ext>
          </a:extLst>
        </p:spPr>
      </p:pic>
      <p:sp>
        <p:nvSpPr>
          <p:cNvPr id="70" name="AutoShape 2" descr="Smok Vape Pen 22 16850mAh - Vape Kits from Zombie Vapes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1" name="Picture 70"/>
          <p:cNvPicPr>
            <a:picLocks noChangeAspect="1"/>
          </p:cNvPicPr>
          <p:nvPr/>
        </p:nvPicPr>
        <p:blipFill>
          <a:blip r:embed="rId11"/>
          <a:stretch>
            <a:fillRect/>
          </a:stretch>
        </p:blipFill>
        <p:spPr>
          <a:xfrm>
            <a:off x="6331402" y="2706029"/>
            <a:ext cx="874871" cy="682682"/>
          </a:xfrm>
          <a:prstGeom prst="rect">
            <a:avLst/>
          </a:prstGeom>
        </p:spPr>
      </p:pic>
      <p:pic>
        <p:nvPicPr>
          <p:cNvPr id="7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3396095"/>
      </p:ext>
    </p:extLst>
  </p:cSld>
  <p:clrMapOvr>
    <a:masterClrMapping/>
  </p:clrMapOvr>
  <mc:AlternateContent xmlns:mc="http://schemas.openxmlformats.org/markup-compatibility/2006">
    <mc:Choice xmlns:p14="http://schemas.microsoft.com/office/powerpoint/2010/main" Requires="p14">
      <p:transition spd="slow" p14:dur="2000" advTm="40900"/>
    </mc:Choice>
    <mc:Fallback>
      <p:transition spd="slow" advTm="40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8229600" y="254138"/>
            <a:ext cx="3594100" cy="3181344"/>
            <a:chOff x="2710656" y="3792008"/>
            <a:chExt cx="2706687" cy="1624012"/>
          </a:xfrm>
        </p:grpSpPr>
        <p:sp>
          <p:nvSpPr>
            <p:cNvPr id="74" name="Rectangle 73"/>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TextBox 74"/>
            <p:cNvSpPr txBox="1"/>
            <p:nvPr/>
          </p:nvSpPr>
          <p:spPr>
            <a:xfrm>
              <a:off x="2710656" y="3792008"/>
              <a:ext cx="2706687" cy="1624012"/>
            </a:xfrm>
            <a:prstGeom prst="rect">
              <a:avLst/>
            </a:prstGeom>
            <a:solidFill>
              <a:srgbClr val="FF000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defTabSz="2889250">
                <a:lnSpc>
                  <a:spcPct val="90000"/>
                </a:lnSpc>
                <a:spcBef>
                  <a:spcPct val="0"/>
                </a:spcBef>
                <a:spcAft>
                  <a:spcPct val="35000"/>
                </a:spcAft>
              </a:pPr>
              <a:r>
                <a:rPr lang="en-US" sz="1200" b="1" u="sng" kern="1200" dirty="0" smtClean="0">
                  <a:solidFill>
                    <a:schemeClr val="bg1"/>
                  </a:solidFill>
                  <a:cs typeface="Arial" panose="020B0604020202020204" pitchFamily="34" charset="0"/>
                </a:rPr>
                <a:t>Benzodiazepines and Cannabis</a:t>
              </a:r>
            </a:p>
            <a:p>
              <a:pPr lvl="0" defTabSz="2889250">
                <a:lnSpc>
                  <a:spcPct val="90000"/>
                </a:lnSpc>
                <a:spcBef>
                  <a:spcPct val="0"/>
                </a:spcBef>
                <a:spcAft>
                  <a:spcPct val="35000"/>
                </a:spcAft>
              </a:pPr>
              <a:endParaRPr lang="en-US" sz="1200" b="1" u="sng" dirty="0">
                <a:solidFill>
                  <a:schemeClr val="bg1"/>
                </a:solidFill>
                <a:cs typeface="Arial" panose="020B0604020202020204" pitchFamily="34" charset="0"/>
              </a:endParaRPr>
            </a:p>
            <a:p>
              <a:pPr lvl="0" defTabSz="2889250">
                <a:lnSpc>
                  <a:spcPct val="90000"/>
                </a:lnSpc>
                <a:spcBef>
                  <a:spcPct val="0"/>
                </a:spcBef>
                <a:spcAft>
                  <a:spcPct val="35000"/>
                </a:spcAft>
              </a:pPr>
              <a:r>
                <a:rPr lang="en-US" sz="1200" dirty="0" smtClean="0">
                  <a:solidFill>
                    <a:schemeClr val="bg1"/>
                  </a:solidFill>
                  <a:cs typeface="Arial" panose="020B0604020202020204" pitchFamily="34" charset="0"/>
                </a:rPr>
                <a:t>Young people are increasingly telling us that they are using </a:t>
              </a:r>
              <a:r>
                <a:rPr lang="en-US" sz="1200" b="1" dirty="0" smtClean="0">
                  <a:solidFill>
                    <a:schemeClr val="bg1"/>
                  </a:solidFill>
                  <a:cs typeface="Arial" panose="020B0604020202020204" pitchFamily="34" charset="0"/>
                </a:rPr>
                <a:t>Benzodiazepines (including Valium, Xanax and Diazepam</a:t>
              </a:r>
              <a:r>
                <a:rPr lang="en-US" sz="1200" dirty="0" smtClean="0">
                  <a:solidFill>
                    <a:schemeClr val="bg1"/>
                  </a:solidFill>
                  <a:cs typeface="Arial" panose="020B0604020202020204" pitchFamily="34" charset="0"/>
                </a:rPr>
                <a:t>), they are able to buy these tables for a few pounds in their local areas. We are also concerned at the numbers of young people using </a:t>
              </a:r>
              <a:r>
                <a:rPr lang="en-US" sz="1200" b="1" dirty="0" smtClean="0">
                  <a:solidFill>
                    <a:schemeClr val="bg1"/>
                  </a:solidFill>
                  <a:cs typeface="Arial" panose="020B0604020202020204" pitchFamily="34" charset="0"/>
                </a:rPr>
                <a:t>cannabis</a:t>
              </a:r>
              <a:r>
                <a:rPr lang="en-US" sz="1200" dirty="0" smtClean="0">
                  <a:solidFill>
                    <a:schemeClr val="bg1"/>
                  </a:solidFill>
                  <a:cs typeface="Arial" panose="020B0604020202020204" pitchFamily="34" charset="0"/>
                </a:rPr>
                <a:t> and indeed incidences of their bringing it into school. Some young people are reporting that they are using it to self medicate for mental health issues. However we are aware </a:t>
              </a:r>
              <a:r>
                <a:rPr lang="en-US" sz="1200" b="1" dirty="0" smtClean="0">
                  <a:solidFill>
                    <a:schemeClr val="bg1"/>
                  </a:solidFill>
                  <a:cs typeface="Arial" panose="020B0604020202020204" pitchFamily="34" charset="0"/>
                </a:rPr>
                <a:t>cannabis debt bondage </a:t>
              </a:r>
              <a:r>
                <a:rPr lang="en-US" sz="1200" dirty="0" smtClean="0">
                  <a:solidFill>
                    <a:schemeClr val="bg1"/>
                  </a:solidFill>
                  <a:cs typeface="Arial" panose="020B0604020202020204" pitchFamily="34" charset="0"/>
                </a:rPr>
                <a:t>is the most common route in North Yorkshire for children to be exploited, so we have concerns about the frequency and availability of this. This is being picked up through the Emerging Drug Trends and MACE Operational Groups. </a:t>
              </a:r>
              <a:endParaRPr lang="en-US" sz="1200" kern="1200" dirty="0">
                <a:solidFill>
                  <a:schemeClr val="bg1"/>
                </a:solidFill>
                <a:cs typeface="Arial" panose="020B0604020202020204" pitchFamily="34" charset="0"/>
              </a:endParaRPr>
            </a:p>
          </p:txBody>
        </p:sp>
      </p:grpSp>
      <p:grpSp>
        <p:nvGrpSpPr>
          <p:cNvPr id="76" name="Group 75"/>
          <p:cNvGrpSpPr/>
          <p:nvPr/>
        </p:nvGrpSpPr>
        <p:grpSpPr>
          <a:xfrm>
            <a:off x="254000" y="3758803"/>
            <a:ext cx="3594100" cy="2997597"/>
            <a:chOff x="2710656" y="3792008"/>
            <a:chExt cx="2706687" cy="1624012"/>
          </a:xfrm>
          <a:solidFill>
            <a:srgbClr val="F83ACF"/>
          </a:solidFill>
        </p:grpSpPr>
        <p:sp>
          <p:nvSpPr>
            <p:cNvPr id="77" name="Rectangle 76"/>
            <p:cNvSpPr/>
            <p:nvPr/>
          </p:nvSpPr>
          <p:spPr>
            <a:xfrm>
              <a:off x="2710656" y="3792008"/>
              <a:ext cx="2706687" cy="16240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TextBox 77"/>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400" b="1" u="sng" kern="1200" dirty="0" smtClean="0">
                  <a:cs typeface="Arial" panose="020B0604020202020204" pitchFamily="34" charset="0"/>
                </a:rPr>
                <a:t>Ongoing Work Streams</a:t>
              </a:r>
            </a:p>
            <a:p>
              <a:pPr lvl="0" algn="ctr" defTabSz="2889250">
                <a:lnSpc>
                  <a:spcPct val="90000"/>
                </a:lnSpc>
                <a:spcBef>
                  <a:spcPct val="0"/>
                </a:spcBef>
                <a:spcAft>
                  <a:spcPct val="35000"/>
                </a:spcAft>
              </a:pPr>
              <a:r>
                <a:rPr lang="en-US" sz="1400" b="1" u="sng" dirty="0" smtClean="0">
                  <a:cs typeface="Arial" panose="020B0604020202020204" pitchFamily="34" charset="0"/>
                </a:rPr>
                <a:t>MACE Data Set</a:t>
              </a:r>
              <a:r>
                <a:rPr lang="en-US" sz="1400" b="1" dirty="0">
                  <a:cs typeface="Arial" panose="020B0604020202020204" pitchFamily="34" charset="0"/>
                </a:rPr>
                <a:t> </a:t>
              </a:r>
              <a:r>
                <a:rPr lang="en-US" sz="1400" dirty="0" smtClean="0">
                  <a:cs typeface="Arial" panose="020B0604020202020204" pitchFamily="34" charset="0"/>
                </a:rPr>
                <a:t>A working group of key professionals has been set up to look at our current data set around MACE, what data partners hold and what we need to know as a partnership to facilitate our response to child exploitation </a:t>
              </a:r>
            </a:p>
            <a:p>
              <a:pPr lvl="0" algn="ctr" defTabSz="2889250">
                <a:lnSpc>
                  <a:spcPct val="90000"/>
                </a:lnSpc>
                <a:spcBef>
                  <a:spcPct val="0"/>
                </a:spcBef>
                <a:spcAft>
                  <a:spcPct val="35000"/>
                </a:spcAft>
              </a:pPr>
              <a:r>
                <a:rPr lang="en-US" sz="1400" b="1" u="sng" dirty="0" smtClean="0">
                  <a:cs typeface="Arial" panose="020B0604020202020204" pitchFamily="34" charset="0"/>
                </a:rPr>
                <a:t>Language around Exploitation</a:t>
              </a:r>
              <a:r>
                <a:rPr lang="en-US" sz="1400" u="sng" dirty="0" smtClean="0">
                  <a:cs typeface="Arial" panose="020B0604020202020204" pitchFamily="34" charset="0"/>
                </a:rPr>
                <a:t> </a:t>
              </a:r>
              <a:r>
                <a:rPr lang="en-US" sz="1400" dirty="0" smtClean="0">
                  <a:cs typeface="Arial" panose="020B0604020202020204" pitchFamily="34" charset="0"/>
                </a:rPr>
                <a:t>A working group has been set up to look at creating resources to ensure that as a partnership professionals are equipped to ensure they us appropriate terminology when referring to children at risk of or experiencing child exploitation and their families. </a:t>
              </a:r>
              <a:endParaRPr lang="en-US" sz="1400" b="1" u="sng" kern="1200" dirty="0">
                <a:cs typeface="Arial" panose="020B0604020202020204" pitchFamily="34" charset="0"/>
              </a:endParaRPr>
            </a:p>
          </p:txBody>
        </p:sp>
      </p:grpSp>
      <p:grpSp>
        <p:nvGrpSpPr>
          <p:cNvPr id="79" name="Group 78"/>
          <p:cNvGrpSpPr/>
          <p:nvPr/>
        </p:nvGrpSpPr>
        <p:grpSpPr>
          <a:xfrm>
            <a:off x="339272" y="254138"/>
            <a:ext cx="3594100" cy="3173583"/>
            <a:chOff x="2710656" y="3792008"/>
            <a:chExt cx="2706687" cy="1624012"/>
          </a:xfrm>
          <a:solidFill>
            <a:srgbClr val="92D050"/>
          </a:solidFill>
        </p:grpSpPr>
        <p:sp>
          <p:nvSpPr>
            <p:cNvPr id="80" name="Rectangle 79"/>
            <p:cNvSpPr/>
            <p:nvPr/>
          </p:nvSpPr>
          <p:spPr>
            <a:xfrm>
              <a:off x="2710656" y="3792008"/>
              <a:ext cx="2706687" cy="1624012"/>
            </a:xfrm>
            <a:prstGeom prst="rect">
              <a:avLst/>
            </a:prstGeom>
            <a:grpFill/>
            <a:ln w="254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TextBox 80"/>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1200" kern="1200" dirty="0"/>
            </a:p>
          </p:txBody>
        </p:sp>
      </p:grpSp>
      <p:grpSp>
        <p:nvGrpSpPr>
          <p:cNvPr id="82" name="Group 81"/>
          <p:cNvGrpSpPr/>
          <p:nvPr/>
        </p:nvGrpSpPr>
        <p:grpSpPr>
          <a:xfrm>
            <a:off x="8229600" y="3758802"/>
            <a:ext cx="3594100" cy="2997598"/>
            <a:chOff x="2710656" y="3792008"/>
            <a:chExt cx="2706687" cy="1624012"/>
          </a:xfrm>
        </p:grpSpPr>
        <p:sp>
          <p:nvSpPr>
            <p:cNvPr id="83" name="Rectangle 82"/>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TextBox 83"/>
            <p:cNvSpPr txBox="1"/>
            <p:nvPr/>
          </p:nvSpPr>
          <p:spPr>
            <a:xfrm>
              <a:off x="2710656" y="3792008"/>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200" b="1" u="sng" kern="1200" dirty="0" smtClean="0"/>
                <a:t>MACE </a:t>
              </a:r>
              <a:r>
                <a:rPr lang="en-US" sz="1200" b="1" u="sng" dirty="0" smtClean="0"/>
                <a:t>at a Glance</a:t>
              </a:r>
            </a:p>
            <a:p>
              <a:pPr lvl="0" algn="ctr" defTabSz="2889250">
                <a:lnSpc>
                  <a:spcPct val="90000"/>
                </a:lnSpc>
                <a:spcBef>
                  <a:spcPct val="0"/>
                </a:spcBef>
                <a:spcAft>
                  <a:spcPct val="35000"/>
                </a:spcAft>
              </a:pPr>
              <a:r>
                <a:rPr lang="en-US" sz="1200" b="1" dirty="0" smtClean="0"/>
                <a:t>63</a:t>
              </a:r>
              <a:r>
                <a:rPr lang="en-US" sz="1200" dirty="0" smtClean="0"/>
                <a:t> Children assessed as at Risk of Child Exploitation</a:t>
              </a:r>
            </a:p>
            <a:p>
              <a:pPr lvl="0" algn="ctr" defTabSz="2889250">
                <a:lnSpc>
                  <a:spcPct val="90000"/>
                </a:lnSpc>
                <a:spcBef>
                  <a:spcPct val="0"/>
                </a:spcBef>
                <a:spcAft>
                  <a:spcPct val="35000"/>
                </a:spcAft>
              </a:pPr>
              <a:r>
                <a:rPr lang="en-US" sz="1200" b="1" kern="1200" dirty="0" smtClean="0"/>
                <a:t>15</a:t>
              </a:r>
              <a:r>
                <a:rPr lang="en-US" sz="1200" kern="1200" dirty="0" smtClean="0"/>
                <a:t> High Risk (12 of which are CCE)</a:t>
              </a:r>
            </a:p>
            <a:p>
              <a:pPr lvl="0" algn="ctr" defTabSz="2889250">
                <a:lnSpc>
                  <a:spcPct val="90000"/>
                </a:lnSpc>
                <a:spcBef>
                  <a:spcPct val="0"/>
                </a:spcBef>
                <a:spcAft>
                  <a:spcPct val="35000"/>
                </a:spcAft>
              </a:pPr>
              <a:r>
                <a:rPr lang="en-US" sz="1200" b="1" dirty="0" smtClean="0"/>
                <a:t>20</a:t>
              </a:r>
              <a:r>
                <a:rPr lang="en-US" sz="1200" dirty="0" smtClean="0"/>
                <a:t> Medium Risk</a:t>
              </a:r>
            </a:p>
            <a:p>
              <a:pPr lvl="0" algn="ctr" defTabSz="2889250">
                <a:lnSpc>
                  <a:spcPct val="90000"/>
                </a:lnSpc>
                <a:spcBef>
                  <a:spcPct val="0"/>
                </a:spcBef>
                <a:spcAft>
                  <a:spcPct val="35000"/>
                </a:spcAft>
              </a:pPr>
              <a:r>
                <a:rPr lang="en-US" sz="1200" b="1" kern="1200" dirty="0" smtClean="0"/>
                <a:t>32 </a:t>
              </a:r>
              <a:r>
                <a:rPr lang="en-US" sz="1200" kern="1200" dirty="0" smtClean="0"/>
                <a:t>Low Risk **some children have dual case status</a:t>
              </a:r>
            </a:p>
            <a:p>
              <a:pPr lvl="0" algn="ctr" defTabSz="2889250">
                <a:lnSpc>
                  <a:spcPct val="90000"/>
                </a:lnSpc>
                <a:spcBef>
                  <a:spcPct val="0"/>
                </a:spcBef>
                <a:spcAft>
                  <a:spcPct val="35000"/>
                </a:spcAft>
              </a:pPr>
              <a:r>
                <a:rPr lang="en-US" sz="1200" dirty="0" smtClean="0"/>
                <a:t>Slight more boys at risk than girls</a:t>
              </a:r>
            </a:p>
            <a:p>
              <a:pPr lvl="0" algn="ctr" defTabSz="2889250">
                <a:lnSpc>
                  <a:spcPct val="90000"/>
                </a:lnSpc>
                <a:spcBef>
                  <a:spcPct val="0"/>
                </a:spcBef>
                <a:spcAft>
                  <a:spcPct val="35000"/>
                </a:spcAft>
              </a:pPr>
              <a:r>
                <a:rPr lang="en-US" sz="1200" kern="1200" dirty="0" smtClean="0"/>
                <a:t>Increasingly seeing children </a:t>
              </a:r>
              <a:r>
                <a:rPr lang="en-US" sz="1200" b="1" kern="1200" dirty="0" smtClean="0"/>
                <a:t>age 10 – 13 </a:t>
              </a:r>
              <a:r>
                <a:rPr lang="en-US" sz="1200" kern="1200" dirty="0" smtClean="0"/>
                <a:t>identified as at risk of exploitation</a:t>
              </a:r>
            </a:p>
            <a:p>
              <a:pPr lvl="0" algn="ctr" defTabSz="2889250">
                <a:lnSpc>
                  <a:spcPct val="90000"/>
                </a:lnSpc>
                <a:spcBef>
                  <a:spcPct val="0"/>
                </a:spcBef>
                <a:spcAft>
                  <a:spcPct val="35000"/>
                </a:spcAft>
              </a:pPr>
              <a:r>
                <a:rPr lang="en-US" sz="1200" dirty="0" smtClean="0"/>
                <a:t>Increase in perpetrators identified following proactive work with NYP</a:t>
              </a:r>
            </a:p>
            <a:p>
              <a:pPr lvl="0" algn="ctr" defTabSz="2889250">
                <a:lnSpc>
                  <a:spcPct val="90000"/>
                </a:lnSpc>
                <a:spcBef>
                  <a:spcPct val="0"/>
                </a:spcBef>
                <a:spcAft>
                  <a:spcPct val="35000"/>
                </a:spcAft>
              </a:pPr>
              <a:r>
                <a:rPr lang="en-US" sz="1200" kern="1200" dirty="0" smtClean="0"/>
                <a:t>Most common type of exploitation is adults exploitation children to run drugs in NY</a:t>
              </a:r>
              <a:endParaRPr lang="en-US" sz="1200" kern="1200" dirty="0"/>
            </a:p>
          </p:txBody>
        </p:sp>
      </p:grpSp>
      <p:sp>
        <p:nvSpPr>
          <p:cNvPr id="85" name="Rectangle 84"/>
          <p:cNvSpPr/>
          <p:nvPr/>
        </p:nvSpPr>
        <p:spPr>
          <a:xfrm>
            <a:off x="4241800" y="263739"/>
            <a:ext cx="3594100" cy="3162143"/>
          </a:xfrm>
          <a:prstGeom prst="rect">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400" b="1" u="sng" dirty="0" smtClean="0"/>
              <a:t>Vapes</a:t>
            </a:r>
          </a:p>
          <a:p>
            <a:endParaRPr lang="en-GB" sz="1400" dirty="0"/>
          </a:p>
          <a:p>
            <a:r>
              <a:rPr lang="en-US" sz="1400" b="1" dirty="0"/>
              <a:t>There is increasing concerns being reported by schools about the use of vapes amongst young people. This includes buying and selling vapes, but also concerns about what is being put in them. We have had reports in various MACE locality meetings around the usage of THC (psychoactive substance in cannabis) and possibly ‘spice’. This is being monitored through the Emerging Drugs Trends Group for North Yorkshire</a:t>
            </a:r>
            <a:endParaRPr lang="en-GB" sz="1400" dirty="0"/>
          </a:p>
          <a:p>
            <a:r>
              <a:rPr lang="en-US" sz="1400" b="1" dirty="0"/>
              <a:t> and City of York.</a:t>
            </a:r>
            <a:endParaRPr lang="en-GB" sz="1400" dirty="0"/>
          </a:p>
          <a:p>
            <a:endParaRPr lang="en-GB" sz="1400" dirty="0"/>
          </a:p>
        </p:txBody>
      </p:sp>
      <p:grpSp>
        <p:nvGrpSpPr>
          <p:cNvPr id="86" name="Group 85"/>
          <p:cNvGrpSpPr/>
          <p:nvPr/>
        </p:nvGrpSpPr>
        <p:grpSpPr>
          <a:xfrm>
            <a:off x="4241800" y="3758803"/>
            <a:ext cx="3594100" cy="2997597"/>
            <a:chOff x="2710656" y="3792008"/>
            <a:chExt cx="2706687" cy="1624012"/>
          </a:xfrm>
        </p:grpSpPr>
        <p:sp>
          <p:nvSpPr>
            <p:cNvPr id="87" name="Rectangle 86"/>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8" name="TextBox 87"/>
            <p:cNvSpPr txBox="1"/>
            <p:nvPr/>
          </p:nvSpPr>
          <p:spPr>
            <a:xfrm>
              <a:off x="2710656" y="3792008"/>
              <a:ext cx="2706687" cy="1624012"/>
            </a:xfrm>
            <a:prstGeom prst="rect">
              <a:avLst/>
            </a:prstGeom>
            <a:solidFill>
              <a:srgbClr val="0070C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300" b="1" u="sng" dirty="0" smtClean="0">
                  <a:cs typeface="Arial" panose="020B0604020202020204" pitchFamily="34" charset="0"/>
                </a:rPr>
                <a:t>Online Platforms of Concern</a:t>
              </a:r>
            </a:p>
            <a:p>
              <a:pPr lvl="0" algn="ctr" defTabSz="2889250">
                <a:lnSpc>
                  <a:spcPct val="90000"/>
                </a:lnSpc>
                <a:spcBef>
                  <a:spcPct val="0"/>
                </a:spcBef>
                <a:spcAft>
                  <a:spcPct val="35000"/>
                </a:spcAft>
              </a:pPr>
              <a:r>
                <a:rPr lang="en-US" sz="1300" dirty="0" smtClean="0">
                  <a:cs typeface="Arial" panose="020B0604020202020204" pitchFamily="34" charset="0"/>
                </a:rPr>
                <a:t>Over the past quarter a number of social media platforms have been raised including:</a:t>
              </a:r>
            </a:p>
            <a:p>
              <a:pPr lvl="0" algn="ctr" defTabSz="2889250">
                <a:lnSpc>
                  <a:spcPct val="90000"/>
                </a:lnSpc>
                <a:spcBef>
                  <a:spcPct val="0"/>
                </a:spcBef>
                <a:spcAft>
                  <a:spcPct val="35000"/>
                </a:spcAft>
              </a:pPr>
              <a:r>
                <a:rPr lang="en-US" sz="1300" b="1" dirty="0" err="1" smtClean="0">
                  <a:cs typeface="Arial" panose="020B0604020202020204" pitchFamily="34" charset="0"/>
                </a:rPr>
                <a:t>Yubo</a:t>
              </a:r>
              <a:r>
                <a:rPr lang="en-US" sz="1300" b="1" dirty="0" smtClean="0">
                  <a:cs typeface="Arial" panose="020B0604020202020204" pitchFamily="34" charset="0"/>
                </a:rPr>
                <a:t> – </a:t>
              </a:r>
              <a:r>
                <a:rPr lang="en-US" sz="1300" dirty="0" smtClean="0">
                  <a:cs typeface="Arial" panose="020B0604020202020204" pitchFamily="34" charset="0"/>
                </a:rPr>
                <a:t>formally known as ‘Yellow’, a joint app with snapchat and used as an online dating app for young people under 18 – known as ’Tinder for Teens’</a:t>
              </a:r>
            </a:p>
            <a:p>
              <a:pPr lvl="0" algn="ctr" defTabSz="2889250">
                <a:lnSpc>
                  <a:spcPct val="90000"/>
                </a:lnSpc>
                <a:spcBef>
                  <a:spcPct val="0"/>
                </a:spcBef>
                <a:spcAft>
                  <a:spcPct val="35000"/>
                </a:spcAft>
              </a:pPr>
              <a:r>
                <a:rPr lang="en-US" sz="1300" b="1" kern="1200" dirty="0" err="1" smtClean="0">
                  <a:cs typeface="Arial" panose="020B0604020202020204" pitchFamily="34" charset="0"/>
                </a:rPr>
                <a:t>Saharah</a:t>
              </a:r>
              <a:r>
                <a:rPr lang="en-US" sz="1300" b="1" kern="1200" dirty="0" smtClean="0">
                  <a:cs typeface="Arial" panose="020B0604020202020204" pitchFamily="34" charset="0"/>
                </a:rPr>
                <a:t> </a:t>
              </a:r>
              <a:r>
                <a:rPr lang="en-US" sz="1300" kern="1200" dirty="0" smtClean="0">
                  <a:cs typeface="Arial" panose="020B0604020202020204" pitchFamily="34" charset="0"/>
                </a:rPr>
                <a:t> - app that has been used for cyber bulling and potential grooming – anonymous and encrypted.</a:t>
              </a:r>
            </a:p>
            <a:p>
              <a:pPr lvl="0" algn="ctr" defTabSz="2889250">
                <a:lnSpc>
                  <a:spcPct val="90000"/>
                </a:lnSpc>
                <a:spcBef>
                  <a:spcPct val="0"/>
                </a:spcBef>
                <a:spcAft>
                  <a:spcPct val="35000"/>
                </a:spcAft>
              </a:pPr>
              <a:r>
                <a:rPr lang="en-US" sz="1300" b="1" dirty="0" err="1" smtClean="0">
                  <a:cs typeface="Arial" panose="020B0604020202020204" pitchFamily="34" charset="0"/>
                </a:rPr>
                <a:t>Cunch</a:t>
              </a:r>
              <a:r>
                <a:rPr lang="en-US" sz="1300" b="1" dirty="0" smtClean="0">
                  <a:cs typeface="Arial" panose="020B0604020202020204" pitchFamily="34" charset="0"/>
                </a:rPr>
                <a:t> Line Chronicles – </a:t>
              </a:r>
              <a:r>
                <a:rPr lang="en-US" sz="1300" dirty="0" smtClean="0">
                  <a:cs typeface="Arial" panose="020B0604020202020204" pitchFamily="34" charset="0"/>
                </a:rPr>
                <a:t>Online County Lines Game – Explored by the Regional Organised Crime Unit, no clear links of trying to recruit children as yet, but promotes the running of county lines</a:t>
              </a:r>
              <a:endParaRPr lang="en-US" sz="1300" b="1" kern="1200" dirty="0" smtClean="0">
                <a:cs typeface="Arial" panose="020B0604020202020204" pitchFamily="34" charset="0"/>
              </a:endParaRPr>
            </a:p>
          </p:txBody>
        </p:sp>
      </p:grpSp>
      <p:sp>
        <p:nvSpPr>
          <p:cNvPr id="89" name="Rectangle 88"/>
          <p:cNvSpPr/>
          <p:nvPr/>
        </p:nvSpPr>
        <p:spPr>
          <a:xfrm>
            <a:off x="349703" y="319095"/>
            <a:ext cx="3370943" cy="2066207"/>
          </a:xfrm>
          <a:prstGeom prst="rect">
            <a:avLst/>
          </a:prstGeom>
        </p:spPr>
        <p:txBody>
          <a:bodyPr wrap="square">
            <a:spAutoFit/>
          </a:bodyPr>
          <a:lstStyle/>
          <a:p>
            <a:pPr>
              <a:lnSpc>
                <a:spcPct val="115000"/>
              </a:lnSpc>
              <a:spcAft>
                <a:spcPts val="1000"/>
              </a:spcAft>
            </a:pPr>
            <a:r>
              <a:rPr lang="en-GB" sz="1200" b="1"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Edibles</a:t>
            </a:r>
          </a:p>
          <a:p>
            <a:pPr>
              <a:spcAft>
                <a:spcPts val="1000"/>
              </a:spcAft>
            </a:pPr>
            <a:r>
              <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Following </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a recent seizure of Cannabis and Edibles by North Yorkshire Police, partners are reminded to submit any information that they are hearing from young people or through intelligence derived from local communities through the Police partnership information sharing form </a:t>
            </a:r>
            <a:endPar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rPr>
              <a:t>www.safeguardingchildren.co.uk</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0" name="Picture 89" descr="image002"/>
          <p:cNvPicPr/>
          <p:nvPr/>
        </p:nvPicPr>
        <p:blipFill>
          <a:blip r:embed="rId6">
            <a:extLst>
              <a:ext uri="{28A0092B-C50C-407E-A947-70E740481C1C}">
                <a14:useLocalDpi xmlns:a14="http://schemas.microsoft.com/office/drawing/2010/main" val="0"/>
              </a:ext>
            </a:extLst>
          </a:blip>
          <a:srcRect/>
          <a:stretch>
            <a:fillRect/>
          </a:stretch>
        </p:blipFill>
        <p:spPr bwMode="auto">
          <a:xfrm>
            <a:off x="367642" y="2476484"/>
            <a:ext cx="861060" cy="861060"/>
          </a:xfrm>
          <a:prstGeom prst="rect">
            <a:avLst/>
          </a:prstGeom>
          <a:noFill/>
          <a:ln>
            <a:noFill/>
          </a:ln>
        </p:spPr>
      </p:pic>
      <p:pic>
        <p:nvPicPr>
          <p:cNvPr id="91" name="Picture 90" descr="image004"/>
          <p:cNvPicPr/>
          <p:nvPr/>
        </p:nvPicPr>
        <p:blipFill rotWithShape="1">
          <a:blip r:embed="rId7">
            <a:extLst>
              <a:ext uri="{28A0092B-C50C-407E-A947-70E740481C1C}">
                <a14:useLocalDpi xmlns:a14="http://schemas.microsoft.com/office/drawing/2010/main" val="0"/>
              </a:ext>
            </a:extLst>
          </a:blip>
          <a:srcRect l="20117" t="33695" r="22247" b="6465"/>
          <a:stretch/>
        </p:blipFill>
        <p:spPr bwMode="auto">
          <a:xfrm>
            <a:off x="1266008" y="2438696"/>
            <a:ext cx="769166" cy="927420"/>
          </a:xfrm>
          <a:prstGeom prst="rect">
            <a:avLst/>
          </a:prstGeom>
          <a:noFill/>
          <a:ln>
            <a:noFill/>
          </a:ln>
          <a:extLst>
            <a:ext uri="{53640926-AAD7-44D8-BBD7-CCE9431645EC}">
              <a14:shadowObscured xmlns:a14="http://schemas.microsoft.com/office/drawing/2010/main"/>
            </a:ext>
          </a:extLst>
        </p:spPr>
      </p:pic>
      <p:pic>
        <p:nvPicPr>
          <p:cNvPr id="92" name="Picture 91" descr="image0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072" y="2538371"/>
            <a:ext cx="700813" cy="788350"/>
          </a:xfrm>
          <a:prstGeom prst="rect">
            <a:avLst/>
          </a:prstGeom>
          <a:noFill/>
          <a:ln>
            <a:noFill/>
          </a:ln>
        </p:spPr>
      </p:pic>
      <p:pic>
        <p:nvPicPr>
          <p:cNvPr id="93" name="Picture 92" descr="image003"/>
          <p:cNvPicPr/>
          <p:nvPr/>
        </p:nvPicPr>
        <p:blipFill rotWithShape="1">
          <a:blip r:embed="rId9">
            <a:extLst>
              <a:ext uri="{28A0092B-C50C-407E-A947-70E740481C1C}">
                <a14:useLocalDpi xmlns:a14="http://schemas.microsoft.com/office/drawing/2010/main" val="0"/>
              </a:ext>
            </a:extLst>
          </a:blip>
          <a:srcRect b="15999"/>
          <a:stretch/>
        </p:blipFill>
        <p:spPr bwMode="auto">
          <a:xfrm>
            <a:off x="2936829" y="2599447"/>
            <a:ext cx="816156" cy="789264"/>
          </a:xfrm>
          <a:prstGeom prst="rect">
            <a:avLst/>
          </a:prstGeom>
          <a:noFill/>
          <a:ln>
            <a:noFill/>
          </a:ln>
          <a:extLst>
            <a:ext uri="{53640926-AAD7-44D8-BBD7-CCE9431645EC}">
              <a14:shadowObscured xmlns:a14="http://schemas.microsoft.com/office/drawing/2010/main"/>
            </a:ext>
          </a:extLst>
        </p:spPr>
      </p:pic>
      <p:pic>
        <p:nvPicPr>
          <p:cNvPr id="94" name="Picture 93" descr="image001"/>
          <p:cNvPicPr/>
          <p:nvPr/>
        </p:nvPicPr>
        <p:blipFill rotWithShape="1">
          <a:blip r:embed="rId10" cstate="print">
            <a:extLst>
              <a:ext uri="{28A0092B-C50C-407E-A947-70E740481C1C}">
                <a14:useLocalDpi xmlns:a14="http://schemas.microsoft.com/office/drawing/2010/main" val="0"/>
              </a:ext>
            </a:extLst>
          </a:blip>
          <a:srcRect l="19311" r="14479"/>
          <a:stretch/>
        </p:blipFill>
        <p:spPr bwMode="auto">
          <a:xfrm>
            <a:off x="3051525" y="1810432"/>
            <a:ext cx="738823" cy="750006"/>
          </a:xfrm>
          <a:prstGeom prst="rect">
            <a:avLst/>
          </a:prstGeom>
          <a:noFill/>
          <a:ln>
            <a:noFill/>
          </a:ln>
          <a:extLst>
            <a:ext uri="{53640926-AAD7-44D8-BBD7-CCE9431645EC}">
              <a14:shadowObscured xmlns:a14="http://schemas.microsoft.com/office/drawing/2010/main"/>
            </a:ext>
          </a:extLst>
        </p:spPr>
      </p:pic>
      <p:sp>
        <p:nvSpPr>
          <p:cNvPr id="95" name="AutoShape 2" descr="Smok Vape Pen 22 16850mAh - Vape Kits from Zombie Vapes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6" name="Picture 95"/>
          <p:cNvPicPr>
            <a:picLocks noChangeAspect="1"/>
          </p:cNvPicPr>
          <p:nvPr/>
        </p:nvPicPr>
        <p:blipFill>
          <a:blip r:embed="rId11"/>
          <a:stretch>
            <a:fillRect/>
          </a:stretch>
        </p:blipFill>
        <p:spPr>
          <a:xfrm>
            <a:off x="6331402" y="2706029"/>
            <a:ext cx="874871" cy="682682"/>
          </a:xfrm>
          <a:prstGeom prst="rect">
            <a:avLst/>
          </a:prstGeom>
        </p:spPr>
      </p:pic>
      <p:pic>
        <p:nvPicPr>
          <p:cNvPr id="97"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172120"/>
      </p:ext>
    </p:extLst>
  </p:cSld>
  <p:clrMapOvr>
    <a:masterClrMapping/>
  </p:clrMapOvr>
  <mc:AlternateContent xmlns:mc="http://schemas.openxmlformats.org/markup-compatibility/2006">
    <mc:Choice xmlns:p14="http://schemas.microsoft.com/office/powerpoint/2010/main" Requires="p14">
      <p:transition spd="slow" p14:dur="2000" advTm="45520"/>
    </mc:Choice>
    <mc:Fallback>
      <p:transition spd="slow" advTm="45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p:cNvGrpSpPr/>
          <p:nvPr/>
        </p:nvGrpSpPr>
        <p:grpSpPr>
          <a:xfrm>
            <a:off x="8229600" y="254138"/>
            <a:ext cx="3594100" cy="3181344"/>
            <a:chOff x="2710656" y="3792008"/>
            <a:chExt cx="2706687" cy="1624012"/>
          </a:xfrm>
        </p:grpSpPr>
        <p:sp>
          <p:nvSpPr>
            <p:cNvPr id="74" name="Rectangle 73"/>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5" name="TextBox 74"/>
            <p:cNvSpPr txBox="1"/>
            <p:nvPr/>
          </p:nvSpPr>
          <p:spPr>
            <a:xfrm>
              <a:off x="2710656" y="3792008"/>
              <a:ext cx="2706687" cy="1624012"/>
            </a:xfrm>
            <a:prstGeom prst="rect">
              <a:avLst/>
            </a:prstGeom>
            <a:solidFill>
              <a:srgbClr val="FF000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defTabSz="2889250">
                <a:lnSpc>
                  <a:spcPct val="90000"/>
                </a:lnSpc>
                <a:spcBef>
                  <a:spcPct val="0"/>
                </a:spcBef>
                <a:spcAft>
                  <a:spcPct val="35000"/>
                </a:spcAft>
              </a:pPr>
              <a:r>
                <a:rPr lang="en-US" sz="1200" b="1" u="sng" kern="1200" dirty="0" smtClean="0">
                  <a:solidFill>
                    <a:schemeClr val="bg1"/>
                  </a:solidFill>
                  <a:cs typeface="Arial" panose="020B0604020202020204" pitchFamily="34" charset="0"/>
                </a:rPr>
                <a:t>Benzodiazepines and Cannabis</a:t>
              </a:r>
            </a:p>
            <a:p>
              <a:pPr lvl="0" defTabSz="2889250">
                <a:lnSpc>
                  <a:spcPct val="90000"/>
                </a:lnSpc>
                <a:spcBef>
                  <a:spcPct val="0"/>
                </a:spcBef>
                <a:spcAft>
                  <a:spcPct val="35000"/>
                </a:spcAft>
              </a:pPr>
              <a:endParaRPr lang="en-US" sz="1200" b="1" u="sng" dirty="0">
                <a:solidFill>
                  <a:schemeClr val="bg1"/>
                </a:solidFill>
                <a:cs typeface="Arial" panose="020B0604020202020204" pitchFamily="34" charset="0"/>
              </a:endParaRPr>
            </a:p>
            <a:p>
              <a:pPr lvl="0" defTabSz="2889250">
                <a:lnSpc>
                  <a:spcPct val="90000"/>
                </a:lnSpc>
                <a:spcBef>
                  <a:spcPct val="0"/>
                </a:spcBef>
                <a:spcAft>
                  <a:spcPct val="35000"/>
                </a:spcAft>
              </a:pPr>
              <a:r>
                <a:rPr lang="en-US" sz="1200" dirty="0" smtClean="0">
                  <a:solidFill>
                    <a:schemeClr val="bg1"/>
                  </a:solidFill>
                  <a:cs typeface="Arial" panose="020B0604020202020204" pitchFamily="34" charset="0"/>
                </a:rPr>
                <a:t>Young people are increasingly telling us that they are using </a:t>
              </a:r>
              <a:r>
                <a:rPr lang="en-US" sz="1200" b="1" dirty="0" smtClean="0">
                  <a:solidFill>
                    <a:schemeClr val="bg1"/>
                  </a:solidFill>
                  <a:cs typeface="Arial" panose="020B0604020202020204" pitchFamily="34" charset="0"/>
                </a:rPr>
                <a:t>Benzodiazepines (including Valium, Xanax and Diazepam</a:t>
              </a:r>
              <a:r>
                <a:rPr lang="en-US" sz="1200" dirty="0" smtClean="0">
                  <a:solidFill>
                    <a:schemeClr val="bg1"/>
                  </a:solidFill>
                  <a:cs typeface="Arial" panose="020B0604020202020204" pitchFamily="34" charset="0"/>
                </a:rPr>
                <a:t>), they are able to buy these tables for a few pounds in their local areas. We are also concerned at the numbers of young people using </a:t>
              </a:r>
              <a:r>
                <a:rPr lang="en-US" sz="1200" b="1" dirty="0" smtClean="0">
                  <a:solidFill>
                    <a:schemeClr val="bg1"/>
                  </a:solidFill>
                  <a:cs typeface="Arial" panose="020B0604020202020204" pitchFamily="34" charset="0"/>
                </a:rPr>
                <a:t>cannabis</a:t>
              </a:r>
              <a:r>
                <a:rPr lang="en-US" sz="1200" dirty="0" smtClean="0">
                  <a:solidFill>
                    <a:schemeClr val="bg1"/>
                  </a:solidFill>
                  <a:cs typeface="Arial" panose="020B0604020202020204" pitchFamily="34" charset="0"/>
                </a:rPr>
                <a:t> and indeed incidences of their bringing it into school. Some young people are reporting that they are using it to self medicate for mental health issues. However we are aware </a:t>
              </a:r>
              <a:r>
                <a:rPr lang="en-US" sz="1200" b="1" dirty="0" smtClean="0">
                  <a:solidFill>
                    <a:schemeClr val="bg1"/>
                  </a:solidFill>
                  <a:cs typeface="Arial" panose="020B0604020202020204" pitchFamily="34" charset="0"/>
                </a:rPr>
                <a:t>cannabis debt bondage </a:t>
              </a:r>
              <a:r>
                <a:rPr lang="en-US" sz="1200" dirty="0" smtClean="0">
                  <a:solidFill>
                    <a:schemeClr val="bg1"/>
                  </a:solidFill>
                  <a:cs typeface="Arial" panose="020B0604020202020204" pitchFamily="34" charset="0"/>
                </a:rPr>
                <a:t>is the most common route in North Yorkshire for children to be exploited, so we have concerns about the frequency and availability of this. This is being picked up through the Emerging Drug Trends and MACE Operational Groups. </a:t>
              </a:r>
              <a:endParaRPr lang="en-US" sz="1200" kern="1200" dirty="0">
                <a:solidFill>
                  <a:schemeClr val="bg1"/>
                </a:solidFill>
                <a:cs typeface="Arial" panose="020B0604020202020204" pitchFamily="34" charset="0"/>
              </a:endParaRPr>
            </a:p>
          </p:txBody>
        </p:sp>
      </p:grpSp>
      <p:grpSp>
        <p:nvGrpSpPr>
          <p:cNvPr id="76" name="Group 75"/>
          <p:cNvGrpSpPr/>
          <p:nvPr/>
        </p:nvGrpSpPr>
        <p:grpSpPr>
          <a:xfrm>
            <a:off x="254000" y="3758803"/>
            <a:ext cx="3594100" cy="2997597"/>
            <a:chOff x="2710656" y="3792008"/>
            <a:chExt cx="2706687" cy="1624012"/>
          </a:xfrm>
          <a:solidFill>
            <a:srgbClr val="F83ACF"/>
          </a:solidFill>
        </p:grpSpPr>
        <p:sp>
          <p:nvSpPr>
            <p:cNvPr id="77" name="Rectangle 76"/>
            <p:cNvSpPr/>
            <p:nvPr/>
          </p:nvSpPr>
          <p:spPr>
            <a:xfrm>
              <a:off x="2710656" y="3792008"/>
              <a:ext cx="2706687" cy="16240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8" name="TextBox 77"/>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400" b="1" u="sng" kern="1200" dirty="0" smtClean="0">
                  <a:cs typeface="Arial" panose="020B0604020202020204" pitchFamily="34" charset="0"/>
                </a:rPr>
                <a:t>Ongoing Work Streams</a:t>
              </a:r>
            </a:p>
            <a:p>
              <a:pPr lvl="0" algn="ctr" defTabSz="2889250">
                <a:lnSpc>
                  <a:spcPct val="90000"/>
                </a:lnSpc>
                <a:spcBef>
                  <a:spcPct val="0"/>
                </a:spcBef>
                <a:spcAft>
                  <a:spcPct val="35000"/>
                </a:spcAft>
              </a:pPr>
              <a:r>
                <a:rPr lang="en-US" sz="1400" b="1" u="sng" dirty="0" smtClean="0">
                  <a:cs typeface="Arial" panose="020B0604020202020204" pitchFamily="34" charset="0"/>
                </a:rPr>
                <a:t>MACE Data Set</a:t>
              </a:r>
              <a:r>
                <a:rPr lang="en-US" sz="1400" b="1" dirty="0">
                  <a:cs typeface="Arial" panose="020B0604020202020204" pitchFamily="34" charset="0"/>
                </a:rPr>
                <a:t> </a:t>
              </a:r>
              <a:r>
                <a:rPr lang="en-US" sz="1400" dirty="0" smtClean="0">
                  <a:cs typeface="Arial" panose="020B0604020202020204" pitchFamily="34" charset="0"/>
                </a:rPr>
                <a:t>A working group of key professionals has been set up to look at our current data set around MACE, what data partners hold and what we need to know as a partnership to facilitate our response to child exploitation </a:t>
              </a:r>
            </a:p>
            <a:p>
              <a:pPr lvl="0" algn="ctr" defTabSz="2889250">
                <a:lnSpc>
                  <a:spcPct val="90000"/>
                </a:lnSpc>
                <a:spcBef>
                  <a:spcPct val="0"/>
                </a:spcBef>
                <a:spcAft>
                  <a:spcPct val="35000"/>
                </a:spcAft>
              </a:pPr>
              <a:r>
                <a:rPr lang="en-US" sz="1400" b="1" u="sng" dirty="0" smtClean="0">
                  <a:cs typeface="Arial" panose="020B0604020202020204" pitchFamily="34" charset="0"/>
                </a:rPr>
                <a:t>Language around Exploitation</a:t>
              </a:r>
              <a:r>
                <a:rPr lang="en-US" sz="1400" u="sng" dirty="0" smtClean="0">
                  <a:cs typeface="Arial" panose="020B0604020202020204" pitchFamily="34" charset="0"/>
                </a:rPr>
                <a:t> </a:t>
              </a:r>
              <a:r>
                <a:rPr lang="en-US" sz="1400" dirty="0" smtClean="0">
                  <a:cs typeface="Arial" panose="020B0604020202020204" pitchFamily="34" charset="0"/>
                </a:rPr>
                <a:t>A working group has been set up to look at creating resources to ensure that as a partnership professionals are equipped to ensure they us appropriate terminology when referring to children at risk of or experiencing child exploitation and their families. </a:t>
              </a:r>
              <a:endParaRPr lang="en-US" sz="1400" b="1" u="sng" kern="1200" dirty="0">
                <a:cs typeface="Arial" panose="020B0604020202020204" pitchFamily="34" charset="0"/>
              </a:endParaRPr>
            </a:p>
          </p:txBody>
        </p:sp>
      </p:grpSp>
      <p:grpSp>
        <p:nvGrpSpPr>
          <p:cNvPr id="79" name="Group 78"/>
          <p:cNvGrpSpPr/>
          <p:nvPr/>
        </p:nvGrpSpPr>
        <p:grpSpPr>
          <a:xfrm>
            <a:off x="339272" y="254138"/>
            <a:ext cx="3594100" cy="3173583"/>
            <a:chOff x="2710656" y="3792008"/>
            <a:chExt cx="2706687" cy="1624012"/>
          </a:xfrm>
          <a:solidFill>
            <a:srgbClr val="92D050"/>
          </a:solidFill>
        </p:grpSpPr>
        <p:sp>
          <p:nvSpPr>
            <p:cNvPr id="80" name="Rectangle 79"/>
            <p:cNvSpPr/>
            <p:nvPr/>
          </p:nvSpPr>
          <p:spPr>
            <a:xfrm>
              <a:off x="2710656" y="3792008"/>
              <a:ext cx="2706687" cy="1624012"/>
            </a:xfrm>
            <a:prstGeom prst="rect">
              <a:avLst/>
            </a:prstGeom>
            <a:grpFill/>
            <a:ln w="25400">
              <a:solidFill>
                <a:schemeClr val="bg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1" name="TextBox 80"/>
            <p:cNvSpPr txBox="1"/>
            <p:nvPr/>
          </p:nvSpPr>
          <p:spPr>
            <a:xfrm>
              <a:off x="2710656" y="3792008"/>
              <a:ext cx="2706687" cy="1624012"/>
            </a:xfrm>
            <a:prstGeom prst="rect">
              <a:avLst/>
            </a:prstGeom>
            <a:grp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1200" kern="1200" dirty="0"/>
            </a:p>
          </p:txBody>
        </p:sp>
      </p:grpSp>
      <p:grpSp>
        <p:nvGrpSpPr>
          <p:cNvPr id="82" name="Group 81"/>
          <p:cNvGrpSpPr/>
          <p:nvPr/>
        </p:nvGrpSpPr>
        <p:grpSpPr>
          <a:xfrm>
            <a:off x="8229600" y="3758802"/>
            <a:ext cx="3594100" cy="2997598"/>
            <a:chOff x="2710656" y="3792008"/>
            <a:chExt cx="2706687" cy="1624012"/>
          </a:xfrm>
        </p:grpSpPr>
        <p:sp>
          <p:nvSpPr>
            <p:cNvPr id="83" name="Rectangle 82"/>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4" name="TextBox 83"/>
            <p:cNvSpPr txBox="1"/>
            <p:nvPr/>
          </p:nvSpPr>
          <p:spPr>
            <a:xfrm>
              <a:off x="2710656" y="3792008"/>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200" b="1" u="sng" kern="1200" dirty="0" smtClean="0"/>
                <a:t>MACE </a:t>
              </a:r>
              <a:r>
                <a:rPr lang="en-US" sz="1200" b="1" u="sng" dirty="0" smtClean="0"/>
                <a:t>at a Glance</a:t>
              </a:r>
            </a:p>
            <a:p>
              <a:pPr lvl="0" algn="ctr" defTabSz="2889250">
                <a:lnSpc>
                  <a:spcPct val="90000"/>
                </a:lnSpc>
                <a:spcBef>
                  <a:spcPct val="0"/>
                </a:spcBef>
                <a:spcAft>
                  <a:spcPct val="35000"/>
                </a:spcAft>
              </a:pPr>
              <a:r>
                <a:rPr lang="en-US" sz="1200" b="1" dirty="0" smtClean="0"/>
                <a:t>63</a:t>
              </a:r>
              <a:r>
                <a:rPr lang="en-US" sz="1200" dirty="0" smtClean="0"/>
                <a:t> Children assessed as at Risk of Child Exploitation</a:t>
              </a:r>
            </a:p>
            <a:p>
              <a:pPr lvl="0" algn="ctr" defTabSz="2889250">
                <a:lnSpc>
                  <a:spcPct val="90000"/>
                </a:lnSpc>
                <a:spcBef>
                  <a:spcPct val="0"/>
                </a:spcBef>
                <a:spcAft>
                  <a:spcPct val="35000"/>
                </a:spcAft>
              </a:pPr>
              <a:r>
                <a:rPr lang="en-US" sz="1200" b="1" kern="1200" dirty="0" smtClean="0"/>
                <a:t>15</a:t>
              </a:r>
              <a:r>
                <a:rPr lang="en-US" sz="1200" kern="1200" dirty="0" smtClean="0"/>
                <a:t> High Risk (12 of which are CCE)</a:t>
              </a:r>
            </a:p>
            <a:p>
              <a:pPr lvl="0" algn="ctr" defTabSz="2889250">
                <a:lnSpc>
                  <a:spcPct val="90000"/>
                </a:lnSpc>
                <a:spcBef>
                  <a:spcPct val="0"/>
                </a:spcBef>
                <a:spcAft>
                  <a:spcPct val="35000"/>
                </a:spcAft>
              </a:pPr>
              <a:r>
                <a:rPr lang="en-US" sz="1200" b="1" dirty="0" smtClean="0"/>
                <a:t>20</a:t>
              </a:r>
              <a:r>
                <a:rPr lang="en-US" sz="1200" dirty="0" smtClean="0"/>
                <a:t> Medium Risk</a:t>
              </a:r>
            </a:p>
            <a:p>
              <a:pPr lvl="0" algn="ctr" defTabSz="2889250">
                <a:lnSpc>
                  <a:spcPct val="90000"/>
                </a:lnSpc>
                <a:spcBef>
                  <a:spcPct val="0"/>
                </a:spcBef>
                <a:spcAft>
                  <a:spcPct val="35000"/>
                </a:spcAft>
              </a:pPr>
              <a:r>
                <a:rPr lang="en-US" sz="1200" b="1" kern="1200" dirty="0" smtClean="0"/>
                <a:t>32 </a:t>
              </a:r>
              <a:r>
                <a:rPr lang="en-US" sz="1200" kern="1200" dirty="0" smtClean="0"/>
                <a:t>Low Risk **some children have dual case status</a:t>
              </a:r>
            </a:p>
            <a:p>
              <a:pPr lvl="0" algn="ctr" defTabSz="2889250">
                <a:lnSpc>
                  <a:spcPct val="90000"/>
                </a:lnSpc>
                <a:spcBef>
                  <a:spcPct val="0"/>
                </a:spcBef>
                <a:spcAft>
                  <a:spcPct val="35000"/>
                </a:spcAft>
              </a:pPr>
              <a:r>
                <a:rPr lang="en-US" sz="1200" dirty="0" smtClean="0"/>
                <a:t>Slight more boys at risk than girls</a:t>
              </a:r>
            </a:p>
            <a:p>
              <a:pPr lvl="0" algn="ctr" defTabSz="2889250">
                <a:lnSpc>
                  <a:spcPct val="90000"/>
                </a:lnSpc>
                <a:spcBef>
                  <a:spcPct val="0"/>
                </a:spcBef>
                <a:spcAft>
                  <a:spcPct val="35000"/>
                </a:spcAft>
              </a:pPr>
              <a:r>
                <a:rPr lang="en-US" sz="1200" kern="1200" dirty="0" smtClean="0"/>
                <a:t>Increasingly seeing children </a:t>
              </a:r>
              <a:r>
                <a:rPr lang="en-US" sz="1200" b="1" kern="1200" dirty="0" smtClean="0"/>
                <a:t>age 10 – 13 </a:t>
              </a:r>
              <a:r>
                <a:rPr lang="en-US" sz="1200" kern="1200" dirty="0" smtClean="0"/>
                <a:t>identified as at risk of exploitation</a:t>
              </a:r>
            </a:p>
            <a:p>
              <a:pPr lvl="0" algn="ctr" defTabSz="2889250">
                <a:lnSpc>
                  <a:spcPct val="90000"/>
                </a:lnSpc>
                <a:spcBef>
                  <a:spcPct val="0"/>
                </a:spcBef>
                <a:spcAft>
                  <a:spcPct val="35000"/>
                </a:spcAft>
              </a:pPr>
              <a:r>
                <a:rPr lang="en-US" sz="1200" dirty="0" smtClean="0"/>
                <a:t>Increase in perpetrators identified following proactive work with NYP</a:t>
              </a:r>
            </a:p>
            <a:p>
              <a:pPr lvl="0" algn="ctr" defTabSz="2889250">
                <a:lnSpc>
                  <a:spcPct val="90000"/>
                </a:lnSpc>
                <a:spcBef>
                  <a:spcPct val="0"/>
                </a:spcBef>
                <a:spcAft>
                  <a:spcPct val="35000"/>
                </a:spcAft>
              </a:pPr>
              <a:r>
                <a:rPr lang="en-US" sz="1200" kern="1200" dirty="0" smtClean="0"/>
                <a:t>Most common type of exploitation is adults exploitation children to run drugs in NY</a:t>
              </a:r>
              <a:endParaRPr lang="en-US" sz="1200" kern="1200" dirty="0"/>
            </a:p>
          </p:txBody>
        </p:sp>
      </p:grpSp>
      <p:sp>
        <p:nvSpPr>
          <p:cNvPr id="85" name="Rectangle 84"/>
          <p:cNvSpPr/>
          <p:nvPr/>
        </p:nvSpPr>
        <p:spPr>
          <a:xfrm>
            <a:off x="4241800" y="263739"/>
            <a:ext cx="3594100" cy="3162143"/>
          </a:xfrm>
          <a:prstGeom prst="rect">
            <a:avLst/>
          </a:pr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1400" b="1" u="sng" dirty="0" smtClean="0"/>
              <a:t>Vapes</a:t>
            </a:r>
          </a:p>
          <a:p>
            <a:endParaRPr lang="en-GB" sz="1400" dirty="0"/>
          </a:p>
          <a:p>
            <a:r>
              <a:rPr lang="en-US" sz="1400" b="1" dirty="0"/>
              <a:t>There is increasing concerns being reported by schools about the use of vapes amongst young people. This includes buying and selling vapes, but also concerns about what is being put in them. We have had reports in various MACE locality meetings around the usage of THC (psychoactive substance in cannabis) and possibly ‘spice’. This is being monitored through the Emerging Drugs Trends Group for North Yorkshire</a:t>
            </a:r>
            <a:endParaRPr lang="en-GB" sz="1400" dirty="0"/>
          </a:p>
          <a:p>
            <a:r>
              <a:rPr lang="en-US" sz="1400" b="1" dirty="0"/>
              <a:t> and City of York.</a:t>
            </a:r>
            <a:endParaRPr lang="en-GB" sz="1400" dirty="0"/>
          </a:p>
          <a:p>
            <a:endParaRPr lang="en-GB" sz="1400" dirty="0"/>
          </a:p>
        </p:txBody>
      </p:sp>
      <p:grpSp>
        <p:nvGrpSpPr>
          <p:cNvPr id="86" name="Group 85"/>
          <p:cNvGrpSpPr/>
          <p:nvPr/>
        </p:nvGrpSpPr>
        <p:grpSpPr>
          <a:xfrm>
            <a:off x="4241800" y="3758803"/>
            <a:ext cx="3594100" cy="2997597"/>
            <a:chOff x="2710656" y="3792008"/>
            <a:chExt cx="2706687" cy="1624012"/>
          </a:xfrm>
        </p:grpSpPr>
        <p:sp>
          <p:nvSpPr>
            <p:cNvPr id="87" name="Rectangle 86"/>
            <p:cNvSpPr/>
            <p:nvPr/>
          </p:nvSpPr>
          <p:spPr>
            <a:xfrm>
              <a:off x="2710656" y="3792008"/>
              <a:ext cx="2706687" cy="1624012"/>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8" name="TextBox 87"/>
            <p:cNvSpPr txBox="1"/>
            <p:nvPr/>
          </p:nvSpPr>
          <p:spPr>
            <a:xfrm>
              <a:off x="2710656" y="3792008"/>
              <a:ext cx="2706687" cy="1624012"/>
            </a:xfrm>
            <a:prstGeom prst="rect">
              <a:avLst/>
            </a:prstGeom>
            <a:solidFill>
              <a:srgbClr val="0070C0"/>
            </a:solidFill>
            <a:ln w="25400">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1300" b="1" u="sng" dirty="0" smtClean="0">
                  <a:cs typeface="Arial" panose="020B0604020202020204" pitchFamily="34" charset="0"/>
                </a:rPr>
                <a:t>Online Platforms of Concern</a:t>
              </a:r>
            </a:p>
            <a:p>
              <a:pPr lvl="0" algn="ctr" defTabSz="2889250">
                <a:lnSpc>
                  <a:spcPct val="90000"/>
                </a:lnSpc>
                <a:spcBef>
                  <a:spcPct val="0"/>
                </a:spcBef>
                <a:spcAft>
                  <a:spcPct val="35000"/>
                </a:spcAft>
              </a:pPr>
              <a:r>
                <a:rPr lang="en-US" sz="1300" dirty="0" smtClean="0">
                  <a:cs typeface="Arial" panose="020B0604020202020204" pitchFamily="34" charset="0"/>
                </a:rPr>
                <a:t>Over the past quarter a number of social media platforms have been raised including:</a:t>
              </a:r>
            </a:p>
            <a:p>
              <a:pPr lvl="0" algn="ctr" defTabSz="2889250">
                <a:lnSpc>
                  <a:spcPct val="90000"/>
                </a:lnSpc>
                <a:spcBef>
                  <a:spcPct val="0"/>
                </a:spcBef>
                <a:spcAft>
                  <a:spcPct val="35000"/>
                </a:spcAft>
              </a:pPr>
              <a:r>
                <a:rPr lang="en-US" sz="1300" b="1" dirty="0" err="1" smtClean="0">
                  <a:cs typeface="Arial" panose="020B0604020202020204" pitchFamily="34" charset="0"/>
                </a:rPr>
                <a:t>Yubo</a:t>
              </a:r>
              <a:r>
                <a:rPr lang="en-US" sz="1300" b="1" dirty="0" smtClean="0">
                  <a:cs typeface="Arial" panose="020B0604020202020204" pitchFamily="34" charset="0"/>
                </a:rPr>
                <a:t> – </a:t>
              </a:r>
              <a:r>
                <a:rPr lang="en-US" sz="1300" dirty="0" smtClean="0">
                  <a:cs typeface="Arial" panose="020B0604020202020204" pitchFamily="34" charset="0"/>
                </a:rPr>
                <a:t>formally known as ‘Yellow’, a joint app with snapchat and used as an online dating app for young people under 18 – known as ’Tinder for Teens’</a:t>
              </a:r>
            </a:p>
            <a:p>
              <a:pPr lvl="0" algn="ctr" defTabSz="2889250">
                <a:lnSpc>
                  <a:spcPct val="90000"/>
                </a:lnSpc>
                <a:spcBef>
                  <a:spcPct val="0"/>
                </a:spcBef>
                <a:spcAft>
                  <a:spcPct val="35000"/>
                </a:spcAft>
              </a:pPr>
              <a:r>
                <a:rPr lang="en-US" sz="1300" b="1" kern="1200" dirty="0" err="1" smtClean="0">
                  <a:cs typeface="Arial" panose="020B0604020202020204" pitchFamily="34" charset="0"/>
                </a:rPr>
                <a:t>Saharah</a:t>
              </a:r>
              <a:r>
                <a:rPr lang="en-US" sz="1300" b="1" kern="1200" dirty="0" smtClean="0">
                  <a:cs typeface="Arial" panose="020B0604020202020204" pitchFamily="34" charset="0"/>
                </a:rPr>
                <a:t> </a:t>
              </a:r>
              <a:r>
                <a:rPr lang="en-US" sz="1300" kern="1200" dirty="0" smtClean="0">
                  <a:cs typeface="Arial" panose="020B0604020202020204" pitchFamily="34" charset="0"/>
                </a:rPr>
                <a:t> - app that has been used for cyber bulling and potential grooming – anonymous and encrypted.</a:t>
              </a:r>
            </a:p>
            <a:p>
              <a:pPr lvl="0" algn="ctr" defTabSz="2889250">
                <a:lnSpc>
                  <a:spcPct val="90000"/>
                </a:lnSpc>
                <a:spcBef>
                  <a:spcPct val="0"/>
                </a:spcBef>
                <a:spcAft>
                  <a:spcPct val="35000"/>
                </a:spcAft>
              </a:pPr>
              <a:r>
                <a:rPr lang="en-US" sz="1300" b="1" dirty="0" err="1" smtClean="0">
                  <a:cs typeface="Arial" panose="020B0604020202020204" pitchFamily="34" charset="0"/>
                </a:rPr>
                <a:t>Cunch</a:t>
              </a:r>
              <a:r>
                <a:rPr lang="en-US" sz="1300" b="1" dirty="0" smtClean="0">
                  <a:cs typeface="Arial" panose="020B0604020202020204" pitchFamily="34" charset="0"/>
                </a:rPr>
                <a:t> Line Chronicles – </a:t>
              </a:r>
              <a:r>
                <a:rPr lang="en-US" sz="1300" dirty="0" smtClean="0">
                  <a:cs typeface="Arial" panose="020B0604020202020204" pitchFamily="34" charset="0"/>
                </a:rPr>
                <a:t>Online County Lines Game – Explored by the Regional Organised Crime Unit, no clear links of trying to recruit children as yet, but promotes the running of county lines</a:t>
              </a:r>
              <a:endParaRPr lang="en-US" sz="1300" b="1" kern="1200" dirty="0" smtClean="0">
                <a:cs typeface="Arial" panose="020B0604020202020204" pitchFamily="34" charset="0"/>
              </a:endParaRPr>
            </a:p>
          </p:txBody>
        </p:sp>
      </p:grpSp>
      <p:sp>
        <p:nvSpPr>
          <p:cNvPr id="89" name="Rectangle 88"/>
          <p:cNvSpPr/>
          <p:nvPr/>
        </p:nvSpPr>
        <p:spPr>
          <a:xfrm>
            <a:off x="349703" y="319095"/>
            <a:ext cx="3370943" cy="2066207"/>
          </a:xfrm>
          <a:prstGeom prst="rect">
            <a:avLst/>
          </a:prstGeom>
        </p:spPr>
        <p:txBody>
          <a:bodyPr wrap="square">
            <a:spAutoFit/>
          </a:bodyPr>
          <a:lstStyle/>
          <a:p>
            <a:pPr>
              <a:lnSpc>
                <a:spcPct val="115000"/>
              </a:lnSpc>
              <a:spcAft>
                <a:spcPts val="1000"/>
              </a:spcAft>
            </a:pPr>
            <a:r>
              <a:rPr lang="en-GB" sz="1200" b="1"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Edibles</a:t>
            </a:r>
          </a:p>
          <a:p>
            <a:pPr>
              <a:spcAft>
                <a:spcPts val="1000"/>
              </a:spcAft>
            </a:pPr>
            <a:r>
              <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Following </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a recent seizure of Cannabis and Edibles by North Yorkshire Police, partners are reminded to submit any information that they are hearing from young people or through intelligence derived from local communities through the Police partnership information sharing form </a:t>
            </a:r>
            <a:endParaRPr lang="en-GB" sz="1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GB" sz="1200"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hlinkClick r:id="rId5"/>
              </a:rPr>
              <a:t>www.safeguardingchildren.co.uk</a:t>
            </a:r>
            <a:r>
              <a:rPr lang="en-GB" sz="1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GB" sz="12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0" name="Picture 89" descr="image002"/>
          <p:cNvPicPr/>
          <p:nvPr/>
        </p:nvPicPr>
        <p:blipFill>
          <a:blip r:embed="rId6">
            <a:extLst>
              <a:ext uri="{28A0092B-C50C-407E-A947-70E740481C1C}">
                <a14:useLocalDpi xmlns:a14="http://schemas.microsoft.com/office/drawing/2010/main" val="0"/>
              </a:ext>
            </a:extLst>
          </a:blip>
          <a:srcRect/>
          <a:stretch>
            <a:fillRect/>
          </a:stretch>
        </p:blipFill>
        <p:spPr bwMode="auto">
          <a:xfrm>
            <a:off x="367642" y="2476484"/>
            <a:ext cx="861060" cy="861060"/>
          </a:xfrm>
          <a:prstGeom prst="rect">
            <a:avLst/>
          </a:prstGeom>
          <a:noFill/>
          <a:ln>
            <a:noFill/>
          </a:ln>
        </p:spPr>
      </p:pic>
      <p:pic>
        <p:nvPicPr>
          <p:cNvPr id="91" name="Picture 90" descr="image004"/>
          <p:cNvPicPr/>
          <p:nvPr/>
        </p:nvPicPr>
        <p:blipFill rotWithShape="1">
          <a:blip r:embed="rId7">
            <a:extLst>
              <a:ext uri="{28A0092B-C50C-407E-A947-70E740481C1C}">
                <a14:useLocalDpi xmlns:a14="http://schemas.microsoft.com/office/drawing/2010/main" val="0"/>
              </a:ext>
            </a:extLst>
          </a:blip>
          <a:srcRect l="20117" t="33695" r="22247" b="6465"/>
          <a:stretch/>
        </p:blipFill>
        <p:spPr bwMode="auto">
          <a:xfrm>
            <a:off x="1266008" y="2438696"/>
            <a:ext cx="769166" cy="927420"/>
          </a:xfrm>
          <a:prstGeom prst="rect">
            <a:avLst/>
          </a:prstGeom>
          <a:noFill/>
          <a:ln>
            <a:noFill/>
          </a:ln>
          <a:extLst>
            <a:ext uri="{53640926-AAD7-44D8-BBD7-CCE9431645EC}">
              <a14:shadowObscured xmlns:a14="http://schemas.microsoft.com/office/drawing/2010/main"/>
            </a:ext>
          </a:extLst>
        </p:spPr>
      </p:pic>
      <p:pic>
        <p:nvPicPr>
          <p:cNvPr id="92" name="Picture 91" descr="image00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072" y="2538371"/>
            <a:ext cx="700813" cy="788350"/>
          </a:xfrm>
          <a:prstGeom prst="rect">
            <a:avLst/>
          </a:prstGeom>
          <a:noFill/>
          <a:ln>
            <a:noFill/>
          </a:ln>
        </p:spPr>
      </p:pic>
      <p:pic>
        <p:nvPicPr>
          <p:cNvPr id="93" name="Picture 92" descr="image003"/>
          <p:cNvPicPr/>
          <p:nvPr/>
        </p:nvPicPr>
        <p:blipFill rotWithShape="1">
          <a:blip r:embed="rId9">
            <a:extLst>
              <a:ext uri="{28A0092B-C50C-407E-A947-70E740481C1C}">
                <a14:useLocalDpi xmlns:a14="http://schemas.microsoft.com/office/drawing/2010/main" val="0"/>
              </a:ext>
            </a:extLst>
          </a:blip>
          <a:srcRect b="15999"/>
          <a:stretch/>
        </p:blipFill>
        <p:spPr bwMode="auto">
          <a:xfrm>
            <a:off x="2936829" y="2599447"/>
            <a:ext cx="816156" cy="789264"/>
          </a:xfrm>
          <a:prstGeom prst="rect">
            <a:avLst/>
          </a:prstGeom>
          <a:noFill/>
          <a:ln>
            <a:noFill/>
          </a:ln>
          <a:extLst>
            <a:ext uri="{53640926-AAD7-44D8-BBD7-CCE9431645EC}">
              <a14:shadowObscured xmlns:a14="http://schemas.microsoft.com/office/drawing/2010/main"/>
            </a:ext>
          </a:extLst>
        </p:spPr>
      </p:pic>
      <p:pic>
        <p:nvPicPr>
          <p:cNvPr id="94" name="Picture 93" descr="image001"/>
          <p:cNvPicPr/>
          <p:nvPr/>
        </p:nvPicPr>
        <p:blipFill rotWithShape="1">
          <a:blip r:embed="rId10" cstate="print">
            <a:extLst>
              <a:ext uri="{28A0092B-C50C-407E-A947-70E740481C1C}">
                <a14:useLocalDpi xmlns:a14="http://schemas.microsoft.com/office/drawing/2010/main" val="0"/>
              </a:ext>
            </a:extLst>
          </a:blip>
          <a:srcRect l="19311" r="14479"/>
          <a:stretch/>
        </p:blipFill>
        <p:spPr bwMode="auto">
          <a:xfrm>
            <a:off x="3051525" y="1810432"/>
            <a:ext cx="738823" cy="750006"/>
          </a:xfrm>
          <a:prstGeom prst="rect">
            <a:avLst/>
          </a:prstGeom>
          <a:noFill/>
          <a:ln>
            <a:noFill/>
          </a:ln>
          <a:extLst>
            <a:ext uri="{53640926-AAD7-44D8-BBD7-CCE9431645EC}">
              <a14:shadowObscured xmlns:a14="http://schemas.microsoft.com/office/drawing/2010/main"/>
            </a:ext>
          </a:extLst>
        </p:spPr>
      </p:pic>
      <p:sp>
        <p:nvSpPr>
          <p:cNvPr id="95" name="AutoShape 2" descr="Smok Vape Pen 22 16850mAh - Vape Kits from Zombie Vapes U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6" name="Picture 95"/>
          <p:cNvPicPr>
            <a:picLocks noChangeAspect="1"/>
          </p:cNvPicPr>
          <p:nvPr/>
        </p:nvPicPr>
        <p:blipFill>
          <a:blip r:embed="rId11"/>
          <a:stretch>
            <a:fillRect/>
          </a:stretch>
        </p:blipFill>
        <p:spPr>
          <a:xfrm>
            <a:off x="6331402" y="2706029"/>
            <a:ext cx="874871" cy="682682"/>
          </a:xfrm>
          <a:prstGeom prst="rect">
            <a:avLst/>
          </a:prstGeom>
        </p:spPr>
      </p:pic>
      <p:pic>
        <p:nvPicPr>
          <p:cNvPr id="97"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71645737"/>
      </p:ext>
    </p:extLst>
  </p:cSld>
  <p:clrMapOvr>
    <a:masterClrMapping/>
  </p:clrMapOvr>
  <mc:AlternateContent xmlns:mc="http://schemas.openxmlformats.org/markup-compatibility/2006">
    <mc:Choice xmlns:p14="http://schemas.microsoft.com/office/powerpoint/2010/main" Requires="p14">
      <p:transition spd="slow" p14:dur="2000" advTm="45260"/>
    </mc:Choice>
    <mc:Fallback>
      <p:transition spd="slow" advTm="45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NYSCP Section 11 / Governance Audit</a:t>
            </a:r>
          </a:p>
        </p:txBody>
      </p:sp>
      <p:sp>
        <p:nvSpPr>
          <p:cNvPr id="3" name="Content Placeholder 2"/>
          <p:cNvSpPr>
            <a:spLocks noGrp="1"/>
          </p:cNvSpPr>
          <p:nvPr>
            <p:ph sz="half" idx="1"/>
          </p:nvPr>
        </p:nvSpPr>
        <p:spPr>
          <a:xfrm>
            <a:off x="609600" y="1600203"/>
            <a:ext cx="5384800" cy="4903628"/>
          </a:xfrm>
        </p:spPr>
        <p:txBody>
          <a:bodyPr>
            <a:normAutofit lnSpcReduction="10000"/>
          </a:bodyPr>
          <a:lstStyle/>
          <a:p>
            <a:r>
              <a:rPr lang="en-GB" dirty="0"/>
              <a:t>High level of compliance with the criteria outlined in the audit across partners working with both children and adults</a:t>
            </a:r>
          </a:p>
          <a:p>
            <a:r>
              <a:rPr lang="en-GB" dirty="0"/>
              <a:t>Impact of COVID:</a:t>
            </a:r>
          </a:p>
          <a:p>
            <a:pPr lvl="1"/>
            <a:r>
              <a:rPr lang="en-GB" dirty="0"/>
              <a:t>Increase in demand for services</a:t>
            </a:r>
          </a:p>
          <a:p>
            <a:pPr lvl="1"/>
            <a:r>
              <a:rPr lang="en-GB" dirty="0"/>
              <a:t>Reviews of pathways, systems and processes</a:t>
            </a:r>
          </a:p>
          <a:p>
            <a:pPr lvl="1"/>
            <a:r>
              <a:rPr lang="en-GB" dirty="0"/>
              <a:t>Technological solutions</a:t>
            </a:r>
          </a:p>
          <a:p>
            <a:r>
              <a:rPr lang="en-GB" dirty="0"/>
              <a:t>Partners recognise that COVID has had both positive and negative impacts:</a:t>
            </a:r>
          </a:p>
          <a:p>
            <a:pPr lvl="1"/>
            <a:r>
              <a:rPr lang="en-GB" dirty="0"/>
              <a:t>Partner organisations aware of impact of the wellbeing of staff, particularly new starters</a:t>
            </a:r>
          </a:p>
          <a:p>
            <a:pPr lvl="1"/>
            <a:r>
              <a:rPr lang="en-GB" dirty="0"/>
              <a:t>Benefits of virtual working environments</a:t>
            </a:r>
          </a:p>
          <a:p>
            <a:endParaRPr lang="en-GB" dirty="0"/>
          </a:p>
        </p:txBody>
      </p:sp>
      <p:sp>
        <p:nvSpPr>
          <p:cNvPr id="4" name="Content Placeholder 3"/>
          <p:cNvSpPr>
            <a:spLocks noGrp="1"/>
          </p:cNvSpPr>
          <p:nvPr>
            <p:ph sz="half" idx="2"/>
          </p:nvPr>
        </p:nvSpPr>
        <p:spPr/>
        <p:txBody>
          <a:bodyPr>
            <a:normAutofit lnSpcReduction="10000"/>
          </a:bodyPr>
          <a:lstStyle/>
          <a:p>
            <a:r>
              <a:rPr lang="en-GB" dirty="0"/>
              <a:t>Areas for development by partners included:</a:t>
            </a:r>
          </a:p>
          <a:p>
            <a:pPr lvl="1"/>
            <a:r>
              <a:rPr lang="en-GB" dirty="0"/>
              <a:t>Development of key strategies and procedures for domestic abuse and safeguarding</a:t>
            </a:r>
          </a:p>
          <a:p>
            <a:pPr lvl="1"/>
            <a:r>
              <a:rPr lang="en-GB" dirty="0"/>
              <a:t>Improvements to the recording of training</a:t>
            </a:r>
          </a:p>
          <a:p>
            <a:pPr lvl="1"/>
            <a:r>
              <a:rPr lang="en-GB" dirty="0"/>
              <a:t>Ensuring appropriate mechanisms for raising concerns against staff and managing allegations</a:t>
            </a:r>
          </a:p>
          <a:p>
            <a:pPr lvl="1"/>
            <a:r>
              <a:rPr lang="en-GB" dirty="0"/>
              <a:t>Accessibility of information and undertaking of Equality Impact Assessments</a:t>
            </a:r>
          </a:p>
          <a:p>
            <a:pPr lvl="1"/>
            <a:r>
              <a:rPr lang="en-GB" dirty="0"/>
              <a:t>Ensuring appropriate supervision arrangements are in place</a:t>
            </a:r>
          </a:p>
          <a:p>
            <a:pPr lvl="1"/>
            <a:r>
              <a:rPr lang="en-GB" dirty="0"/>
              <a:t>Information sharing – procedures and training</a:t>
            </a:r>
          </a:p>
          <a:p>
            <a:pPr lvl="1"/>
            <a:r>
              <a:rPr lang="en-GB" dirty="0"/>
              <a:t>Examine the possibility of the development of a MASH for Adult Services</a:t>
            </a:r>
          </a:p>
          <a:p>
            <a:pPr lvl="1"/>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5781588"/>
      </p:ext>
    </p:extLst>
  </p:cSld>
  <p:clrMapOvr>
    <a:masterClrMapping/>
  </p:clrMapOvr>
  <mc:AlternateContent xmlns:mc="http://schemas.openxmlformats.org/markup-compatibility/2006" xmlns:p14="http://schemas.microsoft.com/office/powerpoint/2010/main">
    <mc:Choice Requires="p14">
      <p:transition spd="slow" p14:dur="2000" advTm="100752"/>
    </mc:Choice>
    <mc:Fallback xmlns="">
      <p:transition spd="slow" advTm="100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Peer on Peer Briefing</a:t>
            </a:r>
          </a:p>
        </p:txBody>
      </p:sp>
      <p:sp>
        <p:nvSpPr>
          <p:cNvPr id="3" name="Content Placeholder 2"/>
          <p:cNvSpPr>
            <a:spLocks noGrp="1"/>
          </p:cNvSpPr>
          <p:nvPr>
            <p:ph idx="1"/>
          </p:nvPr>
        </p:nvSpPr>
        <p:spPr/>
        <p:txBody>
          <a:bodyPr>
            <a:normAutofit lnSpcReduction="10000"/>
          </a:bodyPr>
          <a:lstStyle/>
          <a:p>
            <a:r>
              <a:rPr lang="en-GB" dirty="0"/>
              <a:t>Offer of Support to Schools and Colleges in North Yorkshire regarding Peer on Peer Abuse</a:t>
            </a:r>
          </a:p>
          <a:p>
            <a:r>
              <a:rPr lang="en-GB" dirty="0"/>
              <a:t>Although aimed at schools, there is relevant information for all partners, visit:</a:t>
            </a:r>
          </a:p>
          <a:p>
            <a:pPr lvl="1"/>
            <a:r>
              <a:rPr lang="en-GB" dirty="0">
                <a:hlinkClick r:id="rId4"/>
              </a:rPr>
              <a:t>https://www.safeguardingchildren.co.uk/offer-of-support-to-schools-and-colleges-regarding-peer-on-peer-abuse/</a:t>
            </a:r>
            <a:endParaRPr lang="en-GB" dirty="0"/>
          </a:p>
          <a:p>
            <a:r>
              <a:rPr lang="en-GB" dirty="0"/>
              <a:t>Information includes:</a:t>
            </a:r>
          </a:p>
          <a:p>
            <a:pPr lvl="1"/>
            <a:r>
              <a:rPr lang="en-GB" dirty="0"/>
              <a:t>Defining peer on peer abuse</a:t>
            </a:r>
          </a:p>
          <a:p>
            <a:pPr lvl="1"/>
            <a:r>
              <a:rPr lang="en-GB" dirty="0"/>
              <a:t>Legislation and national guidance</a:t>
            </a:r>
          </a:p>
          <a:p>
            <a:pPr lvl="1"/>
            <a:r>
              <a:rPr lang="en-GB" dirty="0"/>
              <a:t>National support organisation</a:t>
            </a:r>
          </a:p>
          <a:p>
            <a:pPr lvl="1"/>
            <a:r>
              <a:rPr lang="en-GB" dirty="0"/>
              <a:t>Local support for schools and colleges</a:t>
            </a:r>
          </a:p>
          <a:p>
            <a:pPr lvl="1"/>
            <a:r>
              <a:rPr lang="en-GB" dirty="0"/>
              <a:t>Local organisation and useful contacts</a:t>
            </a:r>
          </a:p>
          <a:p>
            <a:pPr lvl="1"/>
            <a:r>
              <a:rPr lang="en-GB" dirty="0"/>
              <a:t>Frequently asked questions (FAQs)</a:t>
            </a:r>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2600774"/>
      </p:ext>
    </p:extLst>
  </p:cSld>
  <p:clrMapOvr>
    <a:masterClrMapping/>
  </p:clrMapOvr>
  <mc:AlternateContent xmlns:mc="http://schemas.openxmlformats.org/markup-compatibility/2006" xmlns:p14="http://schemas.microsoft.com/office/powerpoint/2010/main">
    <mc:Choice Requires="p14">
      <p:transition spd="slow" p14:dur="2000" advTm="36942"/>
    </mc:Choice>
    <mc:Fallback xmlns="">
      <p:transition spd="slow" advTm="3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Sudden Unexpected Death in Infancy</a:t>
            </a:r>
          </a:p>
        </p:txBody>
      </p:sp>
      <p:sp>
        <p:nvSpPr>
          <p:cNvPr id="3" name="Content Placeholder 2"/>
          <p:cNvSpPr>
            <a:spLocks noGrp="1"/>
          </p:cNvSpPr>
          <p:nvPr>
            <p:ph idx="1"/>
          </p:nvPr>
        </p:nvSpPr>
        <p:spPr/>
        <p:txBody>
          <a:bodyPr>
            <a:normAutofit/>
          </a:bodyPr>
          <a:lstStyle/>
          <a:p>
            <a:r>
              <a:rPr lang="en-GB" dirty="0"/>
              <a:t>The NYSCP is  looking to deliver a programme of work that aims to reduce risks of Sudden Unexpected Deaths in Infancy (SUDI)</a:t>
            </a:r>
          </a:p>
          <a:p>
            <a:r>
              <a:rPr lang="en-GB" dirty="0"/>
              <a:t>A new campaign, ‘Day or night, sleep right’, focusing on supporting professionals to help them help parents to understand the risks</a:t>
            </a:r>
          </a:p>
          <a:p>
            <a:r>
              <a:rPr lang="en-GB" dirty="0"/>
              <a:t>For more information visit:</a:t>
            </a:r>
          </a:p>
          <a:p>
            <a:pPr lvl="1"/>
            <a:r>
              <a:rPr lang="en-GB" dirty="0">
                <a:hlinkClick r:id="rId5"/>
              </a:rPr>
              <a:t>https://www.safeguardingchildren.co.uk/sleepright/</a:t>
            </a:r>
          </a:p>
          <a:p>
            <a:pPr lvl="1"/>
            <a:r>
              <a:rPr lang="en-GB" dirty="0">
                <a:hlinkClick r:id="rId5"/>
              </a:rPr>
              <a:t>https://www.safeguardingchildren.co.uk/parents-carers/caring-for-your-baby/safer-sleep-for-babies/</a:t>
            </a:r>
            <a:endParaRPr lang="en-GB" dirty="0"/>
          </a:p>
          <a:p>
            <a:pPr lvl="1"/>
            <a:r>
              <a:rPr lang="en-GB" dirty="0">
                <a:hlinkClick r:id="rId6"/>
              </a:rPr>
              <a:t>https://www.lullabytrust.org.uk/professionals/</a:t>
            </a:r>
            <a:endParaRPr lang="en-GB" dirty="0"/>
          </a:p>
          <a:p>
            <a:r>
              <a:rPr lang="en-GB" dirty="0"/>
              <a:t>See also our SUDI: Prevent and Protect Training</a:t>
            </a:r>
          </a:p>
          <a:p>
            <a:pPr lvl="1"/>
            <a:r>
              <a:rPr lang="en-GB" dirty="0">
                <a:hlinkClick r:id="rId7"/>
              </a:rPr>
              <a:t>https://www.safeguardingchildren.co.uk/training-north-yorkshire/training-courses</a:t>
            </a:r>
            <a:endParaRPr lang="en-GB" dirty="0"/>
          </a:p>
          <a:p>
            <a:endParaRPr lang="en-GB" dirty="0"/>
          </a:p>
          <a:p>
            <a:pPr lvl="1"/>
            <a:endParaRPr lang="en-GB" dirty="0"/>
          </a:p>
          <a:p>
            <a:pPr lvl="1"/>
            <a:endParaRPr lang="en-GB" dirty="0"/>
          </a:p>
        </p:txBody>
      </p:sp>
      <p:pic>
        <p:nvPicPr>
          <p:cNvPr id="1026" name="Picture 2" descr="Sleep Righ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6418" y="4498905"/>
            <a:ext cx="3838417" cy="104581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6288971"/>
      </p:ext>
    </p:extLst>
  </p:cSld>
  <p:clrMapOvr>
    <a:masterClrMapping/>
  </p:clrMapOvr>
  <mc:AlternateContent xmlns:mc="http://schemas.openxmlformats.org/markup-compatibility/2006" xmlns:p14="http://schemas.microsoft.com/office/powerpoint/2010/main">
    <mc:Choice Requires="p14">
      <p:transition spd="slow" p14:dur="2000" advTm="49262"/>
    </mc:Choice>
    <mc:Fallback xmlns="">
      <p:transition spd="slow" advTm="4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Harmful Sexual Behaviours</a:t>
            </a:r>
          </a:p>
        </p:txBody>
      </p:sp>
      <p:sp>
        <p:nvSpPr>
          <p:cNvPr id="3" name="Content Placeholder 2"/>
          <p:cNvSpPr>
            <a:spLocks noGrp="1"/>
          </p:cNvSpPr>
          <p:nvPr>
            <p:ph idx="1"/>
          </p:nvPr>
        </p:nvSpPr>
        <p:spPr/>
        <p:txBody>
          <a:bodyPr/>
          <a:lstStyle/>
          <a:p>
            <a:r>
              <a:rPr lang="en-GB" dirty="0"/>
              <a:t>Brook Traffic Light Tool – Update concerns</a:t>
            </a:r>
          </a:p>
          <a:p>
            <a:r>
              <a:rPr lang="en-GB" dirty="0"/>
              <a:t>Need to update procedures, practice guidance and training across organisations</a:t>
            </a:r>
          </a:p>
          <a:p>
            <a:r>
              <a:rPr lang="en-GB" dirty="0"/>
              <a:t>Agreed to work with the City of York Safeguarding Children Partnership to share procedures, etc.</a:t>
            </a:r>
          </a:p>
          <a:p>
            <a:r>
              <a:rPr lang="en-GB" dirty="0"/>
              <a:t>Looking to adopt the Hackett Continuum model</a:t>
            </a:r>
          </a:p>
          <a:p>
            <a:r>
              <a:rPr lang="en-GB" dirty="0"/>
              <a:t>New task and finish group established to look at Harmful Sexual Behaviours</a:t>
            </a:r>
          </a:p>
          <a:p>
            <a:r>
              <a:rPr lang="en-GB" dirty="0"/>
              <a:t>Scoping currently underway to understand the multi-agency costs for implementation including training for AIM3</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0948870"/>
      </p:ext>
    </p:extLst>
  </p:cSld>
  <p:clrMapOvr>
    <a:masterClrMapping/>
  </p:clrMapOvr>
  <mc:AlternateContent xmlns:mc="http://schemas.openxmlformats.org/markup-compatibility/2006" xmlns:p14="http://schemas.microsoft.com/office/powerpoint/2010/main">
    <mc:Choice Requires="p14">
      <p:transition spd="slow" p14:dur="2000" advTm="57876"/>
    </mc:Choice>
    <mc:Fallback xmlns="">
      <p:transition spd="slow" advTm="57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295722" y="2490401"/>
            <a:ext cx="2504662" cy="1471761"/>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b="1" dirty="0">
                <a:solidFill>
                  <a:schemeClr val="bg1"/>
                </a:solidFill>
              </a:rPr>
              <a:t>NYSAB Strategic Priorities for 2020-2023</a:t>
            </a:r>
          </a:p>
        </p:txBody>
      </p:sp>
      <p:sp>
        <p:nvSpPr>
          <p:cNvPr id="9" name="Rectangle 8">
            <a:extLst>
              <a:ext uri="{FF2B5EF4-FFF2-40B4-BE49-F238E27FC236}">
                <a16:creationId xmlns:a16="http://schemas.microsoft.com/office/drawing/2014/main" id="{2F788F5E-995D-B248-B6E1-3A24A2D6D436}"/>
              </a:ext>
            </a:extLst>
          </p:cNvPr>
          <p:cNvSpPr/>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07EA5D-E0F5-2B40-88B5-65223AA6F23D}"/>
              </a:ext>
            </a:extLst>
          </p:cNvPr>
          <p:cNvPicPr>
            <a:picLocks noChangeAspect="1"/>
          </p:cNvPicPr>
          <p:nvPr/>
        </p:nvPicPr>
        <p:blipFill>
          <a:blip r:embed="rId5">
            <a:alphaModFix amt="16000"/>
          </a:blip>
          <a:stretch>
            <a:fillRect/>
          </a:stretch>
        </p:blipFill>
        <p:spPr>
          <a:xfrm>
            <a:off x="3349485" y="865478"/>
            <a:ext cx="8840991" cy="5991012"/>
          </a:xfrm>
          <a:prstGeom prst="rect">
            <a:avLst/>
          </a:prstGeom>
        </p:spPr>
      </p:pic>
      <p:sp>
        <p:nvSpPr>
          <p:cNvPr id="11" name="Rectangle 10">
            <a:extLst>
              <a:ext uri="{FF2B5EF4-FFF2-40B4-BE49-F238E27FC236}">
                <a16:creationId xmlns:a16="http://schemas.microsoft.com/office/drawing/2014/main" id="{DD1BD04D-203A-2447-A506-E5EA34FB1C4B}"/>
              </a:ext>
            </a:extLst>
          </p:cNvPr>
          <p:cNvSpPr/>
          <p:nvPr/>
        </p:nvSpPr>
        <p:spPr>
          <a:xfrm>
            <a:off x="-1"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9F05FAF-48A6-5740-8BA5-0828E69D0053}"/>
              </a:ext>
            </a:extLst>
          </p:cNvPr>
          <p:cNvSpPr txBox="1">
            <a:spLocks/>
          </p:cNvSpPr>
          <p:nvPr/>
        </p:nvSpPr>
        <p:spPr>
          <a:xfrm>
            <a:off x="595494" y="2201794"/>
            <a:ext cx="2504662" cy="3867081"/>
          </a:xfrm>
          <a:prstGeom prst="rect">
            <a:avLst/>
          </a:prstGeom>
        </p:spPr>
        <p:txBody>
          <a:bodyPr>
            <a:normAutofit/>
          </a:bodyPr>
          <a:lstStyle>
            <a:lvl1pPr algn="ctr" defTabSz="685800" rtl="0" eaLnBrk="1" latinLnBrk="0" hangingPunct="1">
              <a:spcBef>
                <a:spcPct val="0"/>
              </a:spcBef>
              <a:buNone/>
              <a:defRPr sz="3300" b="1"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pPr algn="l"/>
            <a:r>
              <a:rPr lang="en-US" sz="3600" dirty="0">
                <a:effectLst/>
                <a:latin typeface="+mj-lt"/>
              </a:rPr>
              <a:t>NYSAB Strategic Priorities 2021 – 23 </a:t>
            </a:r>
            <a:r>
              <a:rPr lang="en-US" sz="3600" b="0" dirty="0">
                <a:effectLst/>
                <a:latin typeface="+mj-lt"/>
              </a:rPr>
              <a:t>Resources</a:t>
            </a:r>
          </a:p>
        </p:txBody>
      </p:sp>
      <p:pic>
        <p:nvPicPr>
          <p:cNvPr id="13" name="Picture 12">
            <a:extLst>
              <a:ext uri="{FF2B5EF4-FFF2-40B4-BE49-F238E27FC236}">
                <a16:creationId xmlns:a16="http://schemas.microsoft.com/office/drawing/2014/main" id="{ABCE58D4-7ACB-6E4C-A389-64028390B81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14" name="Rectangle 13">
            <a:extLst>
              <a:ext uri="{FF2B5EF4-FFF2-40B4-BE49-F238E27FC236}">
                <a16:creationId xmlns:a16="http://schemas.microsoft.com/office/drawing/2014/main" id="{CBDFC2CF-3DBE-2E46-9658-DD7813CEF090}"/>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15" name="Rectangle 14">
            <a:extLst>
              <a:ext uri="{FF2B5EF4-FFF2-40B4-BE49-F238E27FC236}">
                <a16:creationId xmlns:a16="http://schemas.microsoft.com/office/drawing/2014/main" id="{091D06FD-C2F1-7F4E-9B23-C2CC5BF9A156}"/>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16" name="Picture 3">
            <a:extLst>
              <a:ext uri="{FF2B5EF4-FFF2-40B4-BE49-F238E27FC236}">
                <a16:creationId xmlns:a16="http://schemas.microsoft.com/office/drawing/2014/main" id="{390D0C82-E4DD-CB4B-ABAA-391664DD19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C0CAEA5-A505-9949-B8D5-3C159F5D9592}"/>
              </a:ext>
            </a:extLst>
          </p:cNvPr>
          <p:cNvSpPr/>
          <p:nvPr/>
        </p:nvSpPr>
        <p:spPr>
          <a:xfrm>
            <a:off x="3471652" y="1326246"/>
            <a:ext cx="8596656" cy="3046988"/>
          </a:xfrm>
          <a:prstGeom prst="rect">
            <a:avLst/>
          </a:prstGeom>
        </p:spPr>
        <p:txBody>
          <a:bodyPr wrap="square">
            <a:spAutoFit/>
          </a:bodyPr>
          <a:lstStyle/>
          <a:p>
            <a:r>
              <a:rPr lang="en-US" sz="1600" b="1" dirty="0">
                <a:solidFill>
                  <a:schemeClr val="accent1">
                    <a:lumMod val="50000"/>
                  </a:schemeClr>
                </a:solidFill>
                <a:latin typeface="Arial" panose="020B0604020202020204" pitchFamily="34" charset="0"/>
                <a:cs typeface="Arial" panose="020B0604020202020204" pitchFamily="34" charset="0"/>
              </a:rPr>
              <a:t>In our commitment to be a fully accessible and inclusive safeguarding adults board, we have produced the following versions of our strategic priorities.</a:t>
            </a:r>
          </a:p>
          <a:p>
            <a:endParaRPr lang="en-US" sz="1600" b="1" dirty="0">
              <a:solidFill>
                <a:schemeClr val="accent1">
                  <a:lumMod val="50000"/>
                </a:schemeClr>
              </a:solidFill>
              <a:latin typeface="Arial" panose="020B0604020202020204" pitchFamily="34" charset="0"/>
              <a:cs typeface="Arial" panose="020B0604020202020204" pitchFamily="34" charset="0"/>
            </a:endParaRPr>
          </a:p>
          <a:p>
            <a:r>
              <a:rPr lang="en-US" sz="1600" dirty="0">
                <a:solidFill>
                  <a:schemeClr val="accent1">
                    <a:lumMod val="50000"/>
                  </a:schemeClr>
                </a:solidFill>
                <a:latin typeface="Arial" panose="020B0604020202020204" pitchFamily="34" charset="0"/>
                <a:cs typeface="Arial" panose="020B0604020202020204" pitchFamily="34" charset="0"/>
              </a:rPr>
              <a:t>We hope that by having accessible documents, people who live, work and volunteer in North Yorkshire will not only have a clearer understanding as to what the Board wants to achieve, but what these priorities mean for them.</a:t>
            </a:r>
          </a:p>
          <a:p>
            <a:endParaRPr lang="en-US" sz="1600" dirty="0">
              <a:solidFill>
                <a:schemeClr val="accent1">
                  <a:lumMod val="50000"/>
                </a:schemeClr>
              </a:solidFill>
              <a:latin typeface="Arial" panose="020B0604020202020204" pitchFamily="34" charset="0"/>
              <a:cs typeface="Arial" panose="020B0604020202020204" pitchFamily="34" charset="0"/>
            </a:endParaRPr>
          </a:p>
          <a:p>
            <a:r>
              <a:rPr lang="en-US" sz="1600" dirty="0">
                <a:solidFill>
                  <a:schemeClr val="accent1">
                    <a:lumMod val="50000"/>
                  </a:schemeClr>
                </a:solidFill>
                <a:latin typeface="Arial" panose="020B0604020202020204" pitchFamily="34" charset="0"/>
                <a:cs typeface="Arial" panose="020B0604020202020204" pitchFamily="34" charset="0"/>
              </a:rPr>
              <a:t>To view and download the versions below, and also access an audio version visit: </a:t>
            </a:r>
            <a:r>
              <a:rPr lang="en-US" sz="1600" dirty="0">
                <a:solidFill>
                  <a:schemeClr val="accent1">
                    <a:lumMod val="50000"/>
                  </a:schemeClr>
                </a:solidFill>
                <a:latin typeface="Arial" panose="020B0604020202020204" pitchFamily="34" charset="0"/>
                <a:cs typeface="Arial" panose="020B0604020202020204" pitchFamily="34" charset="0"/>
                <a:hlinkClick r:id="rId8"/>
              </a:rPr>
              <a:t>https://safeguardingadults.co.uk/strategic-priorities</a:t>
            </a:r>
            <a:r>
              <a:rPr lang="en-US" sz="1600" dirty="0">
                <a:solidFill>
                  <a:schemeClr val="accent1">
                    <a:lumMod val="50000"/>
                  </a:schemeClr>
                </a:solidFill>
                <a:latin typeface="Arial" panose="020B0604020202020204" pitchFamily="34" charset="0"/>
                <a:cs typeface="Arial" panose="020B0604020202020204" pitchFamily="34" charset="0"/>
              </a:rPr>
              <a:t> </a:t>
            </a:r>
          </a:p>
          <a:p>
            <a:endParaRPr lang="en-US" sz="1600" dirty="0">
              <a:solidFill>
                <a:schemeClr val="accent1">
                  <a:lumMod val="50000"/>
                </a:schemeClr>
              </a:solidFill>
              <a:latin typeface="Arial" panose="020B0604020202020204" pitchFamily="34" charset="0"/>
              <a:cs typeface="Arial" panose="020B0604020202020204" pitchFamily="34" charset="0"/>
            </a:endParaRPr>
          </a:p>
          <a:p>
            <a:r>
              <a:rPr lang="en-US" sz="1600" dirty="0">
                <a:solidFill>
                  <a:schemeClr val="accent1">
                    <a:lumMod val="50000"/>
                  </a:schemeClr>
                </a:solidFill>
                <a:latin typeface="Arial" panose="020B0604020202020204" pitchFamily="34" charset="0"/>
                <a:cs typeface="Arial" panose="020B0604020202020204" pitchFamily="34" charset="0"/>
              </a:rPr>
              <a:t>Please share these throughout your </a:t>
            </a:r>
            <a:r>
              <a:rPr lang="en-US" sz="1600" dirty="0" err="1">
                <a:solidFill>
                  <a:schemeClr val="accent1">
                    <a:lumMod val="50000"/>
                  </a:schemeClr>
                </a:solidFill>
                <a:latin typeface="Arial" panose="020B0604020202020204" pitchFamily="34" charset="0"/>
                <a:cs typeface="Arial" panose="020B0604020202020204" pitchFamily="34" charset="0"/>
              </a:rPr>
              <a:t>organisations</a:t>
            </a:r>
            <a:r>
              <a:rPr lang="en-US" sz="1600" dirty="0">
                <a:solidFill>
                  <a:schemeClr val="accent1">
                    <a:lumMod val="50000"/>
                  </a:schemeClr>
                </a:solidFill>
                <a:latin typeface="Arial" panose="020B0604020202020204" pitchFamily="34" charset="0"/>
                <a:cs typeface="Arial" panose="020B0604020202020204" pitchFamily="34" charset="0"/>
              </a:rPr>
              <a:t>, networks and communities</a:t>
            </a:r>
          </a:p>
          <a:p>
            <a:endParaRPr lang="en-US" sz="1600" b="1" dirty="0">
              <a:solidFill>
                <a:schemeClr val="accent1">
                  <a:lumMod val="50000"/>
                </a:schemeClr>
              </a:solidFill>
              <a:latin typeface="Arial" panose="020B0604020202020204" pitchFamily="34" charset="0"/>
              <a:cs typeface="Arial" panose="020B0604020202020204" pitchFamily="34" charset="0"/>
            </a:endParaRPr>
          </a:p>
        </p:txBody>
      </p:sp>
      <p:pic>
        <p:nvPicPr>
          <p:cNvPr id="19" name="Picture 2" descr="https://safeguardingadults.co.uk/wp-content/uploads/2021/10/Priorities-document-thumbnail.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79666">
            <a:off x="3620097" y="4522124"/>
            <a:ext cx="2526344" cy="173736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4" descr="https://safeguardingadults.co.uk/wp-content/uploads/2021/10/Priorities-thumbnail.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2614" y="4278376"/>
            <a:ext cx="3013313" cy="212324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6" descr="https://safeguardingadults.co.uk/wp-content/uploads/2021/10/Easy-Read-Priorities-cover.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131056">
            <a:off x="9938724" y="4300111"/>
            <a:ext cx="1710321" cy="22133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 name="Audio Recording 24 Dec 2021 at 09:48:13" descr="Audio Recording 24 Dec 2021 at 09:48:13">
            <a:hlinkClick r:id="" action="ppaction://media"/>
            <a:extLst>
              <a:ext uri="{FF2B5EF4-FFF2-40B4-BE49-F238E27FC236}">
                <a16:creationId xmlns:a16="http://schemas.microsoft.com/office/drawing/2014/main" id="{25D64862-6228-A947-8F21-38721B21914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73703" y="6096832"/>
            <a:ext cx="812800" cy="812800"/>
          </a:xfrm>
          <a:prstGeom prst="rect">
            <a:avLst/>
          </a:prstGeom>
        </p:spPr>
      </p:pic>
    </p:spTree>
    <p:extLst>
      <p:ext uri="{BB962C8B-B14F-4D97-AF65-F5344CB8AC3E}">
        <p14:creationId xmlns:p14="http://schemas.microsoft.com/office/powerpoint/2010/main" val="2508469120"/>
      </p:ext>
    </p:extLst>
  </p:cSld>
  <p:clrMapOvr>
    <a:masterClrMapping/>
  </p:clrMapOvr>
  <mc:AlternateContent xmlns:mc="http://schemas.openxmlformats.org/markup-compatibility/2006" xmlns:p14="http://schemas.microsoft.com/office/powerpoint/2010/main">
    <mc:Choice Requires="p14">
      <p:transition spd="slow" p14:dur="2000" advTm="51000"/>
    </mc:Choice>
    <mc:Fallback xmlns="">
      <p:transition spd="slow" advTm="5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0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Keep up to date with NYSCP</a:t>
            </a:r>
          </a:p>
        </p:txBody>
      </p:sp>
      <p:sp>
        <p:nvSpPr>
          <p:cNvPr id="3" name="Content Placeholder 2"/>
          <p:cNvSpPr>
            <a:spLocks noGrp="1"/>
          </p:cNvSpPr>
          <p:nvPr>
            <p:ph idx="1"/>
          </p:nvPr>
        </p:nvSpPr>
        <p:spPr>
          <a:xfrm>
            <a:off x="6056262" y="2754047"/>
            <a:ext cx="4356100" cy="992363"/>
          </a:xfrm>
        </p:spPr>
        <p:txBody>
          <a:bodyPr>
            <a:noAutofit/>
          </a:bodyPr>
          <a:lstStyle/>
          <a:p>
            <a:pPr marL="0" indent="0">
              <a:buNone/>
            </a:pPr>
            <a:r>
              <a:rPr lang="en-GB" dirty="0"/>
              <a:t>Free NYSCP Monthly </a:t>
            </a:r>
          </a:p>
          <a:p>
            <a:pPr marL="0" indent="0">
              <a:buNone/>
            </a:pPr>
            <a:r>
              <a:rPr lang="en-GB" dirty="0"/>
              <a:t>e-Bulletin Sign Up </a:t>
            </a:r>
            <a:r>
              <a:rPr lang="en-GB" dirty="0">
                <a:hlinkClick r:id="rId5"/>
              </a:rPr>
              <a:t>here</a:t>
            </a:r>
            <a:endParaRPr lang="en-GB" dirty="0"/>
          </a:p>
        </p:txBody>
      </p:sp>
      <p:pic>
        <p:nvPicPr>
          <p:cNvPr id="5" name="Picture 4"/>
          <p:cNvPicPr>
            <a:picLocks noChangeAspect="1"/>
          </p:cNvPicPr>
          <p:nvPr/>
        </p:nvPicPr>
        <p:blipFill>
          <a:blip r:embed="rId6"/>
          <a:stretch>
            <a:fillRect/>
          </a:stretch>
        </p:blipFill>
        <p:spPr>
          <a:xfrm rot="20922662">
            <a:off x="2851461" y="2116501"/>
            <a:ext cx="2657399" cy="284272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4722" y="4616557"/>
            <a:ext cx="3966371" cy="124673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652" y="4616556"/>
            <a:ext cx="3966371" cy="1313756"/>
          </a:xfrm>
          <a:prstGeom prst="rect">
            <a:avLst/>
          </a:prstGeom>
        </p:spPr>
      </p:pic>
      <p:sp>
        <p:nvSpPr>
          <p:cNvPr id="7" name="TextBox 6"/>
          <p:cNvSpPr txBox="1"/>
          <p:nvPr/>
        </p:nvSpPr>
        <p:spPr>
          <a:xfrm>
            <a:off x="2543200" y="5926910"/>
            <a:ext cx="2959272" cy="369332"/>
          </a:xfrm>
          <a:prstGeom prst="rect">
            <a:avLst/>
          </a:prstGeom>
          <a:noFill/>
        </p:spPr>
        <p:txBody>
          <a:bodyPr wrap="none" rtlCol="0">
            <a:spAutoFit/>
          </a:bodyPr>
          <a:lstStyle/>
          <a:p>
            <a:r>
              <a:rPr lang="en-GB" dirty="0"/>
              <a:t>Follow us on twitter </a:t>
            </a:r>
            <a:r>
              <a:rPr lang="en-GB" dirty="0">
                <a:hlinkClick r:id="rId9"/>
              </a:rPr>
              <a:t>@nyscp1</a:t>
            </a:r>
            <a:endParaRPr lang="en-GB" dirty="0"/>
          </a:p>
        </p:txBody>
      </p:sp>
      <p:sp>
        <p:nvSpPr>
          <p:cNvPr id="8" name="TextBox 7"/>
          <p:cNvSpPr txBox="1"/>
          <p:nvPr/>
        </p:nvSpPr>
        <p:spPr>
          <a:xfrm>
            <a:off x="6681056" y="5867410"/>
            <a:ext cx="3213700" cy="369332"/>
          </a:xfrm>
          <a:prstGeom prst="rect">
            <a:avLst/>
          </a:prstGeom>
          <a:noFill/>
        </p:spPr>
        <p:txBody>
          <a:bodyPr wrap="none" rtlCol="0">
            <a:spAutoFit/>
          </a:bodyPr>
          <a:lstStyle/>
          <a:p>
            <a:r>
              <a:rPr lang="en-GB" dirty="0"/>
              <a:t>Follow us on Facebook </a:t>
            </a:r>
            <a:r>
              <a:rPr lang="en-GB" dirty="0">
                <a:hlinkClick r:id="rId10"/>
              </a:rPr>
              <a:t>@nyscp1</a:t>
            </a:r>
            <a:endParaRPr lang="en-GB"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23515630"/>
      </p:ext>
    </p:extLst>
  </p:cSld>
  <p:clrMapOvr>
    <a:masterClrMapping/>
  </p:clrMapOvr>
  <mc:AlternateContent xmlns:mc="http://schemas.openxmlformats.org/markup-compatibility/2006" xmlns:p14="http://schemas.microsoft.com/office/powerpoint/2010/main">
    <mc:Choice Requires="p14">
      <p:transition spd="slow" p14:dur="2000" advTm="22293"/>
    </mc:Choice>
    <mc:Fallback xmlns="">
      <p:transition spd="slow" advTm="22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755968-BF8A-C744-9EDD-126086203B26}"/>
              </a:ext>
            </a:extLst>
          </p:cNvPr>
          <p:cNvSpPr/>
          <p:nvPr/>
        </p:nvSpPr>
        <p:spPr>
          <a:xfrm>
            <a:off x="3055289" y="312315"/>
            <a:ext cx="8919503" cy="584775"/>
          </a:xfrm>
          <a:prstGeom prst="rect">
            <a:avLst/>
          </a:prstGeom>
        </p:spPr>
        <p:txBody>
          <a:bodyPr wrap="square">
            <a:spAutoFit/>
          </a:bodyPr>
          <a:lstStyle/>
          <a:p>
            <a:pPr marL="342900"/>
            <a:r>
              <a:rPr lang="en-GB" sz="1600" b="1" dirty="0">
                <a:solidFill>
                  <a:schemeClr val="accent1">
                    <a:lumMod val="50000"/>
                  </a:schemeClr>
                </a:solidFill>
                <a:latin typeface="Arial" panose="020B0604020202020204" pitchFamily="34" charset="0"/>
                <a:cs typeface="Arial" panose="020B0604020202020204" pitchFamily="34" charset="0"/>
              </a:rPr>
              <a:t>If you would like more information about the local safeguarding partnerships please see the contact details below for the Chair and Business Support of each LSP</a:t>
            </a:r>
            <a:endParaRPr lang="en-GB" sz="15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2863AD3-BBA0-144A-9174-56103E2EAD7D}"/>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8BC9744-9807-F44E-8BE3-EE98CFF80C90}"/>
              </a:ext>
            </a:extLst>
          </p:cNvPr>
          <p:cNvSpPr txBox="1">
            <a:spLocks/>
          </p:cNvSpPr>
          <p:nvPr/>
        </p:nvSpPr>
        <p:spPr>
          <a:xfrm>
            <a:off x="449292" y="2494779"/>
            <a:ext cx="2504662" cy="14717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dirty="0">
                <a:solidFill>
                  <a:schemeClr val="bg1"/>
                </a:solidFill>
              </a:rPr>
              <a:t>Contact the LSPs</a:t>
            </a:r>
          </a:p>
        </p:txBody>
      </p:sp>
      <p:sp>
        <p:nvSpPr>
          <p:cNvPr id="6" name="Rectangle 5">
            <a:extLst>
              <a:ext uri="{FF2B5EF4-FFF2-40B4-BE49-F238E27FC236}">
                <a16:creationId xmlns:a16="http://schemas.microsoft.com/office/drawing/2014/main" id="{34A15539-ABF1-A445-BFA4-DE252E481889}"/>
              </a:ext>
            </a:extLst>
          </p:cNvPr>
          <p:cNvSpPr/>
          <p:nvPr/>
        </p:nvSpPr>
        <p:spPr>
          <a:xfrm>
            <a:off x="3335491" y="1291449"/>
            <a:ext cx="8407217" cy="5232202"/>
          </a:xfrm>
          <a:prstGeom prst="rect">
            <a:avLst/>
          </a:prstGeom>
        </p:spPr>
        <p:txBody>
          <a:bodyPr wrap="square">
            <a:spAutoFit/>
          </a:bodyPr>
          <a:lstStyle/>
          <a:p>
            <a:pPr lvl="0" fontAlgn="base"/>
            <a:r>
              <a:rPr lang="en-GB" sz="1600" b="1" dirty="0">
                <a:solidFill>
                  <a:schemeClr val="accent1">
                    <a:lumMod val="50000"/>
                  </a:schemeClr>
                </a:solidFill>
                <a:latin typeface="Arial" panose="020B0604020202020204" pitchFamily="34" charset="0"/>
                <a:cs typeface="Arial" panose="020B0604020202020204" pitchFamily="34" charset="0"/>
              </a:rPr>
              <a:t>Harrogate and Craven</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a:solidFill>
                  <a:schemeClr val="accent1">
                    <a:lumMod val="50000"/>
                  </a:schemeClr>
                </a:solidFill>
                <a:latin typeface="Arial" panose="020B0604020202020204" pitchFamily="34" charset="0"/>
                <a:cs typeface="Arial" panose="020B0604020202020204" pitchFamily="34" charset="0"/>
                <a:hlinkClick r:id="rId4"/>
              </a:rPr>
              <a:t>Stephen.Thomas@northyorkshire.police.uk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5"/>
              </a:rPr>
              <a:t>Harriet.Dewhirst@northyorks.gov.uk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Scarborough, Whitby and Ryedale</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a:solidFill>
                  <a:schemeClr val="accent1">
                    <a:lumMod val="50000"/>
                  </a:schemeClr>
                </a:solidFill>
                <a:latin typeface="Arial" panose="020B0604020202020204" pitchFamily="34" charset="0"/>
                <a:cs typeface="Arial" panose="020B0604020202020204" pitchFamily="34" charset="0"/>
                <a:hlinkClick r:id="rId6"/>
              </a:rPr>
              <a:t>Sandra.Rees@scarborough.gov.uk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7"/>
              </a:rPr>
              <a:t>A</a:t>
            </a:r>
            <a:r>
              <a:rPr lang="en-GB" sz="1600" dirty="0">
                <a:latin typeface="Arial" panose="020B0604020202020204" pitchFamily="34" charset="0"/>
                <a:cs typeface="Arial" panose="020B0604020202020204" pitchFamily="34" charset="0"/>
                <a:hlinkClick r:id="rId7"/>
              </a:rPr>
              <a:t>ndrea.Hayes1@northyorks.gov.uk </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hlinkClick r:id="rId8"/>
              </a:rPr>
              <a:t>Lauren.Young@northyorks.gov.uk</a:t>
            </a:r>
            <a:endParaRPr lang="en-GB" sz="1600" dirty="0">
              <a:latin typeface="Arial" panose="020B0604020202020204" pitchFamily="34" charset="0"/>
              <a:cs typeface="Arial" panose="020B0604020202020204" pitchFamily="34" charset="0"/>
            </a:endParaRPr>
          </a:p>
          <a:p>
            <a:pPr lvl="0" fontAlgn="base"/>
            <a:endParaRPr lang="en-GB" sz="1400" b="1"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Hambleton &amp; </a:t>
            </a:r>
            <a:r>
              <a:rPr lang="en-GB" sz="1600" b="1" dirty="0" err="1">
                <a:solidFill>
                  <a:schemeClr val="accent1">
                    <a:lumMod val="50000"/>
                  </a:schemeClr>
                </a:solidFill>
                <a:latin typeface="Arial" panose="020B0604020202020204" pitchFamily="34" charset="0"/>
                <a:cs typeface="Arial" panose="020B0604020202020204" pitchFamily="34" charset="0"/>
              </a:rPr>
              <a:t>Richmondshire</a:t>
            </a:r>
            <a:endParaRPr lang="en-GB" sz="1600" b="1"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a:solidFill>
                  <a:schemeClr val="accent1">
                    <a:lumMod val="50000"/>
                  </a:schemeClr>
                </a:solidFill>
                <a:latin typeface="Arial" panose="020B0604020202020204" pitchFamily="34" charset="0"/>
                <a:cs typeface="Arial" panose="020B0604020202020204" pitchFamily="34" charset="0"/>
                <a:hlinkClick r:id="rId9"/>
              </a:rPr>
              <a:t>Helen.Williams213@nhs.net</a:t>
            </a:r>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10"/>
              </a:rPr>
              <a:t>Rachel.Bentley@northyorks.gov.uk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b="1" dirty="0">
                <a:solidFill>
                  <a:schemeClr val="accent1">
                    <a:lumMod val="50000"/>
                  </a:schemeClr>
                </a:solidFill>
                <a:latin typeface="Arial" panose="020B0604020202020204" pitchFamily="34" charset="0"/>
                <a:cs typeface="Arial" panose="020B0604020202020204" pitchFamily="34" charset="0"/>
              </a:rPr>
              <a:t>Selby</a:t>
            </a: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Chair: </a:t>
            </a:r>
            <a:r>
              <a:rPr lang="en-GB" sz="1600" dirty="0" err="1">
                <a:solidFill>
                  <a:schemeClr val="accent1">
                    <a:lumMod val="50000"/>
                  </a:schemeClr>
                </a:solidFill>
                <a:latin typeface="Arial" panose="020B0604020202020204" pitchFamily="34" charset="0"/>
                <a:cs typeface="Arial" panose="020B0604020202020204" pitchFamily="34" charset="0"/>
                <a:hlinkClick r:id="rId11"/>
              </a:rPr>
              <a:t>SSweeting@selby.gov.uk</a:t>
            </a:r>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r>
              <a:rPr lang="en-GB" sz="1600" dirty="0">
                <a:solidFill>
                  <a:schemeClr val="accent1">
                    <a:lumMod val="50000"/>
                  </a:schemeClr>
                </a:solidFill>
                <a:latin typeface="Arial" panose="020B0604020202020204" pitchFamily="34" charset="0"/>
                <a:cs typeface="Arial" panose="020B0604020202020204" pitchFamily="34" charset="0"/>
              </a:rPr>
              <a:t>Business Support: </a:t>
            </a:r>
            <a:r>
              <a:rPr lang="en-GB" sz="1600" dirty="0">
                <a:solidFill>
                  <a:schemeClr val="accent1">
                    <a:lumMod val="50000"/>
                  </a:schemeClr>
                </a:solidFill>
                <a:latin typeface="Arial" panose="020B0604020202020204" pitchFamily="34" charset="0"/>
                <a:cs typeface="Arial" panose="020B0604020202020204" pitchFamily="34" charset="0"/>
                <a:hlinkClick r:id="rId12"/>
              </a:rPr>
              <a:t>Susan.Watson@northyorks.gov.uk</a:t>
            </a:r>
            <a:r>
              <a:rPr lang="en-GB" sz="1600" dirty="0">
                <a:solidFill>
                  <a:schemeClr val="accent1">
                    <a:lumMod val="50000"/>
                  </a:schemeClr>
                </a:solidFill>
                <a:latin typeface="Arial" panose="020B0604020202020204" pitchFamily="34" charset="0"/>
                <a:cs typeface="Arial" panose="020B0604020202020204" pitchFamily="34" charset="0"/>
              </a:rPr>
              <a:t> </a:t>
            </a: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pPr lvl="0" fontAlgn="base"/>
            <a:endParaRPr lang="en-GB" sz="1600" dirty="0">
              <a:solidFill>
                <a:schemeClr val="accent1">
                  <a:lumMod val="50000"/>
                </a:schemeClr>
              </a:solidFill>
              <a:latin typeface="Arial" panose="020B0604020202020204" pitchFamily="34" charset="0"/>
              <a:cs typeface="Arial" panose="020B0604020202020204" pitchFamily="34" charset="0"/>
            </a:endParaRPr>
          </a:p>
          <a:p>
            <a:r>
              <a:rPr lang="en-GB" sz="1600" dirty="0">
                <a:solidFill>
                  <a:schemeClr val="accent1">
                    <a:lumMod val="50000"/>
                  </a:schemeClr>
                </a:solidFill>
                <a:latin typeface="Arial" panose="020B0604020202020204" pitchFamily="34" charset="0"/>
                <a:cs typeface="Arial" panose="020B0604020202020204" pitchFamily="34" charset="0"/>
              </a:rPr>
              <a:t>You can also find more information about the LSPs, including the terms of reference and copies of these quarterly updates here: </a:t>
            </a:r>
            <a:r>
              <a:rPr lang="en-US" sz="1600" dirty="0">
                <a:latin typeface="Arial" panose="020B0604020202020204" pitchFamily="34" charset="0"/>
                <a:cs typeface="Arial" panose="020B0604020202020204" pitchFamily="34" charset="0"/>
                <a:hlinkClick r:id="rId13"/>
              </a:rPr>
              <a:t>https://safeguardingadults.co.uk/about-us/lsps/</a:t>
            </a:r>
            <a:endParaRPr lang="en-US" sz="1600" dirty="0">
              <a:latin typeface="Arial" panose="020B0604020202020204" pitchFamily="34" charset="0"/>
              <a:cs typeface="Arial" panose="020B0604020202020204" pitchFamily="34" charset="0"/>
            </a:endParaRPr>
          </a:p>
          <a:p>
            <a:endParaRPr lang="en-US" sz="1600" dirty="0"/>
          </a:p>
          <a:p>
            <a:endParaRPr lang="en-GB" sz="1600" dirty="0">
              <a:solidFill>
                <a:schemeClr val="accent1">
                  <a:lumMod val="50000"/>
                </a:schemeClr>
              </a:solidFill>
              <a:latin typeface="Arial" panose="020B0604020202020204" pitchFamily="34" charset="0"/>
              <a:cs typeface="Arial" panose="020B0604020202020204" pitchFamily="34" charset="0"/>
            </a:endParaRPr>
          </a:p>
        </p:txBody>
      </p:sp>
      <p:pic>
        <p:nvPicPr>
          <p:cNvPr id="7" name="Audio Recording 25 Sep 2021 at 17:22:23" descr="Audio Recording 25 Sep 2021 at 17:22:23">
            <a:hlinkClick r:id="" action="ppaction://media"/>
            <a:extLst>
              <a:ext uri="{FF2B5EF4-FFF2-40B4-BE49-F238E27FC236}">
                <a16:creationId xmlns:a16="http://schemas.microsoft.com/office/drawing/2014/main" id="{7F0F485D-A8E2-AE47-A239-2CAF32E2C04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210110" y="6011672"/>
            <a:ext cx="812800" cy="812800"/>
          </a:xfrm>
          <a:prstGeom prst="rect">
            <a:avLst/>
          </a:prstGeom>
        </p:spPr>
      </p:pic>
    </p:spTree>
    <p:extLst>
      <p:ext uri="{BB962C8B-B14F-4D97-AF65-F5344CB8AC3E}">
        <p14:creationId xmlns:p14="http://schemas.microsoft.com/office/powerpoint/2010/main" val="3624969692"/>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1" y="0"/>
            <a:ext cx="3055288"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295722" y="2490401"/>
            <a:ext cx="2504662" cy="14717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b="1" dirty="0">
                <a:solidFill>
                  <a:schemeClr val="bg1"/>
                </a:solidFill>
              </a:rPr>
              <a:t>NYSAB Development Day 2021</a:t>
            </a:r>
          </a:p>
        </p:txBody>
      </p:sp>
      <p:sp>
        <p:nvSpPr>
          <p:cNvPr id="14" name="Rectangle 13">
            <a:extLst>
              <a:ext uri="{FF2B5EF4-FFF2-40B4-BE49-F238E27FC236}">
                <a16:creationId xmlns:a16="http://schemas.microsoft.com/office/drawing/2014/main" id="{861DEB2C-6246-D042-A763-E967C617722A}"/>
              </a:ext>
            </a:extLst>
          </p:cNvPr>
          <p:cNvSpPr/>
          <p:nvPr/>
        </p:nvSpPr>
        <p:spPr>
          <a:xfrm>
            <a:off x="3104057" y="1202761"/>
            <a:ext cx="9136711" cy="6494085"/>
          </a:xfrm>
          <a:prstGeom prst="rect">
            <a:avLst/>
          </a:prstGeom>
        </p:spPr>
        <p:txBody>
          <a:bodyPr wrap="square">
            <a:spAutoFit/>
          </a:bodyPr>
          <a:lstStyle/>
          <a:p>
            <a:r>
              <a:rPr lang="en-GB" sz="1600" dirty="0">
                <a:solidFill>
                  <a:schemeClr val="accent1">
                    <a:lumMod val="50000"/>
                  </a:schemeClr>
                </a:solidFill>
                <a:latin typeface="Arial" panose="020B0604020202020204" pitchFamily="34" charset="0"/>
                <a:cs typeface="Arial" panose="020B0604020202020204" pitchFamily="34" charset="0"/>
              </a:rPr>
              <a:t>The NYSAB Development Day took place on Monday 29</a:t>
            </a:r>
            <a:r>
              <a:rPr lang="en-GB" sz="1600" baseline="30000" dirty="0">
                <a:solidFill>
                  <a:schemeClr val="accent1">
                    <a:lumMod val="50000"/>
                  </a:schemeClr>
                </a:solidFill>
                <a:latin typeface="Arial" panose="020B0604020202020204" pitchFamily="34" charset="0"/>
                <a:cs typeface="Arial" panose="020B0604020202020204" pitchFamily="34" charset="0"/>
              </a:rPr>
              <a:t>th</a:t>
            </a:r>
            <a:r>
              <a:rPr lang="en-GB" sz="1600" dirty="0">
                <a:solidFill>
                  <a:schemeClr val="accent1">
                    <a:lumMod val="50000"/>
                  </a:schemeClr>
                </a:solidFill>
                <a:latin typeface="Arial" panose="020B0604020202020204" pitchFamily="34" charset="0"/>
                <a:cs typeface="Arial" panose="020B0604020202020204" pitchFamily="34" charset="0"/>
              </a:rPr>
              <a:t> November. </a:t>
            </a:r>
          </a:p>
          <a:p>
            <a:endParaRPr lang="en-GB" sz="1600" dirty="0">
              <a:solidFill>
                <a:schemeClr val="accent1">
                  <a:lumMod val="50000"/>
                </a:schemeClr>
              </a:solidFill>
              <a:latin typeface="Arial" panose="020B0604020202020204" pitchFamily="34" charset="0"/>
              <a:cs typeface="Arial" panose="020B0604020202020204" pitchFamily="34" charset="0"/>
            </a:endParaRPr>
          </a:p>
          <a:p>
            <a:r>
              <a:rPr lang="en-GB" sz="1600" dirty="0">
                <a:solidFill>
                  <a:schemeClr val="accent1">
                    <a:lumMod val="50000"/>
                  </a:schemeClr>
                </a:solidFill>
                <a:latin typeface="Arial" panose="020B0604020202020204" pitchFamily="34" charset="0"/>
                <a:cs typeface="Arial" panose="020B0604020202020204" pitchFamily="34" charset="0"/>
              </a:rPr>
              <a:t>The session focused upon the learning identified during the COVID pandemic in relation to keeping people safe. Particular attention was given to three areas where additional inequalities have been experienced during the pandemic; </a:t>
            </a:r>
            <a:r>
              <a:rPr lang="en-GB" sz="1600" b="1" dirty="0">
                <a:solidFill>
                  <a:schemeClr val="accent1">
                    <a:lumMod val="50000"/>
                  </a:schemeClr>
                </a:solidFill>
                <a:latin typeface="Arial" panose="020B0604020202020204" pitchFamily="34" charset="0"/>
                <a:cs typeface="Arial" panose="020B0604020202020204" pitchFamily="34" charset="0"/>
              </a:rPr>
              <a:t>homelessness, domestic abuse, mental health </a:t>
            </a:r>
            <a:r>
              <a:rPr lang="en-GB" sz="1600" dirty="0">
                <a:solidFill>
                  <a:schemeClr val="accent1">
                    <a:lumMod val="50000"/>
                  </a:schemeClr>
                </a:solidFill>
                <a:latin typeface="Arial" panose="020B0604020202020204" pitchFamily="34" charset="0"/>
                <a:cs typeface="Arial" panose="020B0604020202020204" pitchFamily="34" charset="0"/>
              </a:rPr>
              <a:t>and </a:t>
            </a:r>
            <a:r>
              <a:rPr lang="en-GB" sz="1600" b="1" dirty="0">
                <a:solidFill>
                  <a:schemeClr val="accent1">
                    <a:lumMod val="50000"/>
                  </a:schemeClr>
                </a:solidFill>
                <a:latin typeface="Arial" panose="020B0604020202020204" pitchFamily="34" charset="0"/>
                <a:cs typeface="Arial" panose="020B0604020202020204" pitchFamily="34" charset="0"/>
              </a:rPr>
              <a:t>learning disability</a:t>
            </a:r>
            <a:r>
              <a:rPr lang="en-GB" sz="1600" dirty="0">
                <a:solidFill>
                  <a:schemeClr val="accent1">
                    <a:lumMod val="50000"/>
                  </a:schemeClr>
                </a:solidFill>
                <a:latin typeface="Arial" panose="020B0604020202020204" pitchFamily="34" charset="0"/>
                <a:cs typeface="Arial" panose="020B0604020202020204" pitchFamily="34" charset="0"/>
              </a:rPr>
              <a:t>.</a:t>
            </a:r>
          </a:p>
          <a:p>
            <a:endParaRPr lang="en-GB" sz="1600" b="1" dirty="0">
              <a:solidFill>
                <a:schemeClr val="accent1">
                  <a:lumMod val="50000"/>
                </a:schemeClr>
              </a:solidFill>
              <a:latin typeface="Arial" panose="020B0604020202020204" pitchFamily="34" charset="0"/>
              <a:cs typeface="Arial" panose="020B0604020202020204" pitchFamily="34" charset="0"/>
            </a:endParaRPr>
          </a:p>
          <a:p>
            <a:r>
              <a:rPr lang="en-GB" sz="1600" b="1" dirty="0">
                <a:solidFill>
                  <a:schemeClr val="accent1">
                    <a:lumMod val="50000"/>
                  </a:schemeClr>
                </a:solidFill>
                <a:latin typeface="Arial" panose="020B0604020202020204" pitchFamily="34" charset="0"/>
                <a:cs typeface="Arial" panose="020B0604020202020204" pitchFamily="34" charset="0"/>
              </a:rPr>
              <a:t>Overall feedback from attendees for consideration by the Board:</a:t>
            </a:r>
          </a:p>
          <a:p>
            <a:endParaRPr lang="en-GB" sz="1600" b="1" dirty="0">
              <a:solidFill>
                <a:schemeClr val="accent1">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We should reinforce the idea that keeping people safe during a pandemic is everyone’s business. This will be set out in the Annual Report and further communications.</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Homelessness will be a recurring theme in 2022 for the NYSAB, and there will be a dedicated session in February.</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What dialogue is to be had with Board members, ICS Board Members, and the Office of Police, Fire, &amp; Crime Commissioner to increase engagement with the work of the Board.</a:t>
            </a:r>
          </a:p>
          <a:p>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The SAB needs to seek assurance from partners that they are supporting the wellbeing of staff. </a:t>
            </a:r>
          </a:p>
          <a:p>
            <a:endParaRPr lang="en-GB" sz="1600" dirty="0">
              <a:solidFill>
                <a:schemeClr val="accent1">
                  <a:lumMod val="50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cs typeface="Arial" panose="020B0604020202020204" pitchFamily="34" charset="0"/>
              </a:rPr>
              <a:t>Sharing learning in an open manner should be part and parcel of how the SAB does business.</a:t>
            </a:r>
          </a:p>
          <a:p>
            <a:pPr marL="285750" lvl="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cs typeface="Arial" panose="020B0604020202020204" pitchFamily="34" charset="0"/>
            </a:endParaRPr>
          </a:p>
          <a:p>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10" name="Audio Recording 24 Dec 2021 at 10:58:42" descr="Audio Recording 24 Dec 2021 at 10:58:42">
            <a:hlinkClick r:id="" action="ppaction://media"/>
            <a:extLst>
              <a:ext uri="{FF2B5EF4-FFF2-40B4-BE49-F238E27FC236}">
                <a16:creationId xmlns:a16="http://schemas.microsoft.com/office/drawing/2014/main" id="{94400445-71D5-8743-B9BB-ABC527C88B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7676" y="6083307"/>
            <a:ext cx="812800" cy="812800"/>
          </a:xfrm>
          <a:prstGeom prst="rect">
            <a:avLst/>
          </a:prstGeom>
        </p:spPr>
      </p:pic>
    </p:spTree>
    <p:extLst>
      <p:ext uri="{BB962C8B-B14F-4D97-AF65-F5344CB8AC3E}">
        <p14:creationId xmlns:p14="http://schemas.microsoft.com/office/powerpoint/2010/main" val="4111415117"/>
      </p:ext>
    </p:extLst>
  </p:cSld>
  <p:clrMapOvr>
    <a:masterClrMapping/>
  </p:clrMapOvr>
  <mc:AlternateContent xmlns:mc="http://schemas.openxmlformats.org/markup-compatibility/2006" xmlns:p14="http://schemas.microsoft.com/office/powerpoint/2010/main">
    <mc:Choice Requires="p14">
      <p:transition spd="slow" p14:dur="2000" advClick="0" advTm="103000"/>
    </mc:Choice>
    <mc:Fallback xmlns="">
      <p:transition spd="slow" advClick="0" advTm="10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6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F57738-BAA4-8A4C-9ADE-B5A524FB017F}"/>
              </a:ext>
            </a:extLst>
          </p:cNvPr>
          <p:cNvPicPr>
            <a:picLocks noChangeAspect="1"/>
          </p:cNvPicPr>
          <p:nvPr/>
        </p:nvPicPr>
        <p:blipFill>
          <a:blip r:embed="rId5">
            <a:alphaModFix amt="16000"/>
          </a:blip>
          <a:stretch>
            <a:fillRect/>
          </a:stretch>
        </p:blipFill>
        <p:spPr>
          <a:xfrm>
            <a:off x="3351011" y="865478"/>
            <a:ext cx="8840989" cy="5991012"/>
          </a:xfrm>
          <a:prstGeom prst="rect">
            <a:avLst/>
          </a:prstGeom>
        </p:spPr>
      </p:pic>
      <p:sp>
        <p:nvSpPr>
          <p:cNvPr id="3" name="Rectangle 2">
            <a:extLst>
              <a:ext uri="{FF2B5EF4-FFF2-40B4-BE49-F238E27FC236}">
                <a16:creationId xmlns:a16="http://schemas.microsoft.com/office/drawing/2014/main" id="{A83F032F-5317-3648-8954-4B4723D1820A}"/>
              </a:ext>
            </a:extLst>
          </p:cNvPr>
          <p:cNvSpPr/>
          <p:nvPr/>
        </p:nvSpPr>
        <p:spPr>
          <a:xfrm>
            <a:off x="-9698" y="0"/>
            <a:ext cx="3349487"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01AA7C5-824A-6F46-931B-D2C5C2EEE3C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2FA9E7FD-65D6-404B-B5DE-6FCBA9636FF6}"/>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E9778C18-AA37-9547-8339-582D35AF6D44}"/>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0E6248B5-EAD6-7D4D-9BAF-69EBD8AE7F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4FBDEEEA-5FF3-DD41-8DA6-C7C8AF47A351}"/>
              </a:ext>
            </a:extLst>
          </p:cNvPr>
          <p:cNvSpPr txBox="1">
            <a:spLocks/>
          </p:cNvSpPr>
          <p:nvPr/>
        </p:nvSpPr>
        <p:spPr>
          <a:xfrm>
            <a:off x="300769" y="3487848"/>
            <a:ext cx="2942070" cy="12718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400" b="1" dirty="0">
                <a:solidFill>
                  <a:schemeClr val="bg1"/>
                </a:solidFill>
                <a:cs typeface="Arial" panose="020B0604020202020204" pitchFamily="34" charset="0"/>
              </a:rPr>
              <a:t>NYSAB Annual Report</a:t>
            </a:r>
          </a:p>
          <a:p>
            <a:pPr algn="l"/>
            <a:endParaRPr lang="en-GB" sz="3400" dirty="0">
              <a:solidFill>
                <a:schemeClr val="accent1">
                  <a:lumMod val="50000"/>
                </a:schemeClr>
              </a:solidFill>
              <a:latin typeface="+mn-lt"/>
            </a:endParaRPr>
          </a:p>
          <a:p>
            <a:pPr algn="l"/>
            <a:endParaRPr lang="en-US" sz="3100" i="1" dirty="0">
              <a:solidFill>
                <a:schemeClr val="bg1"/>
              </a:solidFill>
            </a:endParaRPr>
          </a:p>
        </p:txBody>
      </p:sp>
      <p:sp>
        <p:nvSpPr>
          <p:cNvPr id="14" name="Rectangle 13">
            <a:extLst>
              <a:ext uri="{FF2B5EF4-FFF2-40B4-BE49-F238E27FC236}">
                <a16:creationId xmlns:a16="http://schemas.microsoft.com/office/drawing/2014/main" id="{FC0CAEA5-A505-9949-B8D5-3C159F5D9592}"/>
              </a:ext>
            </a:extLst>
          </p:cNvPr>
          <p:cNvSpPr/>
          <p:nvPr/>
        </p:nvSpPr>
        <p:spPr>
          <a:xfrm>
            <a:off x="3359462" y="1200900"/>
            <a:ext cx="8835344" cy="3046988"/>
          </a:xfrm>
          <a:prstGeom prst="rect">
            <a:avLst/>
          </a:prstGeom>
        </p:spPr>
        <p:txBody>
          <a:bodyPr wrap="square">
            <a:spAutoFit/>
          </a:bodyPr>
          <a:lstStyle/>
          <a:p>
            <a:r>
              <a:rPr lang="en-US" sz="1600" dirty="0">
                <a:solidFill>
                  <a:schemeClr val="accent1">
                    <a:lumMod val="50000"/>
                  </a:schemeClr>
                </a:solidFill>
                <a:latin typeface="Arial" panose="020B0604020202020204" pitchFamily="34" charset="0"/>
                <a:cs typeface="Arial" panose="020B0604020202020204" pitchFamily="34" charset="0"/>
              </a:rPr>
              <a:t>We published our Annual Report on the 18</a:t>
            </a:r>
            <a:r>
              <a:rPr lang="en-US" sz="1600" baseline="30000" dirty="0">
                <a:solidFill>
                  <a:schemeClr val="accent1">
                    <a:lumMod val="50000"/>
                  </a:schemeClr>
                </a:solidFill>
                <a:latin typeface="Arial" panose="020B0604020202020204" pitchFamily="34" charset="0"/>
                <a:cs typeface="Arial" panose="020B0604020202020204" pitchFamily="34" charset="0"/>
              </a:rPr>
              <a:t>th</a:t>
            </a:r>
            <a:r>
              <a:rPr lang="en-US" sz="1600" dirty="0">
                <a:solidFill>
                  <a:schemeClr val="accent1">
                    <a:lumMod val="50000"/>
                  </a:schemeClr>
                </a:solidFill>
                <a:latin typeface="Arial" panose="020B0604020202020204" pitchFamily="34" charset="0"/>
                <a:cs typeface="Arial" panose="020B0604020202020204" pitchFamily="34" charset="0"/>
              </a:rPr>
              <a:t> October and </a:t>
            </a:r>
            <a:r>
              <a:rPr lang="en-GB" sz="1600" dirty="0">
                <a:solidFill>
                  <a:schemeClr val="accent1">
                    <a:lumMod val="50000"/>
                  </a:schemeClr>
                </a:solidFill>
                <a:latin typeface="Arial" panose="020B0604020202020204" pitchFamily="34" charset="0"/>
                <a:cs typeface="Arial" panose="020B0604020202020204" pitchFamily="34" charset="0"/>
              </a:rPr>
              <a:t>unsurprisingly it captures the work that has been undertaken by the Board and its partners across North Yorkshire in response to </a:t>
            </a:r>
            <a:r>
              <a:rPr lang="en-GB" sz="1600" dirty="0" err="1">
                <a:solidFill>
                  <a:schemeClr val="accent1">
                    <a:lumMod val="50000"/>
                  </a:schemeClr>
                </a:solidFill>
                <a:latin typeface="Arial" panose="020B0604020202020204" pitchFamily="34" charset="0"/>
                <a:cs typeface="Arial" panose="020B0604020202020204" pitchFamily="34" charset="0"/>
              </a:rPr>
              <a:t>Covid</a:t>
            </a:r>
            <a:r>
              <a:rPr lang="en-GB" sz="1600" dirty="0">
                <a:solidFill>
                  <a:schemeClr val="accent1">
                    <a:lumMod val="50000"/>
                  </a:schemeClr>
                </a:solidFill>
                <a:latin typeface="Arial" panose="020B0604020202020204" pitchFamily="34" charset="0"/>
                <a:cs typeface="Arial" panose="020B0604020202020204" pitchFamily="34" charset="0"/>
              </a:rPr>
              <a:t> and particularly the fantastic work that has been carried out by organisations, volunteers and communities to safeguard adults at risk across North Yorkshire throughout the pandemic.</a:t>
            </a:r>
          </a:p>
          <a:p>
            <a:r>
              <a:rPr lang="en-GB" sz="1600" dirty="0">
                <a:solidFill>
                  <a:schemeClr val="accent1">
                    <a:lumMod val="50000"/>
                  </a:schemeClr>
                </a:solidFill>
                <a:latin typeface="Arial" panose="020B0604020202020204" pitchFamily="34" charset="0"/>
                <a:cs typeface="Arial" panose="020B0604020202020204" pitchFamily="34" charset="0"/>
              </a:rPr>
              <a:t> </a:t>
            </a:r>
          </a:p>
          <a:p>
            <a:r>
              <a:rPr lang="en-GB" sz="1600" dirty="0">
                <a:solidFill>
                  <a:schemeClr val="accent1">
                    <a:lumMod val="50000"/>
                  </a:schemeClr>
                </a:solidFill>
                <a:latin typeface="Arial" panose="020B0604020202020204" pitchFamily="34" charset="0"/>
                <a:cs typeface="Arial" panose="020B0604020202020204" pitchFamily="34" charset="0"/>
              </a:rPr>
              <a:t>We have also highlighted the other work that has been carried out throughout the year and that which has been achieved by the Board during 2020-21</a:t>
            </a:r>
          </a:p>
          <a:p>
            <a:endParaRPr lang="en-GB" sz="1600" b="1" dirty="0">
              <a:solidFill>
                <a:srgbClr val="0070C0"/>
              </a:solidFill>
              <a:latin typeface="Arial" panose="020B0604020202020204" pitchFamily="34" charset="0"/>
              <a:cs typeface="Arial" panose="020B0604020202020204" pitchFamily="34" charset="0"/>
            </a:endParaRPr>
          </a:p>
          <a:p>
            <a:r>
              <a:rPr lang="en-GB" sz="1600" b="1" dirty="0">
                <a:solidFill>
                  <a:schemeClr val="accent1">
                    <a:lumMod val="50000"/>
                  </a:schemeClr>
                </a:solidFill>
                <a:latin typeface="Arial" panose="020B0604020202020204" pitchFamily="34" charset="0"/>
                <a:cs typeface="Arial" panose="020B0604020202020204" pitchFamily="34" charset="0"/>
              </a:rPr>
              <a:t>To view and download the versions shown below as well as an audio version, visit </a:t>
            </a:r>
            <a:r>
              <a:rPr lang="en-GB" sz="1600" b="1" dirty="0">
                <a:solidFill>
                  <a:schemeClr val="accent1">
                    <a:lumMod val="50000"/>
                  </a:schemeClr>
                </a:solidFill>
                <a:latin typeface="Arial" panose="020B0604020202020204" pitchFamily="34" charset="0"/>
                <a:cs typeface="Arial" panose="020B0604020202020204" pitchFamily="34" charset="0"/>
                <a:hlinkClick r:id="rId8"/>
              </a:rPr>
              <a:t>https://safeguardingadults.co.uk/annual-reports</a:t>
            </a:r>
            <a:r>
              <a:rPr lang="en-GB" sz="1600" b="1" dirty="0">
                <a:solidFill>
                  <a:schemeClr val="accent1">
                    <a:lumMod val="50000"/>
                  </a:schemeClr>
                </a:solidFill>
                <a:latin typeface="Arial" panose="020B0604020202020204" pitchFamily="34" charset="0"/>
                <a:cs typeface="Arial" panose="020B0604020202020204" pitchFamily="34" charset="0"/>
              </a:rPr>
              <a:t> </a:t>
            </a:r>
          </a:p>
          <a:p>
            <a:endParaRPr lang="en-GB" sz="1600" b="1" dirty="0">
              <a:solidFill>
                <a:schemeClr val="accent1">
                  <a:lumMod val="50000"/>
                </a:schemeClr>
              </a:solidFill>
              <a:latin typeface="Arial" panose="020B0604020202020204" pitchFamily="34" charset="0"/>
              <a:cs typeface="Arial" panose="020B0604020202020204" pitchFamily="34" charset="0"/>
            </a:endParaRPr>
          </a:p>
          <a:p>
            <a:r>
              <a:rPr lang="en-GB" sz="1600" b="1" dirty="0">
                <a:solidFill>
                  <a:schemeClr val="accent1">
                    <a:lumMod val="50000"/>
                  </a:schemeClr>
                </a:solidFill>
                <a:latin typeface="Arial" panose="020B0604020202020204" pitchFamily="34" charset="0"/>
                <a:cs typeface="Arial" panose="020B0604020202020204" pitchFamily="34" charset="0"/>
              </a:rPr>
              <a:t>Again, please share throughout your networks, organisations and communities.</a:t>
            </a:r>
            <a:endParaRPr lang="en-US" sz="1600" b="1" dirty="0">
              <a:solidFill>
                <a:schemeClr val="accent1">
                  <a:lumMod val="50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rot="20884491">
            <a:off x="3820779" y="4879006"/>
            <a:ext cx="1374679" cy="1797416"/>
          </a:xfrm>
          <a:prstGeom prst="rect">
            <a:avLst/>
          </a:prstGeom>
          <a:effectLst>
            <a:outerShdw blurRad="50800" dist="38100" dir="8100000" algn="tr" rotWithShape="0">
              <a:prstClr val="black">
                <a:alpha val="40000"/>
              </a:prstClr>
            </a:outerShdw>
          </a:effectLst>
        </p:spPr>
      </p:pic>
      <p:pic>
        <p:nvPicPr>
          <p:cNvPr id="16" name="Picture 15"/>
          <p:cNvPicPr>
            <a:picLocks noChangeAspect="1"/>
          </p:cNvPicPr>
          <p:nvPr/>
        </p:nvPicPr>
        <p:blipFill>
          <a:blip r:embed="rId10"/>
          <a:stretch>
            <a:fillRect/>
          </a:stretch>
        </p:blipFill>
        <p:spPr>
          <a:xfrm>
            <a:off x="6478507" y="4723486"/>
            <a:ext cx="1561948" cy="1831700"/>
          </a:xfrm>
          <a:prstGeom prst="rect">
            <a:avLst/>
          </a:prstGeom>
          <a:effectLst>
            <a:outerShdw blurRad="50800" dist="38100" dir="13500000" algn="br" rotWithShape="0">
              <a:prstClr val="black">
                <a:alpha val="40000"/>
              </a:prstClr>
            </a:outerShdw>
          </a:effectLst>
        </p:spPr>
      </p:pic>
      <p:pic>
        <p:nvPicPr>
          <p:cNvPr id="17" name="Picture 16"/>
          <p:cNvPicPr>
            <a:picLocks noChangeAspect="1"/>
          </p:cNvPicPr>
          <p:nvPr/>
        </p:nvPicPr>
        <p:blipFill>
          <a:blip r:embed="rId11"/>
          <a:stretch>
            <a:fillRect/>
          </a:stretch>
        </p:blipFill>
        <p:spPr>
          <a:xfrm rot="595857">
            <a:off x="9249890" y="4946395"/>
            <a:ext cx="2386458" cy="1684201"/>
          </a:xfrm>
          <a:prstGeom prst="rect">
            <a:avLst/>
          </a:prstGeom>
          <a:effectLst>
            <a:outerShdw blurRad="50800" dist="38100" dir="16200000" rotWithShape="0">
              <a:prstClr val="black">
                <a:alpha val="40000"/>
              </a:prstClr>
            </a:outerShdw>
          </a:effectLst>
        </p:spPr>
      </p:pic>
      <p:sp>
        <p:nvSpPr>
          <p:cNvPr id="18" name="TextBox 17">
            <a:extLst>
              <a:ext uri="{FF2B5EF4-FFF2-40B4-BE49-F238E27FC236}">
                <a16:creationId xmlns:a16="http://schemas.microsoft.com/office/drawing/2014/main" id="{4A13D0AB-B270-4640-B229-A51ACD0908FF}"/>
              </a:ext>
            </a:extLst>
          </p:cNvPr>
          <p:cNvSpPr txBox="1"/>
          <p:nvPr/>
        </p:nvSpPr>
        <p:spPr>
          <a:xfrm rot="20799150">
            <a:off x="3634686" y="4514272"/>
            <a:ext cx="1595695"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Full report</a:t>
            </a:r>
            <a:endParaRPr lang="en-US" dirty="0"/>
          </a:p>
        </p:txBody>
      </p:sp>
      <p:sp>
        <p:nvSpPr>
          <p:cNvPr id="19" name="TextBox 18">
            <a:extLst>
              <a:ext uri="{FF2B5EF4-FFF2-40B4-BE49-F238E27FC236}">
                <a16:creationId xmlns:a16="http://schemas.microsoft.com/office/drawing/2014/main" id="{4A13D0AB-B270-4640-B229-A51ACD0908FF}"/>
              </a:ext>
            </a:extLst>
          </p:cNvPr>
          <p:cNvSpPr txBox="1"/>
          <p:nvPr/>
        </p:nvSpPr>
        <p:spPr>
          <a:xfrm>
            <a:off x="6112680" y="4354154"/>
            <a:ext cx="2446983"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Easy read summary</a:t>
            </a:r>
            <a:endParaRPr lang="en-US" dirty="0"/>
          </a:p>
        </p:txBody>
      </p:sp>
      <p:sp>
        <p:nvSpPr>
          <p:cNvPr id="20" name="TextBox 19">
            <a:extLst>
              <a:ext uri="{FF2B5EF4-FFF2-40B4-BE49-F238E27FC236}">
                <a16:creationId xmlns:a16="http://schemas.microsoft.com/office/drawing/2014/main" id="{4A13D0AB-B270-4640-B229-A51ACD0908FF}"/>
              </a:ext>
            </a:extLst>
          </p:cNvPr>
          <p:cNvSpPr txBox="1"/>
          <p:nvPr/>
        </p:nvSpPr>
        <p:spPr>
          <a:xfrm rot="524089">
            <a:off x="9093114" y="4575029"/>
            <a:ext cx="3125269"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One page visual summary</a:t>
            </a:r>
            <a:endParaRPr lang="en-US" dirty="0"/>
          </a:p>
        </p:txBody>
      </p:sp>
      <p:pic>
        <p:nvPicPr>
          <p:cNvPr id="9" name="Audio Recording 24 Dec 2021 at 09:33:09" descr="Audio Recording 24 Dec 2021 at 09:33:09">
            <a:hlinkClick r:id="" action="ppaction://media"/>
            <a:extLst>
              <a:ext uri="{FF2B5EF4-FFF2-40B4-BE49-F238E27FC236}">
                <a16:creationId xmlns:a16="http://schemas.microsoft.com/office/drawing/2014/main" id="{A3BEDAA4-5468-114D-9220-76C87F3B204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57299" y="6066721"/>
            <a:ext cx="812800" cy="812800"/>
          </a:xfrm>
          <a:prstGeom prst="rect">
            <a:avLst/>
          </a:prstGeom>
        </p:spPr>
      </p:pic>
    </p:spTree>
    <p:extLst>
      <p:ext uri="{BB962C8B-B14F-4D97-AF65-F5344CB8AC3E}">
        <p14:creationId xmlns:p14="http://schemas.microsoft.com/office/powerpoint/2010/main" val="194463141"/>
      </p:ext>
    </p:extLst>
  </p:cSld>
  <p:clrMapOvr>
    <a:masterClrMapping/>
  </p:clrMapOvr>
  <mc:AlternateContent xmlns:mc="http://schemas.openxmlformats.org/markup-compatibility/2006" xmlns:p14="http://schemas.microsoft.com/office/powerpoint/2010/main">
    <mc:Choice Requires="p14">
      <p:transition spd="slow" p14:dur="2000" advTm="57000"/>
    </mc:Choice>
    <mc:Fallback xmlns="">
      <p:transition spd="slow" advTm="5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9B302-5713-044C-8466-6474A461AD88}"/>
              </a:ext>
            </a:extLst>
          </p:cNvPr>
          <p:cNvPicPr>
            <a:picLocks noChangeAspect="1"/>
          </p:cNvPicPr>
          <p:nvPr/>
        </p:nvPicPr>
        <p:blipFill>
          <a:blip r:embed="rId5">
            <a:alphaModFix amt="16000"/>
          </a:blip>
          <a:stretch>
            <a:fillRect/>
          </a:stretch>
        </p:blipFill>
        <p:spPr>
          <a:xfrm>
            <a:off x="3026128" y="892903"/>
            <a:ext cx="9165872" cy="5991012"/>
          </a:xfrm>
          <a:prstGeom prst="rect">
            <a:avLst/>
          </a:prstGeom>
        </p:spPr>
      </p:pic>
      <p:sp>
        <p:nvSpPr>
          <p:cNvPr id="3" name="Rectangle 2">
            <a:extLst>
              <a:ext uri="{FF2B5EF4-FFF2-40B4-BE49-F238E27FC236}">
                <a16:creationId xmlns:a16="http://schemas.microsoft.com/office/drawing/2014/main" id="{F89EA8C5-E5B9-4E4B-B6CF-D6DFA47A2138}"/>
              </a:ext>
            </a:extLst>
          </p:cNvPr>
          <p:cNvSpPr/>
          <p:nvPr/>
        </p:nvSpPr>
        <p:spPr>
          <a:xfrm>
            <a:off x="0" y="-85344"/>
            <a:ext cx="3055288" cy="694334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DB309D-B631-4E4B-8959-A1899195E43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FE606335-2395-D148-BA0F-ED7EBED6D5B2}"/>
              </a:ext>
            </a:extLst>
          </p:cNvPr>
          <p:cNvSpPr>
            <a:spLocks noChangeArrowheads="1"/>
          </p:cNvSpPr>
          <p:nvPr/>
        </p:nvSpPr>
        <p:spPr bwMode="auto">
          <a:xfrm>
            <a:off x="3665591" y="173084"/>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32DA8D1A-CB83-3047-8C2A-9E9183C7E659}"/>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F3DAEBDF-B5C0-754A-A0FA-C3BE4AEDE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D176BAE-2263-3846-8900-1156AF30A48B}"/>
              </a:ext>
            </a:extLst>
          </p:cNvPr>
          <p:cNvSpPr txBox="1">
            <a:spLocks/>
          </p:cNvSpPr>
          <p:nvPr/>
        </p:nvSpPr>
        <p:spPr>
          <a:xfrm>
            <a:off x="405214" y="2627545"/>
            <a:ext cx="2504662" cy="160290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100" b="1" dirty="0">
                <a:solidFill>
                  <a:schemeClr val="bg1"/>
                </a:solidFill>
              </a:rPr>
              <a:t>Audit of learning from previous SARs</a:t>
            </a:r>
          </a:p>
        </p:txBody>
      </p:sp>
      <p:sp>
        <p:nvSpPr>
          <p:cNvPr id="14" name="Rectangle 13">
            <a:extLst>
              <a:ext uri="{FF2B5EF4-FFF2-40B4-BE49-F238E27FC236}">
                <a16:creationId xmlns:a16="http://schemas.microsoft.com/office/drawing/2014/main" id="{861DEB2C-6246-D042-A763-E967C617722A}"/>
              </a:ext>
            </a:extLst>
          </p:cNvPr>
          <p:cNvSpPr/>
          <p:nvPr/>
        </p:nvSpPr>
        <p:spPr>
          <a:xfrm>
            <a:off x="3171541" y="1514454"/>
            <a:ext cx="9136711" cy="6247864"/>
          </a:xfrm>
          <a:prstGeom prst="rect">
            <a:avLst/>
          </a:prstGeom>
        </p:spPr>
        <p:txBody>
          <a:bodyPr wrap="square">
            <a:spAutoFit/>
          </a:bodyPr>
          <a:lstStyle/>
          <a:p>
            <a:endParaRPr lang="en-GB" sz="1600"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Audit of the learning from previous SARs</a:t>
            </a:r>
          </a:p>
          <a:p>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Following thematic analysis of the </a:t>
            </a:r>
            <a:r>
              <a:rPr lang="en-GB" sz="1600" b="1" dirty="0">
                <a:solidFill>
                  <a:schemeClr val="accent1">
                    <a:lumMod val="50000"/>
                  </a:schemeClr>
                </a:solidFill>
                <a:latin typeface="Arial" panose="020B0604020202020204" pitchFamily="34" charset="0"/>
              </a:rPr>
              <a:t>SARs published by the NYSAB between 2012 and 2021</a:t>
            </a:r>
            <a:r>
              <a:rPr lang="en-GB" sz="1600" dirty="0">
                <a:solidFill>
                  <a:schemeClr val="accent1">
                    <a:lumMod val="50000"/>
                  </a:schemeClr>
                </a:solidFill>
                <a:latin typeface="Arial" panose="020B0604020202020204" pitchFamily="34" charset="0"/>
              </a:rPr>
              <a:t>, the learning and review sub-group has been tasked with auditing learning identified within these reviews </a:t>
            </a:r>
            <a:r>
              <a:rPr lang="en-GB" sz="1600" b="1" dirty="0">
                <a:solidFill>
                  <a:schemeClr val="accent1">
                    <a:lumMod val="50000"/>
                  </a:schemeClr>
                </a:solidFill>
                <a:latin typeface="Arial" panose="020B0604020202020204" pitchFamily="34" charset="0"/>
              </a:rPr>
              <a:t>to ensure changes in practice have been embedded</a:t>
            </a:r>
            <a:r>
              <a:rPr lang="en-GB" sz="1600" dirty="0">
                <a:solidFill>
                  <a:schemeClr val="accent1">
                    <a:lumMod val="50000"/>
                  </a:schemeClr>
                </a:solidFill>
                <a:latin typeface="Arial" panose="020B0604020202020204" pitchFamily="34" charset="0"/>
              </a:rPr>
              <a:t>, and </a:t>
            </a:r>
            <a:r>
              <a:rPr lang="en-GB" sz="1600" b="1" dirty="0">
                <a:solidFill>
                  <a:schemeClr val="accent1">
                    <a:lumMod val="50000"/>
                  </a:schemeClr>
                </a:solidFill>
                <a:latin typeface="Arial" panose="020B0604020202020204" pitchFamily="34" charset="0"/>
              </a:rPr>
              <a:t>long-term change has been sustained by relevant agencies.</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A task and finish group, which is managed through the policies, practice development and legislation (PPDL) sub-group, identified a preferred multi-agency audit tool and work is now underway to finalise the tool.</a:t>
            </a:r>
          </a:p>
          <a:p>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The themes that were identified through the SAR thematic analysis </a:t>
            </a:r>
          </a:p>
          <a:p>
            <a:r>
              <a:rPr lang="en-GB" sz="1600" dirty="0">
                <a:solidFill>
                  <a:schemeClr val="accent1">
                    <a:lumMod val="50000"/>
                  </a:schemeClr>
                </a:solidFill>
                <a:latin typeface="Arial" panose="020B0604020202020204" pitchFamily="34" charset="0"/>
              </a:rPr>
              <a:t>     have been transposed into the audit tool.</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A </a:t>
            </a:r>
            <a:r>
              <a:rPr lang="en-GB" sz="1600">
                <a:solidFill>
                  <a:schemeClr val="accent1">
                    <a:lumMod val="50000"/>
                  </a:schemeClr>
                </a:solidFill>
                <a:latin typeface="Arial" panose="020B0604020202020204" pitchFamily="34" charset="0"/>
              </a:rPr>
              <a:t>recommendation will </a:t>
            </a:r>
            <a:r>
              <a:rPr lang="en-GB" sz="1600" dirty="0">
                <a:solidFill>
                  <a:schemeClr val="accent1">
                    <a:lumMod val="50000"/>
                  </a:schemeClr>
                </a:solidFill>
                <a:latin typeface="Arial" panose="020B0604020202020204" pitchFamily="34" charset="0"/>
              </a:rPr>
              <a:t>be made to the PPDL sub-group in January </a:t>
            </a:r>
          </a:p>
          <a:p>
            <a:r>
              <a:rPr lang="en-GB" sz="1600" dirty="0">
                <a:solidFill>
                  <a:schemeClr val="accent1">
                    <a:lumMod val="50000"/>
                  </a:schemeClr>
                </a:solidFill>
                <a:latin typeface="Arial" panose="020B0604020202020204" pitchFamily="34" charset="0"/>
              </a:rPr>
              <a:t>     that an audit is completed every 2 months (subject to review). </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r>
              <a:rPr lang="en-GB" sz="1600" dirty="0">
                <a:solidFill>
                  <a:schemeClr val="accent1">
                    <a:lumMod val="50000"/>
                  </a:schemeClr>
                </a:solidFill>
                <a:latin typeface="Arial" panose="020B0604020202020204" pitchFamily="34" charset="0"/>
              </a:rPr>
              <a:t>The LAR will be required to monitor the audits to ensure learning</a:t>
            </a:r>
          </a:p>
          <a:p>
            <a:r>
              <a:rPr lang="en-GB" sz="1600" dirty="0">
                <a:solidFill>
                  <a:schemeClr val="accent1">
                    <a:lumMod val="50000"/>
                  </a:schemeClr>
                </a:solidFill>
                <a:latin typeface="Arial" panose="020B0604020202020204" pitchFamily="34" charset="0"/>
              </a:rPr>
              <a:t>      is being evidenced within the audits.</a:t>
            </a: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endParaRPr lang="en-GB" sz="1600" b="1" dirty="0">
              <a:solidFill>
                <a:schemeClr val="accent1">
                  <a:lumMod val="50000"/>
                </a:schemeClr>
              </a:solidFill>
              <a:latin typeface="Arial" panose="020B0604020202020204" pitchFamily="34" charset="0"/>
            </a:endParaRPr>
          </a:p>
          <a:p>
            <a:pPr marL="285750" indent="-285750">
              <a:buFont typeface="Arial" panose="020B0604020202020204" pitchFamily="34" charset="0"/>
              <a:buChar char="•"/>
            </a:pPr>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9" name="Audio Recording 24 Dec 2021 at 09:36:34" descr="Audio Recording 24 Dec 2021 at 09:36:34">
            <a:hlinkClick r:id="" action="ppaction://media"/>
            <a:extLst>
              <a:ext uri="{FF2B5EF4-FFF2-40B4-BE49-F238E27FC236}">
                <a16:creationId xmlns:a16="http://schemas.microsoft.com/office/drawing/2014/main" id="{6D7269C7-09F1-404B-AEA6-CD71F7A23A8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1172" y="5872116"/>
            <a:ext cx="812800" cy="812800"/>
          </a:xfrm>
          <a:prstGeom prst="rect">
            <a:avLst/>
          </a:prstGeom>
        </p:spPr>
      </p:pic>
      <p:pic>
        <p:nvPicPr>
          <p:cNvPr id="11" name="Picture 10">
            <a:extLst>
              <a:ext uri="{FF2B5EF4-FFF2-40B4-BE49-F238E27FC236}">
                <a16:creationId xmlns:a16="http://schemas.microsoft.com/office/drawing/2014/main" id="{A78D717E-F1E4-EF4B-9140-48483D9115B4}"/>
              </a:ext>
            </a:extLst>
          </p:cNvPr>
          <p:cNvPicPr>
            <a:picLocks noChangeAspect="1"/>
          </p:cNvPicPr>
          <p:nvPr/>
        </p:nvPicPr>
        <p:blipFill>
          <a:blip r:embed="rId9"/>
          <a:stretch>
            <a:fillRect/>
          </a:stretch>
        </p:blipFill>
        <p:spPr>
          <a:xfrm rot="1186473">
            <a:off x="9778830" y="4224974"/>
            <a:ext cx="1900225" cy="2347338"/>
          </a:xfrm>
          <a:prstGeom prst="rect">
            <a:avLst/>
          </a:prstGeom>
          <a:effectLst>
            <a:outerShdw blurRad="711919" dist="38100" algn="l" rotWithShape="0">
              <a:schemeClr val="accent1">
                <a:alpha val="40000"/>
              </a:schemeClr>
            </a:outerShdw>
          </a:effectLst>
        </p:spPr>
      </p:pic>
    </p:spTree>
    <p:extLst>
      <p:ext uri="{BB962C8B-B14F-4D97-AF65-F5344CB8AC3E}">
        <p14:creationId xmlns:p14="http://schemas.microsoft.com/office/powerpoint/2010/main" val="2198402152"/>
      </p:ext>
    </p:extLst>
  </p:cSld>
  <p:clrMapOvr>
    <a:masterClrMapping/>
  </p:clrMapOvr>
  <mc:AlternateContent xmlns:mc="http://schemas.openxmlformats.org/markup-compatibility/2006" xmlns:p14="http://schemas.microsoft.com/office/powerpoint/2010/main">
    <mc:Choice Requires="p14">
      <p:transition spd="slow" p14:dur="2000" advClick="0" advTm="76000"/>
    </mc:Choice>
    <mc:Fallback xmlns="">
      <p:transition spd="slow" advClick="0" advTm="7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53348-7578-EF48-8527-26C17A0CBC91}"/>
              </a:ext>
            </a:extLst>
          </p:cNvPr>
          <p:cNvPicPr>
            <a:picLocks noChangeAspect="1"/>
          </p:cNvPicPr>
          <p:nvPr/>
        </p:nvPicPr>
        <p:blipFill>
          <a:blip r:embed="rId5">
            <a:alphaModFix amt="20000"/>
          </a:blip>
          <a:stretch>
            <a:fillRect/>
          </a:stretch>
        </p:blipFill>
        <p:spPr>
          <a:xfrm>
            <a:off x="2650399" y="884911"/>
            <a:ext cx="9541601" cy="5991012"/>
          </a:xfrm>
          <a:prstGeom prst="rect">
            <a:avLst/>
          </a:prstGeom>
        </p:spPr>
      </p:pic>
      <p:sp>
        <p:nvSpPr>
          <p:cNvPr id="3" name="Rectangle 2">
            <a:extLst>
              <a:ext uri="{FF2B5EF4-FFF2-40B4-BE49-F238E27FC236}">
                <a16:creationId xmlns:a16="http://schemas.microsoft.com/office/drawing/2014/main" id="{A85E9C6F-90C3-3C4F-8913-6CD982B379F5}"/>
              </a:ext>
            </a:extLst>
          </p:cNvPr>
          <p:cNvSpPr/>
          <p:nvPr/>
        </p:nvSpPr>
        <p:spPr>
          <a:xfrm>
            <a:off x="-42087" y="0"/>
            <a:ext cx="2728912" cy="6858000"/>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E3B5F9-F051-694C-B346-B082548B241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34671" y="540387"/>
            <a:ext cx="2861606" cy="650182"/>
          </a:xfrm>
          <a:prstGeom prst="rect">
            <a:avLst/>
          </a:prstGeom>
          <a:noFill/>
          <a:ln>
            <a:noFill/>
          </a:ln>
        </p:spPr>
      </p:pic>
      <p:sp>
        <p:nvSpPr>
          <p:cNvPr id="5" name="Rectangle 4">
            <a:extLst>
              <a:ext uri="{FF2B5EF4-FFF2-40B4-BE49-F238E27FC236}">
                <a16:creationId xmlns:a16="http://schemas.microsoft.com/office/drawing/2014/main" id="{3BDD6899-6FB7-4A45-94D7-831E28F7C559}"/>
              </a:ext>
            </a:extLst>
          </p:cNvPr>
          <p:cNvSpPr>
            <a:spLocks noChangeArrowheads="1"/>
          </p:cNvSpPr>
          <p:nvPr/>
        </p:nvSpPr>
        <p:spPr bwMode="auto">
          <a:xfrm>
            <a:off x="2902930" y="193996"/>
            <a:ext cx="2807630"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www.safeguardingadults.co.uk</a:t>
            </a:r>
            <a:r>
              <a:rPr lang="en-US" altLang="en-US" sz="1400" b="1" dirty="0">
                <a:solidFill>
                  <a:srgbClr val="1F4E79"/>
                </a:solidFill>
                <a:latin typeface="Calibri" panose="020F0502020204030204" pitchFamily="34" charset="0"/>
                <a:ea typeface="Times New Roman" panose="02020603050405020304" pitchFamily="18" charset="0"/>
                <a:cs typeface="Times New Roman" panose="02020603050405020304" pitchFamily="18" charset="0"/>
              </a:rPr>
              <a:t> </a:t>
            </a:r>
            <a:endParaRPr lang="en-US" altLang="en-US" sz="1400" dirty="0">
              <a:latin typeface="Arial" panose="020B0604020202020204" pitchFamily="34" charset="0"/>
            </a:endParaRPr>
          </a:p>
        </p:txBody>
      </p:sp>
      <p:sp>
        <p:nvSpPr>
          <p:cNvPr id="6" name="Rectangle 5">
            <a:extLst>
              <a:ext uri="{FF2B5EF4-FFF2-40B4-BE49-F238E27FC236}">
                <a16:creationId xmlns:a16="http://schemas.microsoft.com/office/drawing/2014/main" id="{6633A7FE-D71E-1244-A307-AA2E9185D728}"/>
              </a:ext>
            </a:extLst>
          </p:cNvPr>
          <p:cNvSpPr>
            <a:spLocks noChangeArrowheads="1"/>
          </p:cNvSpPr>
          <p:nvPr/>
        </p:nvSpPr>
        <p:spPr bwMode="auto">
          <a:xfrm>
            <a:off x="9237133" y="173084"/>
            <a:ext cx="2953343" cy="31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1" rIns="68580" bIns="34291" numCol="1" anchor="ctr" anchorCtr="0" compatLnSpc="1">
            <a:prstTxWarp prst="textNoShape">
              <a:avLst/>
            </a:prstTxWarp>
            <a:spAutoFit/>
          </a:bodyPr>
          <a:lstStyle/>
          <a:p>
            <a:pPr defTabSz="685783" eaLnBrk="0" fontAlgn="base" hangingPunct="0">
              <a:spcBef>
                <a:spcPct val="0"/>
              </a:spcBef>
              <a:spcAft>
                <a:spcPct val="0"/>
              </a:spcAft>
            </a:pPr>
            <a:r>
              <a:rPr lang="en-US" altLang="en-US" sz="1600" b="1" dirty="0">
                <a:solidFill>
                  <a:srgbClr val="1F497D"/>
                </a:solidFill>
                <a:latin typeface="Calibri" panose="020F0502020204030204" pitchFamily="34" charset="0"/>
                <a:ea typeface="Times New Roman" panose="02020603050405020304" pitchFamily="18" charset="0"/>
                <a:cs typeface="Times New Roman" panose="02020603050405020304" pitchFamily="18" charset="0"/>
              </a:rPr>
              <a:t>Follow us on Twitter: @NYSAB1</a:t>
            </a:r>
            <a:endParaRPr lang="en-US" altLang="en-US" sz="1600" dirty="0">
              <a:latin typeface="Arial" panose="020B0604020202020204" pitchFamily="34" charset="0"/>
            </a:endParaRPr>
          </a:p>
        </p:txBody>
      </p:sp>
      <p:pic>
        <p:nvPicPr>
          <p:cNvPr id="7" name="Picture 3">
            <a:extLst>
              <a:ext uri="{FF2B5EF4-FFF2-40B4-BE49-F238E27FC236}">
                <a16:creationId xmlns:a16="http://schemas.microsoft.com/office/drawing/2014/main" id="{737682AA-E5EE-C74B-96A3-8B4980245E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21028" y="146249"/>
            <a:ext cx="358487" cy="4227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64871AF-EB90-E042-8EB7-8C7028D9AA06}"/>
              </a:ext>
            </a:extLst>
          </p:cNvPr>
          <p:cNvSpPr txBox="1">
            <a:spLocks/>
          </p:cNvSpPr>
          <p:nvPr/>
        </p:nvSpPr>
        <p:spPr>
          <a:xfrm>
            <a:off x="266726" y="1315291"/>
            <a:ext cx="2374612" cy="301493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300" b="1" dirty="0">
                <a:solidFill>
                  <a:schemeClr val="bg1"/>
                </a:solidFill>
              </a:rPr>
              <a:t>Resources</a:t>
            </a:r>
          </a:p>
          <a:p>
            <a:pPr algn="l"/>
            <a:r>
              <a:rPr lang="en-US" sz="3300" b="1" dirty="0">
                <a:solidFill>
                  <a:schemeClr val="bg1"/>
                </a:solidFill>
              </a:rPr>
              <a:t>&amp; Keeping up to date with the NYSAB</a:t>
            </a:r>
          </a:p>
        </p:txBody>
      </p:sp>
      <p:sp>
        <p:nvSpPr>
          <p:cNvPr id="9" name="Rectangle 8">
            <a:extLst>
              <a:ext uri="{FF2B5EF4-FFF2-40B4-BE49-F238E27FC236}">
                <a16:creationId xmlns:a16="http://schemas.microsoft.com/office/drawing/2014/main" id="{F02EFBE4-CEAD-8D45-AFC6-C179E6FFB2CE}"/>
              </a:ext>
            </a:extLst>
          </p:cNvPr>
          <p:cNvSpPr/>
          <p:nvPr/>
        </p:nvSpPr>
        <p:spPr>
          <a:xfrm>
            <a:off x="2695886" y="1009092"/>
            <a:ext cx="9571842" cy="2554545"/>
          </a:xfrm>
          <a:prstGeom prst="rect">
            <a:avLst/>
          </a:prstGeom>
        </p:spPr>
        <p:txBody>
          <a:bodyPr wrap="square">
            <a:spAutoFit/>
          </a:bodyPr>
          <a:lstStyle/>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One Minute Guides – </a:t>
            </a:r>
            <a:r>
              <a:rPr lang="en-GB" sz="1600" dirty="0">
                <a:solidFill>
                  <a:schemeClr val="accent1">
                    <a:lumMod val="50000"/>
                  </a:schemeClr>
                </a:solidFill>
                <a:latin typeface="Arial" panose="020B0604020202020204" pitchFamily="34" charset="0"/>
                <a:hlinkClick r:id="rId8"/>
              </a:rPr>
              <a:t>https://safeguardingadults.co.uk/working-with-adults/one-minute-guides-omg/</a:t>
            </a:r>
            <a:r>
              <a:rPr lang="en-GB" sz="1600" dirty="0">
                <a:solidFill>
                  <a:schemeClr val="accent1">
                    <a:lumMod val="50000"/>
                  </a:schemeClr>
                </a:solidFill>
                <a:latin typeface="Arial" panose="020B0604020202020204" pitchFamily="34" charset="0"/>
              </a:rPr>
              <a:t> </a:t>
            </a:r>
          </a:p>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Keeping Safe Resources - </a:t>
            </a:r>
            <a:r>
              <a:rPr lang="en-GB" sz="1600" dirty="0">
                <a:solidFill>
                  <a:schemeClr val="accent1">
                    <a:lumMod val="50000"/>
                  </a:schemeClr>
                </a:solidFill>
                <a:latin typeface="Arial" panose="020B0604020202020204" pitchFamily="34" charset="0"/>
                <a:hlinkClick r:id="rId9"/>
              </a:rPr>
              <a:t>https://safeguardingadults.co.uk/keeping-safe/easy-read-guides/</a:t>
            </a:r>
            <a:r>
              <a:rPr lang="en-GB" sz="1600" dirty="0">
                <a:solidFill>
                  <a:schemeClr val="accent1">
                    <a:lumMod val="50000"/>
                  </a:schemeClr>
                </a:solidFill>
                <a:latin typeface="Arial" panose="020B0604020202020204" pitchFamily="34" charset="0"/>
              </a:rPr>
              <a:t> </a:t>
            </a:r>
          </a:p>
          <a:p>
            <a:endParaRPr lang="en-GB" sz="1600" b="1" dirty="0">
              <a:solidFill>
                <a:schemeClr val="accent1">
                  <a:lumMod val="50000"/>
                </a:schemeClr>
              </a:solidFill>
              <a:latin typeface="Arial" panose="020B0604020202020204" pitchFamily="34" charset="0"/>
            </a:endParaRPr>
          </a:p>
          <a:p>
            <a:r>
              <a:rPr lang="en-GB" sz="1600" b="1" dirty="0">
                <a:solidFill>
                  <a:schemeClr val="accent1">
                    <a:lumMod val="50000"/>
                  </a:schemeClr>
                </a:solidFill>
                <a:latin typeface="Arial" panose="020B0604020202020204" pitchFamily="34" charset="0"/>
              </a:rPr>
              <a:t>Training - </a:t>
            </a:r>
            <a:r>
              <a:rPr lang="en-GB" sz="1600" dirty="0">
                <a:solidFill>
                  <a:schemeClr val="accent1">
                    <a:lumMod val="50000"/>
                  </a:schemeClr>
                </a:solidFill>
                <a:latin typeface="Arial" panose="020B0604020202020204" pitchFamily="34" charset="0"/>
                <a:hlinkClick r:id="rId10"/>
              </a:rPr>
              <a:t>https://safeguardingadults.co.uk/learning-research/training-courses/</a:t>
            </a:r>
            <a:r>
              <a:rPr lang="en-GB" sz="1600" dirty="0">
                <a:solidFill>
                  <a:schemeClr val="accent1">
                    <a:lumMod val="50000"/>
                  </a:schemeClr>
                </a:solidFill>
                <a:latin typeface="Arial" panose="020B0604020202020204" pitchFamily="34" charset="0"/>
              </a:rPr>
              <a:t> </a:t>
            </a:r>
          </a:p>
          <a:p>
            <a:r>
              <a:rPr lang="en-GB" sz="1600" b="1" dirty="0">
                <a:solidFill>
                  <a:schemeClr val="accent1">
                    <a:lumMod val="50000"/>
                  </a:schemeClr>
                </a:solidFill>
                <a:latin typeface="Arial" panose="020B0604020202020204" pitchFamily="34" charset="0"/>
              </a:rPr>
              <a:t> </a:t>
            </a:r>
          </a:p>
          <a:p>
            <a:r>
              <a:rPr lang="en-GB" sz="1600" b="1" dirty="0">
                <a:solidFill>
                  <a:schemeClr val="accent1">
                    <a:lumMod val="50000"/>
                  </a:schemeClr>
                </a:solidFill>
                <a:latin typeface="Arial" panose="020B0604020202020204" pitchFamily="34" charset="0"/>
              </a:rPr>
              <a:t>NYSAB Procedures -  </a:t>
            </a:r>
            <a:r>
              <a:rPr lang="en-GB" sz="1600" dirty="0">
                <a:solidFill>
                  <a:schemeClr val="accent1">
                    <a:lumMod val="50000"/>
                  </a:schemeClr>
                </a:solidFill>
                <a:latin typeface="Arial" panose="020B0604020202020204" pitchFamily="34" charset="0"/>
                <a:hlinkClick r:id="rId11"/>
              </a:rPr>
              <a:t>https://safeguardingadults.co.uk/working-with-adults/nysab-procedures/</a:t>
            </a:r>
            <a:r>
              <a:rPr lang="en-GB" sz="1600" dirty="0">
                <a:solidFill>
                  <a:schemeClr val="accent1">
                    <a:lumMod val="50000"/>
                  </a:schemeClr>
                </a:solidFill>
                <a:latin typeface="Arial" panose="020B0604020202020204" pitchFamily="34" charset="0"/>
              </a:rPr>
              <a:t> </a:t>
            </a:r>
          </a:p>
          <a:p>
            <a:endParaRPr lang="en-GB" sz="1600" dirty="0">
              <a:solidFill>
                <a:schemeClr val="accent1">
                  <a:lumMod val="50000"/>
                </a:schemeClr>
              </a:solidFill>
              <a:latin typeface="Arial" panose="020B0604020202020204" pitchFamily="34" charset="0"/>
            </a:endParaRPr>
          </a:p>
          <a:p>
            <a:endParaRPr lang="en-US" sz="1600" b="1" dirty="0">
              <a:solidFill>
                <a:schemeClr val="accent1">
                  <a:lumMod val="50000"/>
                </a:schemeClr>
              </a:solidFill>
            </a:endParaRPr>
          </a:p>
        </p:txBody>
      </p:sp>
      <p:pic>
        <p:nvPicPr>
          <p:cNvPr id="10" name="Picture 9">
            <a:extLst>
              <a:ext uri="{FF2B5EF4-FFF2-40B4-BE49-F238E27FC236}">
                <a16:creationId xmlns:a16="http://schemas.microsoft.com/office/drawing/2014/main" id="{0C4DB86A-64FB-4B4F-9B92-F647A9557321}"/>
              </a:ext>
            </a:extLst>
          </p:cNvPr>
          <p:cNvPicPr>
            <a:picLocks noChangeAspect="1"/>
          </p:cNvPicPr>
          <p:nvPr/>
        </p:nvPicPr>
        <p:blipFill>
          <a:blip r:embed="rId12"/>
          <a:stretch>
            <a:fillRect/>
          </a:stretch>
        </p:blipFill>
        <p:spPr>
          <a:xfrm rot="20868873">
            <a:off x="3040795" y="3964496"/>
            <a:ext cx="1705628" cy="2181663"/>
          </a:xfrm>
          <a:prstGeom prst="rect">
            <a:avLst/>
          </a:prstGeom>
        </p:spPr>
      </p:pic>
      <p:pic>
        <p:nvPicPr>
          <p:cNvPr id="13" name="Picture 12">
            <a:hlinkClick r:id="rId13"/>
            <a:extLst>
              <a:ext uri="{FF2B5EF4-FFF2-40B4-BE49-F238E27FC236}">
                <a16:creationId xmlns:a16="http://schemas.microsoft.com/office/drawing/2014/main" id="{2BAEBDE8-853A-9844-AE13-15E083A8F61C}"/>
              </a:ext>
            </a:extLst>
          </p:cNvPr>
          <p:cNvPicPr>
            <a:picLocks noChangeAspect="1"/>
          </p:cNvPicPr>
          <p:nvPr/>
        </p:nvPicPr>
        <p:blipFill>
          <a:blip r:embed="rId14"/>
          <a:stretch>
            <a:fillRect/>
          </a:stretch>
        </p:blipFill>
        <p:spPr>
          <a:xfrm rot="730567">
            <a:off x="8709622" y="4179502"/>
            <a:ext cx="3054882" cy="1973004"/>
          </a:xfrm>
          <a:prstGeom prst="rect">
            <a:avLst/>
          </a:prstGeom>
        </p:spPr>
      </p:pic>
      <p:sp>
        <p:nvSpPr>
          <p:cNvPr id="14" name="TextBox 13">
            <a:extLst>
              <a:ext uri="{FF2B5EF4-FFF2-40B4-BE49-F238E27FC236}">
                <a16:creationId xmlns:a16="http://schemas.microsoft.com/office/drawing/2014/main" id="{C6B6769E-4958-0340-AB6C-0F2BC32A83C3}"/>
              </a:ext>
            </a:extLst>
          </p:cNvPr>
          <p:cNvSpPr txBox="1"/>
          <p:nvPr/>
        </p:nvSpPr>
        <p:spPr>
          <a:xfrm>
            <a:off x="8631002" y="6193485"/>
            <a:ext cx="3212123" cy="369332"/>
          </a:xfrm>
          <a:prstGeom prst="rect">
            <a:avLst/>
          </a:prstGeom>
          <a:noFill/>
        </p:spPr>
        <p:txBody>
          <a:bodyPr wrap="square" rtlCol="0">
            <a:spAutoFit/>
          </a:bodyPr>
          <a:lstStyle/>
          <a:p>
            <a:r>
              <a:rPr lang="en-US" dirty="0">
                <a:hlinkClick r:id="rId13"/>
              </a:rPr>
              <a:t>www.safeguardingadults.co.uk</a:t>
            </a:r>
            <a:r>
              <a:rPr lang="en-US" dirty="0"/>
              <a:t> </a:t>
            </a:r>
          </a:p>
        </p:txBody>
      </p:sp>
      <p:sp>
        <p:nvSpPr>
          <p:cNvPr id="15" name="TextBox 14">
            <a:extLst>
              <a:ext uri="{FF2B5EF4-FFF2-40B4-BE49-F238E27FC236}">
                <a16:creationId xmlns:a16="http://schemas.microsoft.com/office/drawing/2014/main" id="{7F245922-0278-B045-BE00-B16F83BE16F7}"/>
              </a:ext>
            </a:extLst>
          </p:cNvPr>
          <p:cNvSpPr txBox="1"/>
          <p:nvPr/>
        </p:nvSpPr>
        <p:spPr>
          <a:xfrm>
            <a:off x="5573247" y="6347640"/>
            <a:ext cx="2601824" cy="369332"/>
          </a:xfrm>
          <a:prstGeom prst="rect">
            <a:avLst/>
          </a:prstGeom>
          <a:noFill/>
        </p:spPr>
        <p:txBody>
          <a:bodyPr wrap="square" rtlCol="0">
            <a:spAutoFit/>
          </a:bodyPr>
          <a:lstStyle/>
          <a:p>
            <a:r>
              <a:rPr lang="en-US" dirty="0">
                <a:hlinkClick r:id="rId15"/>
              </a:rPr>
              <a:t>www.twitter.com/nysab1</a:t>
            </a:r>
            <a:r>
              <a:rPr lang="en-US" dirty="0"/>
              <a:t> </a:t>
            </a:r>
          </a:p>
        </p:txBody>
      </p:sp>
      <p:sp>
        <p:nvSpPr>
          <p:cNvPr id="16" name="TextBox 15">
            <a:extLst>
              <a:ext uri="{FF2B5EF4-FFF2-40B4-BE49-F238E27FC236}">
                <a16:creationId xmlns:a16="http://schemas.microsoft.com/office/drawing/2014/main" id="{0269CF6D-69FB-A040-BCD2-9D41AD40AB28}"/>
              </a:ext>
            </a:extLst>
          </p:cNvPr>
          <p:cNvSpPr txBox="1"/>
          <p:nvPr/>
        </p:nvSpPr>
        <p:spPr>
          <a:xfrm>
            <a:off x="2848752" y="6091165"/>
            <a:ext cx="2601824" cy="646331"/>
          </a:xfrm>
          <a:prstGeom prst="rect">
            <a:avLst/>
          </a:prstGeom>
          <a:noFill/>
        </p:spPr>
        <p:txBody>
          <a:bodyPr wrap="square" rtlCol="0">
            <a:spAutoFit/>
          </a:bodyPr>
          <a:lstStyle/>
          <a:p>
            <a:r>
              <a:rPr lang="en-US" dirty="0">
                <a:hlinkClick r:id="rId16"/>
              </a:rPr>
              <a:t>www.safeguardingadults.co.uk/nysab-newsletter</a:t>
            </a:r>
            <a:r>
              <a:rPr lang="en-US" dirty="0"/>
              <a:t> </a:t>
            </a:r>
          </a:p>
        </p:txBody>
      </p:sp>
      <p:sp>
        <p:nvSpPr>
          <p:cNvPr id="17" name="TextBox 16">
            <a:extLst>
              <a:ext uri="{FF2B5EF4-FFF2-40B4-BE49-F238E27FC236}">
                <a16:creationId xmlns:a16="http://schemas.microsoft.com/office/drawing/2014/main" id="{4A13D0AB-B270-4640-B229-A51ACD0908FF}"/>
              </a:ext>
            </a:extLst>
          </p:cNvPr>
          <p:cNvSpPr txBox="1"/>
          <p:nvPr/>
        </p:nvSpPr>
        <p:spPr>
          <a:xfrm rot="20852929">
            <a:off x="2837224" y="3594724"/>
            <a:ext cx="1595695"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Newsletter</a:t>
            </a:r>
            <a:endParaRPr lang="en-US" dirty="0"/>
          </a:p>
        </p:txBody>
      </p:sp>
      <p:sp>
        <p:nvSpPr>
          <p:cNvPr id="18" name="TextBox 17">
            <a:extLst>
              <a:ext uri="{FF2B5EF4-FFF2-40B4-BE49-F238E27FC236}">
                <a16:creationId xmlns:a16="http://schemas.microsoft.com/office/drawing/2014/main" id="{C619B9FA-81F8-0241-949C-52584A7F45A5}"/>
              </a:ext>
            </a:extLst>
          </p:cNvPr>
          <p:cNvSpPr txBox="1"/>
          <p:nvPr/>
        </p:nvSpPr>
        <p:spPr>
          <a:xfrm>
            <a:off x="6392468" y="3452972"/>
            <a:ext cx="1170920"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Twitter</a:t>
            </a:r>
            <a:endParaRPr lang="en-US" dirty="0"/>
          </a:p>
        </p:txBody>
      </p:sp>
      <p:sp>
        <p:nvSpPr>
          <p:cNvPr id="19" name="TextBox 18">
            <a:extLst>
              <a:ext uri="{FF2B5EF4-FFF2-40B4-BE49-F238E27FC236}">
                <a16:creationId xmlns:a16="http://schemas.microsoft.com/office/drawing/2014/main" id="{6F56AECB-DD35-5849-A8C5-F10E7F0913A4}"/>
              </a:ext>
            </a:extLst>
          </p:cNvPr>
          <p:cNvSpPr txBox="1"/>
          <p:nvPr/>
        </p:nvSpPr>
        <p:spPr>
          <a:xfrm rot="585748">
            <a:off x="9936675" y="3824358"/>
            <a:ext cx="1642024" cy="369332"/>
          </a:xfrm>
          <a:prstGeom prst="rect">
            <a:avLst/>
          </a:prstGeom>
          <a:noFill/>
        </p:spPr>
        <p:txBody>
          <a:bodyPr wrap="square" rtlCol="0">
            <a:spAutoFit/>
          </a:bodyPr>
          <a:lstStyle/>
          <a:p>
            <a:r>
              <a:rPr lang="en-GB" b="1" dirty="0">
                <a:solidFill>
                  <a:schemeClr val="accent1">
                    <a:lumMod val="50000"/>
                  </a:schemeClr>
                </a:solidFill>
                <a:latin typeface="Arial" panose="020B0604020202020204" pitchFamily="34" charset="0"/>
              </a:rPr>
              <a:t>Website</a:t>
            </a:r>
            <a:endParaRPr lang="en-US" dirty="0"/>
          </a:p>
        </p:txBody>
      </p:sp>
      <p:pic>
        <p:nvPicPr>
          <p:cNvPr id="20" name="Audio Recording 6 Jul 2021 at 16:25:41" descr="Audio Recording 6 Jul 2021 at 16:25:41">
            <a:hlinkClick r:id="" action="ppaction://media"/>
            <a:extLst>
              <a:ext uri="{FF2B5EF4-FFF2-40B4-BE49-F238E27FC236}">
                <a16:creationId xmlns:a16="http://schemas.microsoft.com/office/drawing/2014/main" id="{8CB0D3B8-DA0E-774F-BB5E-2C515EBD71A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578751" y="6137368"/>
            <a:ext cx="812800" cy="812800"/>
          </a:xfrm>
          <a:prstGeom prst="rect">
            <a:avLst/>
          </a:prstGeom>
        </p:spPr>
      </p:pic>
      <p:pic>
        <p:nvPicPr>
          <p:cNvPr id="12" name="Picture 11">
            <a:extLst>
              <a:ext uri="{FF2B5EF4-FFF2-40B4-BE49-F238E27FC236}">
                <a16:creationId xmlns:a16="http://schemas.microsoft.com/office/drawing/2014/main" id="{D2B90D02-F93B-8548-B989-8E3185620CE3}"/>
              </a:ext>
            </a:extLst>
          </p:cNvPr>
          <p:cNvPicPr>
            <a:picLocks noChangeAspect="1"/>
          </p:cNvPicPr>
          <p:nvPr/>
        </p:nvPicPr>
        <p:blipFill>
          <a:blip r:embed="rId18"/>
          <a:stretch>
            <a:fillRect/>
          </a:stretch>
        </p:blipFill>
        <p:spPr>
          <a:xfrm>
            <a:off x="5354115" y="3795838"/>
            <a:ext cx="3172737" cy="2463378"/>
          </a:xfrm>
          <a:prstGeom prst="rect">
            <a:avLst/>
          </a:prstGeom>
        </p:spPr>
      </p:pic>
    </p:spTree>
    <p:extLst>
      <p:ext uri="{BB962C8B-B14F-4D97-AF65-F5344CB8AC3E}">
        <p14:creationId xmlns:p14="http://schemas.microsoft.com/office/powerpoint/2010/main" val="2875221913"/>
      </p:ext>
    </p:extLst>
  </p:cSld>
  <p:clrMapOvr>
    <a:masterClrMapping/>
  </p:clrMapOvr>
  <mc:AlternateContent xmlns:mc="http://schemas.openxmlformats.org/markup-compatibility/2006" xmlns:p14="http://schemas.microsoft.com/office/powerpoint/2010/main">
    <mc:Choice Requires="p14">
      <p:transition spd="slow" p14:dur="2000" advClick="0" advTm="31500"/>
    </mc:Choice>
    <mc:Fallback xmlns="">
      <p:transition spd="slow" advClick="0" advTm="315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32"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th Yorkshire Community Safety Partnership_YNCSP logo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79" y="1040363"/>
            <a:ext cx="10434721" cy="2668555"/>
          </a:xfrm>
          <a:prstGeom prst="rect">
            <a:avLst/>
          </a:prstGeom>
          <a:gradFill>
            <a:gsLst>
              <a:gs pos="0">
                <a:schemeClr val="accent1">
                  <a:lumMod val="5000"/>
                  <a:lumOff val="95000"/>
                </a:schemeClr>
              </a:gs>
              <a:gs pos="74000">
                <a:schemeClr val="accent1">
                  <a:lumMod val="45000"/>
                  <a:lumOff val="55000"/>
                </a:schemeClr>
              </a:gs>
              <a:gs pos="37000">
                <a:schemeClr val="accent1">
                  <a:lumMod val="45000"/>
                  <a:lumOff val="55000"/>
                </a:schemeClr>
              </a:gs>
              <a:gs pos="100000">
                <a:schemeClr val="accent1">
                  <a:lumMod val="30000"/>
                  <a:lumOff val="70000"/>
                </a:schemeClr>
              </a:gs>
            </a:gsLst>
            <a:lin ang="5400000" scaled="1"/>
          </a:gradFill>
          <a:ln>
            <a:noFill/>
          </a:ln>
        </p:spPr>
      </p:pic>
      <p:pic>
        <p:nvPicPr>
          <p:cNvPr id="4" name="Picture 3"/>
          <p:cNvPicPr>
            <a:picLocks noChangeAspect="1"/>
          </p:cNvPicPr>
          <p:nvPr/>
        </p:nvPicPr>
        <p:blipFill>
          <a:blip r:embed="rId5"/>
          <a:stretch>
            <a:fillRect/>
          </a:stretch>
        </p:blipFill>
        <p:spPr>
          <a:xfrm>
            <a:off x="0" y="6276513"/>
            <a:ext cx="12192000" cy="58148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1601274"/>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105867"/>
            <a:ext cx="11696699" cy="5170646"/>
          </a:xfrm>
          <a:prstGeom prst="rect">
            <a:avLst/>
          </a:prstGeom>
        </p:spPr>
        <p:txBody>
          <a:bodyPr wrap="square">
            <a:spAutoFit/>
          </a:bodyPr>
          <a:lstStyle/>
          <a:p>
            <a:r>
              <a:rPr lang="en-GB" sz="2400" dirty="0">
                <a:latin typeface="Arial" panose="020B0604020202020204" pitchFamily="34" charset="0"/>
                <a:cs typeface="Arial" panose="020B0604020202020204" pitchFamily="34" charset="0"/>
              </a:rPr>
              <a:t>Community Safety Partnerships are under a statutory duty to work together to:</a:t>
            </a:r>
          </a:p>
          <a:p>
            <a:pPr marL="914400" lvl="1"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Reduce reoffending</a:t>
            </a:r>
          </a:p>
          <a:p>
            <a:pPr marL="914400" lvl="1"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Tackle crime and disorder</a:t>
            </a:r>
          </a:p>
          <a:p>
            <a:pPr marL="914400" lvl="1"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Tackle anti-social behaviour</a:t>
            </a:r>
          </a:p>
          <a:p>
            <a:pPr marL="914400" lvl="1" indent="-457200">
              <a:buFont typeface="Arial" panose="020B0604020202020204" pitchFamily="34" charset="0"/>
              <a:buChar char="•"/>
            </a:pPr>
            <a:r>
              <a:rPr lang="en-GB" sz="2400" dirty="0">
                <a:latin typeface="Arial" panose="020B0604020202020204" pitchFamily="34" charset="0"/>
                <a:cs typeface="Arial" panose="020B0604020202020204" pitchFamily="34" charset="0"/>
              </a:rPr>
              <a:t>Undertake Domestic Homicide Reviews</a:t>
            </a:r>
          </a:p>
          <a:p>
            <a:pPr lvl="1"/>
            <a:endParaRPr lang="en-GB" sz="2400" dirty="0">
              <a:latin typeface="Arial" panose="020B0604020202020204" pitchFamily="34" charset="0"/>
              <a:cs typeface="Arial" panose="020B0604020202020204" pitchFamily="34" charset="0"/>
            </a:endParaRPr>
          </a:p>
          <a:p>
            <a:r>
              <a:rPr lang="en-GB" sz="2400" b="1" u="sng" dirty="0">
                <a:latin typeface="Arial" panose="020B0604020202020204" pitchFamily="34" charset="0"/>
                <a:cs typeface="Arial" panose="020B0604020202020204" pitchFamily="34" charset="0"/>
              </a:rPr>
              <a:t>Areas for Delivery and Development (2018-22)</a:t>
            </a:r>
          </a:p>
          <a:p>
            <a:r>
              <a:rPr lang="en-GB" sz="2400" dirty="0">
                <a:latin typeface="Arial" panose="020B0604020202020204" pitchFamily="34" charset="0"/>
                <a:cs typeface="Arial" panose="020B0604020202020204" pitchFamily="34" charset="0"/>
              </a:rPr>
              <a:t>NYCSP has agreed the following priority areas for delivery</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Partnership development</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Community Safety Hubs</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Domestic Abuse (including scoping Sexual Violence and Trauma)</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Serious and Organised Crime (early intervention and prevention)</a:t>
            </a:r>
          </a:p>
          <a:p>
            <a:pPr marL="800100" lvl="1"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Hate Crime and Community Cohesion</a:t>
            </a:r>
          </a:p>
          <a:p>
            <a:endParaRPr lang="en-GB" dirty="0"/>
          </a:p>
        </p:txBody>
      </p:sp>
      <p:pic>
        <p:nvPicPr>
          <p:cNvPr id="3" name="Picture 2"/>
          <p:cNvPicPr>
            <a:picLocks noChangeAspect="1"/>
          </p:cNvPicPr>
          <p:nvPr/>
        </p:nvPicPr>
        <p:blipFill>
          <a:blip r:embed="rId4"/>
          <a:stretch>
            <a:fillRect/>
          </a:stretch>
        </p:blipFill>
        <p:spPr>
          <a:xfrm>
            <a:off x="0" y="6276513"/>
            <a:ext cx="12192000" cy="581487"/>
          </a:xfrm>
          <a:prstGeom prst="rect">
            <a:avLst/>
          </a:prstGeom>
        </p:spPr>
      </p:pic>
      <p:pic>
        <p:nvPicPr>
          <p:cNvPr id="4" name="Picture 2" descr="North Yorkshire Community Safety Partnership_YNCSP logo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6925" y="308074"/>
            <a:ext cx="218089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6">
            <a:hlinkClick r:id="" action="ppaction://media"/>
            <a:extLst>
              <a:ext uri="{FF2B5EF4-FFF2-40B4-BE49-F238E27FC236}">
                <a16:creationId xmlns:a16="http://schemas.microsoft.com/office/drawing/2014/main" id="{50DAF27E-2D86-DF4B-863E-B2A89761D1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5882594"/>
            <a:ext cx="609600" cy="609600"/>
          </a:xfrm>
          <a:prstGeom prst="rect">
            <a:avLst/>
          </a:prstGeom>
        </p:spPr>
      </p:pic>
    </p:spTree>
    <p:extLst>
      <p:ext uri="{BB962C8B-B14F-4D97-AF65-F5344CB8AC3E}">
        <p14:creationId xmlns:p14="http://schemas.microsoft.com/office/powerpoint/2010/main" val="4054817702"/>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1_NYSCB MAST Briefings March 17 - Version 4">
  <a:themeElements>
    <a:clrScheme name="nyscb">
      <a:dk1>
        <a:sysClr val="windowText" lastClr="000000"/>
      </a:dk1>
      <a:lt1>
        <a:sysClr val="window" lastClr="FFFFFF"/>
      </a:lt1>
      <a:dk2>
        <a:srgbClr val="3399FF"/>
      </a:dk2>
      <a:lt2>
        <a:srgbClr val="EEECE1"/>
      </a:lt2>
      <a:accent1>
        <a:srgbClr val="0059B5"/>
      </a:accent1>
      <a:accent2>
        <a:srgbClr val="F3621E"/>
      </a:accent2>
      <a:accent3>
        <a:srgbClr val="00B050"/>
      </a:accent3>
      <a:accent4>
        <a:srgbClr val="53A9FF"/>
      </a:accent4>
      <a:accent5>
        <a:srgbClr val="F8A884"/>
      </a:accent5>
      <a:accent6>
        <a:srgbClr val="47FF9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478E4023FA184EA0A9DFC81EF81A77" ma:contentTypeVersion="7" ma:contentTypeDescription="Create a new document." ma:contentTypeScope="" ma:versionID="5f777641d7e0a0923737fb766af35e9f">
  <xsd:schema xmlns:xsd="http://www.w3.org/2001/XMLSchema" xmlns:xs="http://www.w3.org/2001/XMLSchema" xmlns:p="http://schemas.microsoft.com/office/2006/metadata/properties" xmlns:ns3="776113cf-4568-48e9-acd6-d83f820260fe" xmlns:ns4="c172ec82-e51c-48f2-a4aa-3fabee14ccdf" targetNamespace="http://schemas.microsoft.com/office/2006/metadata/properties" ma:root="true" ma:fieldsID="c2248f98f44f16c23215a78123f6b740" ns3:_="" ns4:_="">
    <xsd:import namespace="776113cf-4568-48e9-acd6-d83f820260fe"/>
    <xsd:import namespace="c172ec82-e51c-48f2-a4aa-3fabee14ccd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113cf-4568-48e9-acd6-d83f820260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72ec82-e51c-48f2-a4aa-3fabee14cc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376AEC-144E-49E1-A880-4AC86818121B}">
  <ds:schemaRefs>
    <ds:schemaRef ds:uri="http://schemas.microsoft.com/sharepoint/v3/contenttype/forms"/>
  </ds:schemaRefs>
</ds:datastoreItem>
</file>

<file path=customXml/itemProps2.xml><?xml version="1.0" encoding="utf-8"?>
<ds:datastoreItem xmlns:ds="http://schemas.openxmlformats.org/officeDocument/2006/customXml" ds:itemID="{34386461-5411-454F-907C-C763E9C8CDC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c172ec82-e51c-48f2-a4aa-3fabee14ccdf"/>
    <ds:schemaRef ds:uri="http://purl.org/dc/terms/"/>
    <ds:schemaRef ds:uri="http://schemas.openxmlformats.org/package/2006/metadata/core-properties"/>
    <ds:schemaRef ds:uri="776113cf-4568-48e9-acd6-d83f820260fe"/>
    <ds:schemaRef ds:uri="http://www.w3.org/XML/1998/namespace"/>
  </ds:schemaRefs>
</ds:datastoreItem>
</file>

<file path=customXml/itemProps3.xml><?xml version="1.0" encoding="utf-8"?>
<ds:datastoreItem xmlns:ds="http://schemas.openxmlformats.org/officeDocument/2006/customXml" ds:itemID="{9EF99D37-148F-47D6-BB01-511E0FE01E79}">
  <ds:schemaRefs>
    <ds:schemaRef ds:uri="776113cf-4568-48e9-acd6-d83f820260fe"/>
    <ds:schemaRef ds:uri="c172ec82-e51c-48f2-a4aa-3fabee14ccd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9472</TotalTime>
  <Words>6766</Words>
  <Application>Microsoft Office PowerPoint</Application>
  <PresentationFormat>Widescreen</PresentationFormat>
  <Paragraphs>511</Paragraphs>
  <Slides>31</Slides>
  <Notes>19</Notes>
  <HiddenSlides>0</HiddenSlides>
  <MMClips>31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Arial Black</vt:lpstr>
      <vt:lpstr>Calibri</vt:lpstr>
      <vt:lpstr>Times New Roman</vt:lpstr>
      <vt:lpstr>Wingdings</vt:lpstr>
      <vt:lpstr>1_NYSCB MAST Briefings March 17 - Version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 Yorkshire Safeguarding Children Partnership</vt:lpstr>
      <vt:lpstr>Be Aware</vt:lpstr>
      <vt:lpstr>Annual Reports</vt:lpstr>
      <vt:lpstr>PowerPoint Presentation</vt:lpstr>
      <vt:lpstr>PowerPoint Presentation</vt:lpstr>
      <vt:lpstr>PowerPoint Presentation</vt:lpstr>
      <vt:lpstr>PowerPoint Presentation</vt:lpstr>
      <vt:lpstr>PowerPoint Presentation</vt:lpstr>
      <vt:lpstr>PowerPoint Presentation</vt:lpstr>
      <vt:lpstr>NYSCP Section 11 / Governance Audit</vt:lpstr>
      <vt:lpstr>Peer on Peer Briefing</vt:lpstr>
      <vt:lpstr>Sudden Unexpected Death in Infancy</vt:lpstr>
      <vt:lpstr>Harmful Sexual Behaviours</vt:lpstr>
      <vt:lpstr>Keep up to date with NYSCP</vt:lpstr>
      <vt:lpstr>PowerPoint Presentation</vt:lpstr>
    </vt:vector>
  </TitlesOfParts>
  <Company>NYCC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and Skills</dc:title>
  <dc:creator>Adrian Clarke</dc:creator>
  <cp:lastModifiedBy>Laura Watson</cp:lastModifiedBy>
  <cp:revision>173</cp:revision>
  <dcterms:created xsi:type="dcterms:W3CDTF">2020-01-27T09:49:53Z</dcterms:created>
  <dcterms:modified xsi:type="dcterms:W3CDTF">2022-01-12T14:12:30Z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0x01010040478E4023FA184EA0A9DFC81EF81A77</vt:lpwstr>
  </property>
  <property fmtid="{D5CDD505-2E9C-101B-9397-08002B2CF9AE}" pid="3" name="MSIP_Label_13f27b87-3675-4fb5-85ad-fce3efd3a6b0_Enabled">
    <vt:lpwstr>true</vt:lpwstr>
  </property>
  <property fmtid="{D5CDD505-2E9C-101B-9397-08002B2CF9AE}" pid="4" name="MSIP_Label_13f27b87-3675-4fb5-85ad-fce3efd3a6b0_SetDate">
    <vt:lpwstr>2020-12-16T20:08:10Z</vt:lpwstr>
  </property>
  <property fmtid="{D5CDD505-2E9C-101B-9397-08002B2CF9AE}" pid="5" name="MSIP_Label_13f27b87-3675-4fb5-85ad-fce3efd3a6b0_Method">
    <vt:lpwstr>Standard</vt:lpwstr>
  </property>
  <property fmtid="{D5CDD505-2E9C-101B-9397-08002B2CF9AE}" pid="6" name="MSIP_Label_13f27b87-3675-4fb5-85ad-fce3efd3a6b0_Name">
    <vt:lpwstr>OFFICIAL - SENSITIVE</vt:lpwstr>
  </property>
  <property fmtid="{D5CDD505-2E9C-101B-9397-08002B2CF9AE}" pid="7" name="MSIP_Label_13f27b87-3675-4fb5-85ad-fce3efd3a6b0_SiteId">
    <vt:lpwstr>ad3d9c73-9830-44a1-b487-e1055441c70e</vt:lpwstr>
  </property>
  <property fmtid="{D5CDD505-2E9C-101B-9397-08002B2CF9AE}" pid="8" name="MSIP_Label_13f27b87-3675-4fb5-85ad-fce3efd3a6b0_ActionId">
    <vt:lpwstr>a3d301f0-7e2a-405b-b201-0000251fab6e</vt:lpwstr>
  </property>
  <property fmtid="{D5CDD505-2E9C-101B-9397-08002B2CF9AE}" pid="9" name="MSIP_Label_13f27b87-3675-4fb5-85ad-fce3efd3a6b0_ContentBits">
    <vt:lpwstr>2</vt:lpwstr>
  </property>
</Properties>
</file>