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648" r:id="rId2"/>
  </p:sldMasterIdLst>
  <p:notesMasterIdLst>
    <p:notesMasterId r:id="rId12"/>
  </p:notesMasterIdLst>
  <p:handoutMasterIdLst>
    <p:handoutMasterId r:id="rId13"/>
  </p:handoutMasterIdLst>
  <p:sldIdLst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letter"/>
  <p:notesSz cx="9926638" cy="6797675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950"/>
    <a:srgbClr val="FF0000"/>
    <a:srgbClr val="0000CC"/>
    <a:srgbClr val="FF6600"/>
    <a:srgbClr val="FF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193" y="0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D507F8-A13E-4765-A6D4-BBCFAAB79177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114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your_storyboard_name_here.pptx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193" y="6456114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7CF509-6A54-47DB-985E-8D5E64E05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6393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193" y="0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F993B9-A95A-4BAE-B886-B091D2137DA1}" type="datetime1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201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73" tIns="47037" rIns="94073" bIns="4703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29" y="3229582"/>
            <a:ext cx="7941982" cy="3058801"/>
          </a:xfrm>
          <a:prstGeom prst="rect">
            <a:avLst/>
          </a:prstGeom>
        </p:spPr>
        <p:txBody>
          <a:bodyPr vert="horz" lIns="94073" tIns="47037" rIns="94073" bIns="4703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114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your_storyboard_name_here.pptx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193" y="6456114"/>
            <a:ext cx="4301767" cy="340037"/>
          </a:xfrm>
          <a:prstGeom prst="rect">
            <a:avLst/>
          </a:prstGeom>
        </p:spPr>
        <p:txBody>
          <a:bodyPr vert="horz" lIns="94073" tIns="47037" rIns="94073" bIns="470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97C80A-0C95-4DA1-99B6-D86FB33DD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2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1098550"/>
            <a:ext cx="3951288" cy="2963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8B57-47B0-4DFB-930F-9346DB4116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33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1098550"/>
            <a:ext cx="3951288" cy="2963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8B57-47B0-4DFB-930F-9346DB4116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956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51000" y="1098550"/>
            <a:ext cx="3951288" cy="2963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8B57-47B0-4DFB-930F-9346DB4116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14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1F0B-89A0-4482-AB67-2DE4D9EF1E8A}" type="datetimeFigureOut">
              <a:rPr lang="en-GB" smtClean="0"/>
              <a:t>23/06/2023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0CB9-43AA-4F15-B761-BDEB78EFF1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6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B694-5799-4ECB-977D-E7454A2CE456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A455-7C9C-40D5-ABFC-CB5106E1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07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B694-5799-4ECB-977D-E7454A2CE456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A455-7C9C-40D5-ABFC-CB5106E1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9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FC411F0B-89A0-4482-AB67-2DE4D9EF1E8A}" type="datetimeFigureOut">
              <a:rPr lang="en-GB" smtClean="0"/>
              <a:t>23/06/2023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0660CB9-43AA-4F15-B761-BDEB78EFF173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882716-359B-4BFB-AE3B-96C2D4CAB0C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49738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114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B694-5799-4ECB-977D-E7454A2CE456}" type="datetimeFigureOut">
              <a:rPr lang="en-GB" smtClean="0"/>
              <a:t>23/06/2023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A455-7C9C-40D5-ABFC-CB5106E18A6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739C-AF9B-4A6D-81D0-C5A04AB2280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49738" y="670560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1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63734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cid:ii_josp16pm0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cid:ii_josp16pm0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YHorizons.org.u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96"/>
          <a:stretch/>
        </p:blipFill>
        <p:spPr>
          <a:xfrm>
            <a:off x="1663643" y="2057309"/>
            <a:ext cx="712283" cy="2382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516" y="2027582"/>
            <a:ext cx="1617664" cy="17233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284063"/>
            <a:ext cx="9144000" cy="171668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5538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27179" y="2993601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rgbClr val="FF5B38"/>
                </a:solidFill>
                <a:latin typeface="Arial Rounded MT Bold" panose="020F0704030504030204" pitchFamily="34" charset="0"/>
              </a:rPr>
              <a:t>North Yorkshire Horizons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6" y="4492707"/>
            <a:ext cx="3676913" cy="544728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76440" y="4496744"/>
            <a:ext cx="4611462" cy="8100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5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62" y="5190916"/>
            <a:ext cx="1875235" cy="667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92" y="5172229"/>
            <a:ext cx="1679330" cy="730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45" y="1082050"/>
            <a:ext cx="2195269" cy="174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2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0580"/>
            <a:ext cx="9144000" cy="1050587"/>
          </a:xfrm>
          <a:prstGeom prst="rect">
            <a:avLst/>
          </a:prstGeom>
          <a:solidFill>
            <a:schemeClr val="accent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50196" y="1025052"/>
            <a:ext cx="5778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Key Information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5" y="4819078"/>
            <a:ext cx="1747871" cy="707231"/>
          </a:xfrm>
          <a:prstGeom prst="rect">
            <a:avLst/>
          </a:prstGeom>
        </p:spPr>
      </p:pic>
      <p:pic>
        <p:nvPicPr>
          <p:cNvPr id="9" name="Picture 8" descr="image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" y="2456412"/>
            <a:ext cx="1118474" cy="92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3631" r="6259" b="23807"/>
          <a:stretch>
            <a:fillRect/>
          </a:stretch>
        </p:blipFill>
        <p:spPr bwMode="auto">
          <a:xfrm>
            <a:off x="151797" y="3744005"/>
            <a:ext cx="1630476" cy="653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91352" y="2518545"/>
            <a:ext cx="6887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1351" y="2382464"/>
            <a:ext cx="68879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Integrated adult drug and alcohol service across North Yorkshire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improve the health and wellbeing of the population of North Yorkshire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reduce health inequalities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meet the needs of those who misuse drugs and alcohol across the County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support increased numbers of harmful and dependent drinkers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have a clear focus on recovery – supporting and facilitating as many people to recover as possible, including abstinence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204666" y="4609997"/>
            <a:ext cx="6887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80" y="840580"/>
            <a:ext cx="1300865" cy="10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0580"/>
            <a:ext cx="9144000" cy="1050587"/>
          </a:xfrm>
          <a:prstGeom prst="rect">
            <a:avLst/>
          </a:prstGeom>
          <a:solidFill>
            <a:schemeClr val="accent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350196" y="1025052"/>
            <a:ext cx="5778230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Arial Rounded MT Bold"/>
                <a:cs typeface="Arial"/>
              </a:rPr>
              <a:t>What do we offer?</a:t>
            </a:r>
            <a:endParaRPr lang="en-GB" sz="30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5" y="4819078"/>
            <a:ext cx="1747871" cy="707231"/>
          </a:xfrm>
          <a:prstGeom prst="rect">
            <a:avLst/>
          </a:prstGeom>
        </p:spPr>
      </p:pic>
      <p:pic>
        <p:nvPicPr>
          <p:cNvPr id="9" name="Picture 8" descr="image.png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07" y="2456412"/>
            <a:ext cx="1118474" cy="925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t="23631" r="6259" b="23807"/>
          <a:stretch>
            <a:fillRect/>
          </a:stretch>
        </p:blipFill>
        <p:spPr bwMode="auto">
          <a:xfrm>
            <a:off x="151797" y="3744005"/>
            <a:ext cx="1630476" cy="6534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91352" y="2518545"/>
            <a:ext cx="6887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1352" y="2456413"/>
            <a:ext cx="68879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Harm minimisation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Naloxone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Needle exchange – Community / Pharmacy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Blood-Borne Virus (BBV) testing and vaccinations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Health and wellbeing screening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Pharmacological interventions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Pathways into residential treatment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GP Shared Care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Criminal Justice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Aftercare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Specialist Pregnancy Pathway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04666" y="4609997"/>
            <a:ext cx="68879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780" y="840580"/>
            <a:ext cx="1300865" cy="10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30" y="1253275"/>
            <a:ext cx="7543800" cy="646198"/>
          </a:xfrm>
        </p:spPr>
        <p:txBody>
          <a:bodyPr/>
          <a:lstStyle/>
          <a:p>
            <a:r>
              <a:rPr lang="en-GB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Referrals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31" y="2051312"/>
            <a:ext cx="7543800" cy="358722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  </a:t>
            </a:r>
            <a:r>
              <a:rPr lang="en-GB" sz="1650" dirty="0"/>
              <a:t>Who can refer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Self Referral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Professionals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Family members/Significant others </a:t>
            </a:r>
          </a:p>
          <a:p>
            <a:pPr marL="150876" lvl="1" indent="0">
              <a:buNone/>
            </a:pPr>
            <a:endParaRPr lang="en-GB" sz="1650" dirty="0"/>
          </a:p>
          <a:p>
            <a:pPr marL="150876" lvl="1" indent="0">
              <a:buNone/>
            </a:pPr>
            <a:r>
              <a:rPr lang="en-GB" sz="1650" dirty="0"/>
              <a:t>Information needed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Name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DOB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Current address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Contact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Details of risk assessment if individual deemed to pose a risk to staff or others</a:t>
            </a:r>
          </a:p>
          <a:p>
            <a:pPr marL="150876" lvl="1" indent="0">
              <a:buNone/>
            </a:pPr>
            <a:endParaRPr lang="en-GB" sz="1200" dirty="0"/>
          </a:p>
          <a:p>
            <a:pPr marL="150876" lvl="1" indent="0">
              <a:buNone/>
            </a:pPr>
            <a:r>
              <a:rPr lang="en-GB" sz="1650" dirty="0"/>
              <a:t>How to refer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SPOC – </a:t>
            </a:r>
            <a:r>
              <a:rPr lang="en-GB" sz="1275" b="1" dirty="0"/>
              <a:t>01723 330730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Email – </a:t>
            </a:r>
            <a:r>
              <a:rPr lang="en-GB" sz="1275" b="1" dirty="0">
                <a:hlinkClick r:id="rId2"/>
              </a:rPr>
              <a:t>info@NYHorizons.org.uk</a:t>
            </a:r>
            <a:endParaRPr lang="en-GB" sz="1275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275" dirty="0"/>
              <a:t>Post </a:t>
            </a:r>
          </a:p>
          <a:p>
            <a:pPr lvl="2">
              <a:buFontTx/>
              <a:buChar char="-"/>
            </a:pPr>
            <a:endParaRPr lang="en-GB" sz="1200" b="1" dirty="0"/>
          </a:p>
          <a:p>
            <a:pPr lvl="2">
              <a:buFontTx/>
              <a:buChar char="-"/>
            </a:pPr>
            <a:endParaRPr lang="en-GB" sz="1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43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1116567"/>
            <a:ext cx="7543800" cy="641627"/>
          </a:xfrm>
        </p:spPr>
        <p:txBody>
          <a:bodyPr>
            <a:noAutofit/>
          </a:bodyPr>
          <a:lstStyle/>
          <a:p>
            <a:pPr lvl="1" algn="l" rtl="0">
              <a:lnSpc>
                <a:spcPct val="85000"/>
              </a:lnSpc>
              <a:spcBef>
                <a:spcPct val="0"/>
              </a:spcBef>
            </a:pPr>
            <a:r>
              <a:rPr lang="en-GB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Single Point Of Contact (SPOC) - </a:t>
            </a:r>
            <a:r>
              <a:rPr lang="en-GB" sz="3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01723 330730</a:t>
            </a:r>
            <a:br>
              <a:rPr lang="en-GB" sz="3000" b="1" dirty="0">
                <a:latin typeface="+mj-lt"/>
              </a:rPr>
            </a:br>
            <a:endParaRPr lang="en-GB" sz="3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4986" y="1635328"/>
            <a:ext cx="7651774" cy="3754473"/>
            <a:chOff x="2184689" y="1072313"/>
            <a:chExt cx="6950912" cy="5005964"/>
          </a:xfrm>
        </p:grpSpPr>
        <p:pic>
          <p:nvPicPr>
            <p:cNvPr id="23" name="Picture 22" descr="C:\Users\tempuser.NYHORIZONS\Desktop\1280px-North_Yorkshire_UK_district_map_(blank).svg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689" y="1072313"/>
              <a:ext cx="6950912" cy="45020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Rounded Rectangle 23"/>
            <p:cNvSpPr/>
            <p:nvPr/>
          </p:nvSpPr>
          <p:spPr>
            <a:xfrm>
              <a:off x="2639291" y="3718647"/>
              <a:ext cx="1326572" cy="104039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GB" sz="1200" u="sng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1050" u="sng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Skipton</a:t>
              </a:r>
              <a:endParaRPr lang="en-GB" sz="788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Mill Bridge House</a:t>
              </a:r>
              <a:b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4A Mill Bridge</a:t>
              </a:r>
              <a:b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BD23 1NJ</a:t>
              </a:r>
              <a:endParaRPr lang="en-GB" sz="788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65344" y="3718647"/>
              <a:ext cx="1123950" cy="11906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GB" sz="1050" u="sng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1050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Harrogate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7 North Park Road</a:t>
              </a:r>
              <a:b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HG1 5PD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888316" y="2211950"/>
              <a:ext cx="1543658" cy="10321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u="sng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Northallerton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5 The </a:t>
              </a:r>
              <a:r>
                <a:rPr lang="en-GB" sz="900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Applegarth</a:t>
              </a:r>
              <a:br>
                <a:rPr lang="en-GB" sz="105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DL7 8LZ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060881" y="2728003"/>
              <a:ext cx="1619859" cy="8728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GB" sz="1200" u="sng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Scarborough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56-60 Castle Road</a:t>
              </a:r>
              <a:b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YO11 1XE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825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60145" y="5070359"/>
              <a:ext cx="1286133" cy="10079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endParaRPr lang="en-GB" sz="1200" u="sng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1200" u="sng" dirty="0">
                  <a:ea typeface="Calibri" panose="020F0502020204030204" pitchFamily="34" charset="0"/>
                  <a:cs typeface="Times New Roman" panose="02020603050405020304" pitchFamily="18" charset="0"/>
                </a:rPr>
                <a:t>Selby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4 Rear Park Street</a:t>
              </a:r>
            </a:p>
            <a:p>
              <a:pPr algn="ctr">
                <a:lnSpc>
                  <a:spcPct val="107000"/>
                </a:lnSpc>
                <a:spcAft>
                  <a:spcPts val="600"/>
                </a:spcAft>
              </a:pPr>
              <a:r>
                <a:rPr lang="en-GB" sz="900" dirty="0">
                  <a:ea typeface="Calibri" panose="020F0502020204030204" pitchFamily="34" charset="0"/>
                  <a:cs typeface="Times New Roman" panose="02020603050405020304" pitchFamily="18" charset="0"/>
                </a:rPr>
                <a:t>Selby YO8 4PW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GB" sz="825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444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12622"/>
          </a:xfrm>
        </p:spPr>
        <p:txBody>
          <a:bodyPr/>
          <a:lstStyle/>
          <a:p>
            <a:r>
              <a:rPr lang="en-GB" dirty="0"/>
              <a:t>Pregnancy Pathway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128" y="1809345"/>
            <a:ext cx="7890105" cy="4069477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GB" dirty="0"/>
              <a:t>To fast track any pregnant service user referred into NYH (Triage and comprehensive assessment, health and well being appointment and prescribing appointment within 3-5 days)</a:t>
            </a:r>
          </a:p>
          <a:p>
            <a:r>
              <a:rPr lang="en-GB" dirty="0"/>
              <a:t>Improve communication between NYH and midwifery services (Regular written updates provided minimum of each trimester)</a:t>
            </a:r>
          </a:p>
          <a:p>
            <a:r>
              <a:rPr lang="en-GB" dirty="0"/>
              <a:t>Priority given to partners of pregnant women referred into NYH</a:t>
            </a:r>
          </a:p>
          <a:p>
            <a:r>
              <a:rPr lang="en-GB" dirty="0"/>
              <a:t>NYH follow Local Authority pre birth guidance relating to safeguarding of unborn babies. A referral will be made by NYH if criteria for childrens social care referral met.</a:t>
            </a:r>
          </a:p>
          <a:p>
            <a:r>
              <a:rPr lang="en-GB" dirty="0"/>
              <a:t>Specific recovery plan and risk assessment will be devised to ensure safety of unborn baby and mother is paramount.</a:t>
            </a:r>
          </a:p>
          <a:p>
            <a:r>
              <a:rPr lang="en-GB" dirty="0"/>
              <a:t>Increased frequency of clinical appointments and psychosocial appointments.</a:t>
            </a:r>
          </a:p>
          <a:p>
            <a:r>
              <a:rPr lang="en-GB" dirty="0"/>
              <a:t>Increased drug testing (for those on substitute medication)</a:t>
            </a:r>
          </a:p>
          <a:p>
            <a:r>
              <a:rPr lang="en-GB" dirty="0"/>
              <a:t>NYH will attend/ feed into pre birth multi agency meetings</a:t>
            </a:r>
          </a:p>
          <a:p>
            <a:r>
              <a:rPr lang="en-GB" dirty="0"/>
              <a:t>Joint home visit with health visitor offered post birth</a:t>
            </a:r>
          </a:p>
        </p:txBody>
      </p:sp>
    </p:spTree>
    <p:extLst>
      <p:ext uri="{BB962C8B-B14F-4D97-AF65-F5344CB8AC3E}">
        <p14:creationId xmlns:p14="http://schemas.microsoft.com/office/powerpoint/2010/main" val="404295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Clinical and psychological interventions Offered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Non Opiate Substance users- (Cannabis, cocaine, Ketamine </a:t>
            </a:r>
            <a:r>
              <a:rPr lang="en-GB" b="1" dirty="0" err="1"/>
              <a:t>etc</a:t>
            </a:r>
            <a:r>
              <a:rPr lang="en-GB" b="1" dirty="0"/>
              <a:t>)</a:t>
            </a:r>
          </a:p>
          <a:p>
            <a:r>
              <a:rPr lang="en-GB" dirty="0"/>
              <a:t>A range of group work as well as tailored psychosocial interventions offered. Harm reduction and overdose awareness advice. Information provided around effects on unborn baby.</a:t>
            </a:r>
          </a:p>
          <a:p>
            <a:r>
              <a:rPr lang="en-GB" dirty="0"/>
              <a:t>Health and wellbeing. Signposting.</a:t>
            </a:r>
          </a:p>
          <a:p>
            <a:r>
              <a:rPr lang="en-GB" b="1" dirty="0"/>
              <a:t>Opiate Substance Users</a:t>
            </a:r>
          </a:p>
          <a:p>
            <a:r>
              <a:rPr lang="en-GB" dirty="0"/>
              <a:t>Substitute prescribing therapies </a:t>
            </a:r>
            <a:r>
              <a:rPr lang="en-GB" dirty="0" err="1"/>
              <a:t>i.e</a:t>
            </a:r>
            <a:r>
              <a:rPr lang="en-GB" dirty="0"/>
              <a:t> methadone, buprenorphine. (Aim is to stabilise in treatment and eliminate illicit drug use. Adjustments generally made mid trimester </a:t>
            </a:r>
            <a:r>
              <a:rPr lang="en-GB" dirty="0" err="1"/>
              <a:t>i.e</a:t>
            </a:r>
            <a:r>
              <a:rPr lang="en-GB" dirty="0"/>
              <a:t> reduction plans and increase in dosage often required final trimester)</a:t>
            </a:r>
          </a:p>
          <a:p>
            <a:r>
              <a:rPr lang="en-GB" dirty="0"/>
              <a:t>Naloxone. Overdose awareness and harm reduction advice. Regular clinical appointments and psychosocial support</a:t>
            </a:r>
            <a:r>
              <a:rPr lang="en-GB" b="1" dirty="0"/>
              <a:t>. </a:t>
            </a:r>
            <a:r>
              <a:rPr lang="en-GB" dirty="0"/>
              <a:t>Access to inpatient detox and rehab.</a:t>
            </a:r>
          </a:p>
          <a:p>
            <a:r>
              <a:rPr lang="en-GB" b="1" dirty="0"/>
              <a:t>Alcohol Users</a:t>
            </a:r>
          </a:p>
          <a:p>
            <a:r>
              <a:rPr lang="en-GB" dirty="0"/>
              <a:t>Harm Reduction, Alcohol detoxification, psychosocial and group work interventions. Access to inpatient detox.</a:t>
            </a:r>
          </a:p>
          <a:p>
            <a:r>
              <a:rPr lang="en-GB" b="1" dirty="0"/>
              <a:t>Who we do not work with:</a:t>
            </a:r>
          </a:p>
          <a:p>
            <a:r>
              <a:rPr lang="en-GB" dirty="0"/>
              <a:t>Under 18’s</a:t>
            </a:r>
          </a:p>
          <a:p>
            <a:r>
              <a:rPr lang="en-GB" dirty="0"/>
              <a:t>Anybody misusing prescribed medication via GP</a:t>
            </a:r>
          </a:p>
          <a:p>
            <a:r>
              <a:rPr lang="en-GB" dirty="0"/>
              <a:t>Those scoring under 14 on alcohol Audit (Although this would be open to discussion dependant upon need)</a:t>
            </a:r>
          </a:p>
        </p:txBody>
      </p:sp>
    </p:spTree>
    <p:extLst>
      <p:ext uri="{BB962C8B-B14F-4D97-AF65-F5344CB8AC3E}">
        <p14:creationId xmlns:p14="http://schemas.microsoft.com/office/powerpoint/2010/main" val="159182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0FF5-60F5-0385-F06E-0643819C0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EFA3B-9CB3-9345-7E56-A56C956DC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35" y="216817"/>
            <a:ext cx="8003357" cy="565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>
            <a:extLst>
              <a:ext uri="{FF2B5EF4-FFF2-40B4-BE49-F238E27FC236}">
                <a16:creationId xmlns:a16="http://schemas.microsoft.com/office/drawing/2014/main" id="{E32D3FD4-6F71-43DF-93B9-87279519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64231-95D7-48E8-029C-6D9DD8A8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16835"/>
            <a:ext cx="4483452" cy="1666501"/>
          </a:xfrm>
        </p:spPr>
        <p:txBody>
          <a:bodyPr>
            <a:normAutofit/>
          </a:bodyPr>
          <a:lstStyle/>
          <a:p>
            <a:r>
              <a:rPr lang="en-GB" sz="3500">
                <a:solidFill>
                  <a:srgbClr val="FFFFFF"/>
                </a:solidFill>
              </a:rPr>
              <a:t>How do we support safeguarding?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226A2-C6ED-1839-D6E2-E993C88DC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236304"/>
            <a:ext cx="4483453" cy="4104861"/>
          </a:xfrm>
        </p:spPr>
        <p:txBody>
          <a:bodyPr>
            <a:normAutofit lnSpcReduction="10000"/>
          </a:bodyPr>
          <a:lstStyle/>
          <a:p>
            <a:r>
              <a:rPr lang="en-GB" sz="1200" dirty="0">
                <a:solidFill>
                  <a:srgbClr val="FFFFFF"/>
                </a:solidFill>
              </a:rPr>
              <a:t>Attendance at all MARAC/ MATAC meetings across county</a:t>
            </a:r>
          </a:p>
          <a:p>
            <a:r>
              <a:rPr lang="en-GB" sz="1200" dirty="0">
                <a:solidFill>
                  <a:srgbClr val="FFFFFF"/>
                </a:solidFill>
              </a:rPr>
              <a:t>Attend or feed into  ICPC/RCPC/ CGM meetings</a:t>
            </a:r>
          </a:p>
          <a:p>
            <a:r>
              <a:rPr lang="en-GB" sz="1200" dirty="0">
                <a:solidFill>
                  <a:srgbClr val="FFFFFF"/>
                </a:solidFill>
              </a:rPr>
              <a:t>Specialist pregnancy pathway</a:t>
            </a:r>
          </a:p>
          <a:p>
            <a:r>
              <a:rPr lang="en-GB" sz="1200" dirty="0">
                <a:solidFill>
                  <a:srgbClr val="FFFFFF"/>
                </a:solidFill>
              </a:rPr>
              <a:t>Reporting of all referrals to CQC</a:t>
            </a:r>
          </a:p>
          <a:p>
            <a:r>
              <a:rPr lang="en-GB" sz="1200" dirty="0">
                <a:solidFill>
                  <a:srgbClr val="FFFFFF"/>
                </a:solidFill>
              </a:rPr>
              <a:t>Good links with partnership agencies </a:t>
            </a:r>
            <a:r>
              <a:rPr lang="en-GB" sz="1200" dirty="0" err="1">
                <a:solidFill>
                  <a:srgbClr val="FFFFFF"/>
                </a:solidFill>
              </a:rPr>
              <a:t>ie</a:t>
            </a:r>
            <a:r>
              <a:rPr lang="en-GB" sz="1200" dirty="0">
                <a:solidFill>
                  <a:srgbClr val="FFFFFF"/>
                </a:solidFill>
              </a:rPr>
              <a:t> IDAS/ NYP/ Probation</a:t>
            </a:r>
          </a:p>
          <a:p>
            <a:r>
              <a:rPr lang="en-GB" sz="1200" dirty="0">
                <a:solidFill>
                  <a:srgbClr val="FFFFFF"/>
                </a:solidFill>
              </a:rPr>
              <a:t>Home visit policy for individuals entering treatment with children under 5 years age</a:t>
            </a:r>
          </a:p>
          <a:p>
            <a:r>
              <a:rPr lang="en-GB" sz="1200" dirty="0">
                <a:solidFill>
                  <a:srgbClr val="FFFFFF"/>
                </a:solidFill>
              </a:rPr>
              <a:t>Attendance at SAR/ Domestic homicide reviews (where applicable)</a:t>
            </a:r>
          </a:p>
          <a:p>
            <a:r>
              <a:rPr lang="en-GB" sz="1200" dirty="0">
                <a:solidFill>
                  <a:srgbClr val="FFFFFF"/>
                </a:solidFill>
              </a:rPr>
              <a:t>Safeguarding policies in place</a:t>
            </a:r>
          </a:p>
          <a:p>
            <a:r>
              <a:rPr lang="en-GB" sz="1200" dirty="0">
                <a:solidFill>
                  <a:srgbClr val="FFFFFF"/>
                </a:solidFill>
              </a:rPr>
              <a:t>Lateral checks conducted for all individuals with children entering treatment</a:t>
            </a:r>
          </a:p>
          <a:p>
            <a:r>
              <a:rPr lang="en-GB" sz="1200" dirty="0">
                <a:solidFill>
                  <a:srgbClr val="FFFFFF"/>
                </a:solidFill>
              </a:rPr>
              <a:t>Referrals to MARAC/ CSC/ ASC where necessary</a:t>
            </a:r>
          </a:p>
          <a:p>
            <a:r>
              <a:rPr lang="en-GB" sz="1200" dirty="0">
                <a:solidFill>
                  <a:srgbClr val="FFFFFF"/>
                </a:solidFill>
              </a:rPr>
              <a:t>Safeguarding lead</a:t>
            </a:r>
          </a:p>
          <a:p>
            <a:r>
              <a:rPr lang="en-GB" sz="1200" dirty="0">
                <a:solidFill>
                  <a:srgbClr val="FFFFFF"/>
                </a:solidFill>
              </a:rPr>
              <a:t>DIS Reviews and learning</a:t>
            </a:r>
          </a:p>
          <a:p>
            <a:r>
              <a:rPr lang="en-GB" sz="1200">
                <a:solidFill>
                  <a:srgbClr val="FFFFFF"/>
                </a:solidFill>
              </a:rPr>
              <a:t>Regular audits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sz="1200" dirty="0">
              <a:solidFill>
                <a:srgbClr val="FFFFFF"/>
              </a:solidFill>
            </a:endParaRPr>
          </a:p>
          <a:p>
            <a:endParaRPr lang="en-GB" sz="1200" dirty="0">
              <a:solidFill>
                <a:srgbClr val="FFFFFF"/>
              </a:solidFill>
            </a:endParaRPr>
          </a:p>
          <a:p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36F207B4-66C3-4A76-8D54-C2871CF80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4" descr="White puzzle with one red piece">
            <a:extLst>
              <a:ext uri="{FF2B5EF4-FFF2-40B4-BE49-F238E27FC236}">
                <a16:creationId xmlns:a16="http://schemas.microsoft.com/office/drawing/2014/main" id="{D829BE3D-DF18-F3A5-4F1A-DCDBEE233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5" r="35111"/>
          <a:stretch/>
        </p:blipFill>
        <p:spPr>
          <a:xfrm>
            <a:off x="5708926" y="10"/>
            <a:ext cx="34350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5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21&quot;&gt;&lt;property id=&quot;20148&quot; value=&quot;5&quot;/&gt;&lt;property id=&quot;20300&quot; value=&quot;Slide 1&quot;/&gt;&lt;property id=&quot;20307&quot; value=&quot;259&quot;/&gt;&lt;/object&gt;&lt;object type=&quot;3&quot; unique_id=&quot;10159&quot;&gt;&lt;property id=&quot;20148&quot; value=&quot;5&quot;/&gt;&lt;property id=&quot;20300&quot; value=&quot;Slide 2&quot;/&gt;&lt;property id=&quot;20307&quot; value=&quot;263&quot;/&gt;&lt;/object&gt;&lt;object type=&quot;3&quot; unique_id=&quot;10175&quot;&gt;&lt;property id=&quot;20148&quot; value=&quot;5&quot;/&gt;&lt;property id=&quot;20300&quot; value=&quot;Slide 3&quot;/&gt;&lt;property id=&quot;20307&quot; value=&quot;274&quot;/&gt;&lt;/object&gt;&lt;object type=&quot;3&quot; unique_id=&quot;10176&quot;&gt;&lt;property id=&quot;20148&quot; value=&quot;5&quot;/&gt;&lt;property id=&quot;20300&quot; value=&quot;Slide 4&quot;/&gt;&lt;property id=&quot;20307&quot; value=&quot;277&quot;/&gt;&lt;/object&gt;&lt;object type=&quot;3&quot; unique_id=&quot;10202&quot;&gt;&lt;property id=&quot;20148&quot; value=&quot;5&quot;/&gt;&lt;property id=&quot;20300&quot; value=&quot;Slide 22&quot;/&gt;&lt;property id=&quot;20307&quot; value=&quot;303&quot;/&gt;&lt;/object&gt;&lt;object type=&quot;3&quot; unique_id=&quot;10281&quot;&gt;&lt;property id=&quot;20148&quot; value=&quot;5&quot;/&gt;&lt;property id=&quot;20300&quot; value=&quot;Slide 71&quot;/&gt;&lt;property id=&quot;20307&quot; value=&quot;383&quot;/&gt;&lt;/object&gt;&lt;object type=&quot;3&quot; unique_id=&quot;10282&quot;&gt;&lt;property id=&quot;20148&quot; value=&quot;5&quot;/&gt;&lt;property id=&quot;20300&quot; value=&quot;Slide 72&quot;/&gt;&lt;property id=&quot;20307&quot; value=&quot;384&quot;/&gt;&lt;/object&gt;&lt;object type=&quot;3&quot; unique_id=&quot;10283&quot;&gt;&lt;property id=&quot;20148&quot; value=&quot;5&quot;/&gt;&lt;property id=&quot;20300&quot; value=&quot;Slide 77&quot;/&gt;&lt;property id=&quot;20307&quot; value=&quot;385&quot;/&gt;&lt;/object&gt;&lt;object type=&quot;3&quot; unique_id=&quot;10288&quot;&gt;&lt;property id=&quot;20148&quot; value=&quot;5&quot;/&gt;&lt;property id=&quot;20300&quot; value=&quot;Slide 82&quot;/&gt;&lt;property id=&quot;20307&quot; value=&quot;390&quot;/&gt;&lt;/object&gt;&lt;object type=&quot;3&quot; unique_id=&quot;11494&quot;&gt;&lt;property id=&quot;20148&quot; value=&quot;5&quot;/&gt;&lt;property id=&quot;20300&quot; value=&quot;Slide 5&quot;/&gt;&lt;property id=&quot;20307&quot; value=&quot;497&quot;/&gt;&lt;/object&gt;&lt;object type=&quot;3&quot; unique_id=&quot;11495&quot;&gt;&lt;property id=&quot;20148&quot; value=&quot;5&quot;/&gt;&lt;property id=&quot;20300&quot; value=&quot;Slide 6&quot;/&gt;&lt;property id=&quot;20307&quot; value=&quot;511&quot;/&gt;&lt;/object&gt;&lt;object type=&quot;3&quot; unique_id=&quot;11496&quot;&gt;&lt;property id=&quot;20148&quot; value=&quot;5&quot;/&gt;&lt;property id=&quot;20300&quot; value=&quot;Slide 7&quot;/&gt;&lt;property id=&quot;20307&quot; value=&quot;498&quot;/&gt;&lt;/object&gt;&lt;object type=&quot;3&quot; unique_id=&quot;11508&quot;&gt;&lt;property id=&quot;20148&quot; value=&quot;5&quot;/&gt;&lt;property id=&quot;20300&quot; value=&quot;Slide 8&quot;/&gt;&lt;property id=&quot;20307&quot; value=&quot;508&quot;/&gt;&lt;/object&gt;&lt;object type=&quot;3&quot; unique_id=&quot;11510&quot;&gt;&lt;property id=&quot;20148&quot; value=&quot;5&quot;/&gt;&lt;property id=&quot;20300&quot; value=&quot;Slide 9&quot;/&gt;&lt;property id=&quot;20307&quot; value=&quot;514&quot;/&gt;&lt;/object&gt;&lt;object type=&quot;3&quot; unique_id=&quot;11511&quot;&gt;&lt;property id=&quot;20148&quot; value=&quot;5&quot;/&gt;&lt;property id=&quot;20300&quot; value=&quot;Slide 10&quot;/&gt;&lt;property id=&quot;20307&quot; value=&quot;515&quot;/&gt;&lt;/object&gt;&lt;object type=&quot;3&quot; unique_id=&quot;11512&quot;&gt;&lt;property id=&quot;20148&quot; value=&quot;5&quot;/&gt;&lt;property id=&quot;20300&quot; value=&quot;Slide 11&quot;/&gt;&lt;property id=&quot;20307&quot; value=&quot;516&quot;/&gt;&lt;/object&gt;&lt;object type=&quot;3&quot; unique_id=&quot;11513&quot;&gt;&lt;property id=&quot;20148&quot; value=&quot;5&quot;/&gt;&lt;property id=&quot;20300&quot; value=&quot;Slide 12&quot;/&gt;&lt;property id=&quot;20307&quot; value=&quot;517&quot;/&gt;&lt;/object&gt;&lt;object type=&quot;3&quot; unique_id=&quot;11514&quot;&gt;&lt;property id=&quot;20148&quot; value=&quot;5&quot;/&gt;&lt;property id=&quot;20300&quot; value=&quot;Slide 13&quot;/&gt;&lt;property id=&quot;20307&quot; value=&quot;518&quot;/&gt;&lt;/object&gt;&lt;object type=&quot;3&quot; unique_id=&quot;11515&quot;&gt;&lt;property id=&quot;20148&quot; value=&quot;5&quot;/&gt;&lt;property id=&quot;20300&quot; value=&quot;Slide 14&quot;/&gt;&lt;property id=&quot;20307&quot; value=&quot;519&quot;/&gt;&lt;/object&gt;&lt;object type=&quot;3&quot; unique_id=&quot;11516&quot;&gt;&lt;property id=&quot;20148&quot; value=&quot;5&quot;/&gt;&lt;property id=&quot;20300&quot; value=&quot;Slide 15&quot;/&gt;&lt;property id=&quot;20307&quot; value=&quot;520&quot;/&gt;&lt;/object&gt;&lt;object type=&quot;3&quot; unique_id=&quot;11517&quot;&gt;&lt;property id=&quot;20148&quot; value=&quot;5&quot;/&gt;&lt;property id=&quot;20300&quot; value=&quot;Slide 16&quot;/&gt;&lt;property id=&quot;20307&quot; value=&quot;521&quot;/&gt;&lt;/object&gt;&lt;object type=&quot;3&quot; unique_id=&quot;11522&quot;&gt;&lt;property id=&quot;20148&quot; value=&quot;5&quot;/&gt;&lt;property id=&quot;20300&quot; value=&quot;Slide 17&quot;/&gt;&lt;property id=&quot;20307&quot; value=&quot;525&quot;/&gt;&lt;/object&gt;&lt;object type=&quot;3&quot; unique_id=&quot;11523&quot;&gt;&lt;property id=&quot;20148&quot; value=&quot;5&quot;/&gt;&lt;property id=&quot;20300&quot; value=&quot;Slide 18&quot;/&gt;&lt;property id=&quot;20307&quot; value=&quot;526&quot;/&gt;&lt;/object&gt;&lt;object type=&quot;3&quot; unique_id=&quot;11524&quot;&gt;&lt;property id=&quot;20148&quot; value=&quot;5&quot;/&gt;&lt;property id=&quot;20300&quot; value=&quot;Slide 19&quot;/&gt;&lt;property id=&quot;20307&quot; value=&quot;568&quot;/&gt;&lt;/object&gt;&lt;object type=&quot;3&quot; unique_id=&quot;11525&quot;&gt;&lt;property id=&quot;20148&quot; value=&quot;5&quot;/&gt;&lt;property id=&quot;20300&quot; value=&quot;Slide 20&quot;/&gt;&lt;property id=&quot;20307&quot; value=&quot;527&quot;/&gt;&lt;/object&gt;&lt;object type=&quot;3&quot; unique_id=&quot;11526&quot;&gt;&lt;property id=&quot;20148&quot; value=&quot;5&quot;/&gt;&lt;property id=&quot;20300&quot; value=&quot;Slide 23&quot;/&gt;&lt;property id=&quot;20307&quot; value=&quot;531&quot;/&gt;&lt;/object&gt;&lt;object type=&quot;3&quot; unique_id=&quot;11528&quot;&gt;&lt;property id=&quot;20148&quot; value=&quot;5&quot;/&gt;&lt;property id=&quot;20300&quot; value=&quot;Slide 25&quot;/&gt;&lt;property id=&quot;20307&quot; value=&quot;524&quot;/&gt;&lt;/object&gt;&lt;object type=&quot;3&quot; unique_id=&quot;11529&quot;&gt;&lt;property id=&quot;20148&quot; value=&quot;5&quot;/&gt;&lt;property id=&quot;20300&quot; value=&quot;Slide 26&quot;/&gt;&lt;property id=&quot;20307&quot; value=&quot;533&quot;/&gt;&lt;/object&gt;&lt;object type=&quot;3&quot; unique_id=&quot;11530&quot;&gt;&lt;property id=&quot;20148&quot; value=&quot;5&quot;/&gt;&lt;property id=&quot;20300&quot; value=&quot;Slide 27&quot;/&gt;&lt;property id=&quot;20307&quot; value=&quot;534&quot;/&gt;&lt;/object&gt;&lt;object type=&quot;3&quot; unique_id=&quot;11531&quot;&gt;&lt;property id=&quot;20148&quot; value=&quot;5&quot;/&gt;&lt;property id=&quot;20300&quot; value=&quot;Slide 28&quot;/&gt;&lt;property id=&quot;20307&quot; value=&quot;569&quot;/&gt;&lt;/object&gt;&lt;object type=&quot;3&quot; unique_id=&quot;11532&quot;&gt;&lt;property id=&quot;20148&quot; value=&quot;5&quot;/&gt;&lt;property id=&quot;20300&quot; value=&quot;Slide 29&quot;/&gt;&lt;property id=&quot;20307&quot; value=&quot;528&quot;/&gt;&lt;/object&gt;&lt;object type=&quot;3&quot; unique_id=&quot;11533&quot;&gt;&lt;property id=&quot;20148&quot; value=&quot;5&quot;/&gt;&lt;property id=&quot;20300&quot; value=&quot;Slide 30&quot;/&gt;&lt;property id=&quot;20307&quot; value=&quot;532&quot;/&gt;&lt;/object&gt;&lt;object type=&quot;3&quot; unique_id=&quot;11534&quot;&gt;&lt;property id=&quot;20148&quot; value=&quot;5&quot;/&gt;&lt;property id=&quot;20300&quot; value=&quot;Slide 31&quot;/&gt;&lt;property id=&quot;20307&quot; value=&quot;603&quot;/&gt;&lt;/object&gt;&lt;object type=&quot;3&quot; unique_id=&quot;11535&quot;&gt;&lt;property id=&quot;20148&quot; value=&quot;5&quot;/&gt;&lt;property id=&quot;20300&quot; value=&quot;Slide 32&quot;/&gt;&lt;property id=&quot;20307&quot; value=&quot;604&quot;/&gt;&lt;/object&gt;&lt;object type=&quot;3&quot; unique_id=&quot;11536&quot;&gt;&lt;property id=&quot;20148&quot; value=&quot;5&quot;/&gt;&lt;property id=&quot;20300&quot; value=&quot;Slide 33&quot;/&gt;&lt;property id=&quot;20307&quot; value=&quot;535&quot;/&gt;&lt;/object&gt;&lt;object type=&quot;3&quot; unique_id=&quot;11537&quot;&gt;&lt;property id=&quot;20148&quot; value=&quot;5&quot;/&gt;&lt;property id=&quot;20300&quot; value=&quot;Slide 34&quot;/&gt;&lt;property id=&quot;20307&quot; value=&quot;605&quot;/&gt;&lt;/object&gt;&lt;object type=&quot;3&quot; unique_id=&quot;11538&quot;&gt;&lt;property id=&quot;20148&quot; value=&quot;5&quot;/&gt;&lt;property id=&quot;20300&quot; value=&quot;Slide 36&quot;/&gt;&lt;property id=&quot;20307&quot; value=&quot;415&quot;/&gt;&lt;/object&gt;&lt;object type=&quot;3&quot; unique_id=&quot;11540&quot;&gt;&lt;property id=&quot;20148&quot; value=&quot;5&quot;/&gt;&lt;property id=&quot;20300&quot; value=&quot;Slide 37&quot;/&gt;&lt;property id=&quot;20307&quot; value=&quot;537&quot;/&gt;&lt;/object&gt;&lt;object type=&quot;3&quot; unique_id=&quot;11541&quot;&gt;&lt;property id=&quot;20148&quot; value=&quot;5&quot;/&gt;&lt;property id=&quot;20300&quot; value=&quot;Slide 38&quot;/&gt;&lt;property id=&quot;20307&quot; value=&quot;538&quot;/&gt;&lt;/object&gt;&lt;object type=&quot;3&quot; unique_id=&quot;11542&quot;&gt;&lt;property id=&quot;20148&quot; value=&quot;5&quot;/&gt;&lt;property id=&quot;20300&quot; value=&quot;Slide 39&quot;/&gt;&lt;property id=&quot;20307&quot; value=&quot;540&quot;/&gt;&lt;/object&gt;&lt;object type=&quot;3&quot; unique_id=&quot;11543&quot;&gt;&lt;property id=&quot;20148&quot; value=&quot;5&quot;/&gt;&lt;property id=&quot;20300&quot; value=&quot;Slide 40&quot;/&gt;&lt;property id=&quot;20307&quot; value=&quot;606&quot;/&gt;&lt;/object&gt;&lt;object type=&quot;3&quot; unique_id=&quot;11544&quot;&gt;&lt;property id=&quot;20148&quot; value=&quot;5&quot;/&gt;&lt;property id=&quot;20300&quot; value=&quot;Slide 41&quot;/&gt;&lt;property id=&quot;20307&quot; value=&quot;570&quot;/&gt;&lt;/object&gt;&lt;object type=&quot;3&quot; unique_id=&quot;11545&quot;&gt;&lt;property id=&quot;20148&quot; value=&quot;5&quot;/&gt;&lt;property id=&quot;20300&quot; value=&quot;Slide 42&quot;/&gt;&lt;property id=&quot;20307&quot; value=&quot;541&quot;/&gt;&lt;/object&gt;&lt;object type=&quot;3&quot; unique_id=&quot;11546&quot;&gt;&lt;property id=&quot;20148&quot; value=&quot;5&quot;/&gt;&lt;property id=&quot;20300&quot; value=&quot;Slide 43&quot;/&gt;&lt;property id=&quot;20307&quot; value=&quot;542&quot;/&gt;&lt;/object&gt;&lt;object type=&quot;3&quot; unique_id=&quot;11547&quot;&gt;&lt;property id=&quot;20148&quot; value=&quot;5&quot;/&gt;&lt;property id=&quot;20300&quot; value=&quot;Slide 44&quot;/&gt;&lt;property id=&quot;20307&quot; value=&quot;544&quot;/&gt;&lt;/object&gt;&lt;object type=&quot;3&quot; unique_id=&quot;11548&quot;&gt;&lt;property id=&quot;20148&quot; value=&quot;5&quot;/&gt;&lt;property id=&quot;20300&quot; value=&quot;Slide 45&quot;/&gt;&lt;property id=&quot;20307&quot; value=&quot;607&quot;/&gt;&lt;/object&gt;&lt;object type=&quot;3&quot; unique_id=&quot;11549&quot;&gt;&lt;property id=&quot;20148&quot; value=&quot;5&quot;/&gt;&lt;property id=&quot;20300&quot; value=&quot;Slide 47&quot;/&gt;&lt;property id=&quot;20307&quot; value=&quot;571&quot;/&gt;&lt;/object&gt;&lt;object type=&quot;3&quot; unique_id=&quot;11550&quot;&gt;&lt;property id=&quot;20148&quot; value=&quot;5&quot;/&gt;&lt;property id=&quot;20300&quot; value=&quot;Slide 48&quot;/&gt;&lt;property id=&quot;20307&quot; value=&quot;545&quot;/&gt;&lt;/object&gt;&lt;object type=&quot;3&quot; unique_id=&quot;11551&quot;&gt;&lt;property id=&quot;20148&quot; value=&quot;5&quot;/&gt;&lt;property id=&quot;20300&quot; value=&quot;Slide 49&quot;/&gt;&lt;property id=&quot;20307&quot; value=&quot;546&quot;/&gt;&lt;/object&gt;&lt;object type=&quot;3&quot; unique_id=&quot;11553&quot;&gt;&lt;property id=&quot;20148&quot; value=&quot;5&quot;/&gt;&lt;property id=&quot;20300&quot; value=&quot;Slide 50&quot;/&gt;&lt;property id=&quot;20307&quot; value=&quot;548&quot;/&gt;&lt;/object&gt;&lt;object type=&quot;3&quot; unique_id=&quot;11554&quot;&gt;&lt;property id=&quot;20148&quot; value=&quot;5&quot;/&gt;&lt;property id=&quot;20300&quot; value=&quot;Slide 51&quot;/&gt;&lt;property id=&quot;20307&quot; value=&quot;608&quot;/&gt;&lt;/object&gt;&lt;object type=&quot;3&quot; unique_id=&quot;11555&quot;&gt;&lt;property id=&quot;20148&quot; value=&quot;5&quot;/&gt;&lt;property id=&quot;20300&quot; value=&quot;Slide 53&quot;/&gt;&lt;property id=&quot;20307&quot; value=&quot;572&quot;/&gt;&lt;/object&gt;&lt;object type=&quot;3&quot; unique_id=&quot;11556&quot;&gt;&lt;property id=&quot;20148&quot; value=&quot;5&quot;/&gt;&lt;property id=&quot;20300&quot; value=&quot;Slide 54&quot;/&gt;&lt;property id=&quot;20307&quot; value=&quot;549&quot;/&gt;&lt;/object&gt;&lt;object type=&quot;3&quot; unique_id=&quot;11557&quot;&gt;&lt;property id=&quot;20148&quot; value=&quot;5&quot;/&gt;&lt;property id=&quot;20300&quot; value=&quot;Slide 55&quot;/&gt;&lt;property id=&quot;20307&quot; value=&quot;550&quot;/&gt;&lt;/object&gt;&lt;object type=&quot;3&quot; unique_id=&quot;11559&quot;&gt;&lt;property id=&quot;20148&quot; value=&quot;5&quot;/&gt;&lt;property id=&quot;20300&quot; value=&quot;Slide 56&quot;/&gt;&lt;property id=&quot;20307&quot; value=&quot;552&quot;/&gt;&lt;/object&gt;&lt;object type=&quot;3&quot; unique_id=&quot;11560&quot;&gt;&lt;property id=&quot;20148&quot; value=&quot;5&quot;/&gt;&lt;property id=&quot;20300&quot; value=&quot;Slide 57&quot;/&gt;&lt;property id=&quot;20307&quot; value=&quot;609&quot;/&gt;&lt;/object&gt;&lt;object type=&quot;3&quot; unique_id=&quot;11561&quot;&gt;&lt;property id=&quot;20148&quot; value=&quot;5&quot;/&gt;&lt;property id=&quot;20300&quot; value=&quot;Slide 58&quot;/&gt;&lt;property id=&quot;20307&quot; value=&quot;573&quot;/&gt;&lt;/object&gt;&lt;object type=&quot;3&quot; unique_id=&quot;11562&quot;&gt;&lt;property id=&quot;20148&quot; value=&quot;5&quot;/&gt;&lt;property id=&quot;20300&quot; value=&quot;Slide 59&quot;/&gt;&lt;property id=&quot;20307&quot; value=&quot;553&quot;/&gt;&lt;/object&gt;&lt;object type=&quot;3&quot; unique_id=&quot;11563&quot;&gt;&lt;property id=&quot;20148&quot; value=&quot;5&quot;/&gt;&lt;property id=&quot;20300&quot; value=&quot;Slide 60&quot;/&gt;&lt;property id=&quot;20307&quot; value=&quot;554&quot;/&gt;&lt;/object&gt;&lt;object type=&quot;3&quot; unique_id=&quot;11565&quot;&gt;&lt;property id=&quot;20148&quot; value=&quot;5&quot;/&gt;&lt;property id=&quot;20300&quot; value=&quot;Slide 61&quot;/&gt;&lt;property id=&quot;20307&quot; value=&quot;556&quot;/&gt;&lt;/object&gt;&lt;object type=&quot;3&quot; unique_id=&quot;11566&quot;&gt;&lt;property id=&quot;20148&quot; value=&quot;5&quot;/&gt;&lt;property id=&quot;20300&quot; value=&quot;Slide 64&quot;/&gt;&lt;property id=&quot;20307&quot; value=&quot;574&quot;/&gt;&lt;/object&gt;&lt;object type=&quot;3&quot; unique_id=&quot;11567&quot;&gt;&lt;property id=&quot;20148&quot; value=&quot;5&quot;/&gt;&lt;property id=&quot;20300&quot; value=&quot;Slide 65&quot;/&gt;&lt;property id=&quot;20307&quot; value=&quot;557&quot;/&gt;&lt;/object&gt;&lt;object type=&quot;3&quot; unique_id=&quot;11569&quot;&gt;&lt;property id=&quot;20148&quot; value=&quot;5&quot;/&gt;&lt;property id=&quot;20300&quot; value=&quot;Slide 66&quot;/&gt;&lt;property id=&quot;20307&quot; value=&quot;559&quot;/&gt;&lt;/object&gt;&lt;object type=&quot;3&quot; unique_id=&quot;11576&quot;&gt;&lt;property id=&quot;20148&quot; value=&quot;5&quot;/&gt;&lt;property id=&quot;20300&quot; value=&quot;Slide 67&quot;/&gt;&lt;property id=&quot;20307&quot; value=&quot;566&quot;/&gt;&lt;/object&gt;&lt;object type=&quot;3&quot; unique_id=&quot;11578&quot;&gt;&lt;property id=&quot;20148&quot; value=&quot;5&quot;/&gt;&lt;property id=&quot;20300&quot; value=&quot;Slide 70&quot;/&gt;&lt;property id=&quot;20307&quot; value=&quot;575&quot;/&gt;&lt;/object&gt;&lt;object type=&quot;3&quot; unique_id=&quot;11580&quot;&gt;&lt;property id=&quot;20148&quot; value=&quot;5&quot;/&gt;&lt;property id=&quot;20300&quot; value=&quot;Slide 73&quot;/&gt;&lt;property id=&quot;20307&quot; value=&quot;442&quot;/&gt;&lt;/object&gt;&lt;object type=&quot;3&quot; unique_id=&quot;11582&quot;&gt;&lt;property id=&quot;20148&quot; value=&quot;5&quot;/&gt;&lt;property id=&quot;20300&quot; value=&quot;Slide 74&quot;/&gt;&lt;property id=&quot;20307&quot; value=&quot;443&quot;/&gt;&lt;/object&gt;&lt;object type=&quot;3&quot; unique_id=&quot;11583&quot;&gt;&lt;property id=&quot;20148&quot; value=&quot;5&quot;/&gt;&lt;property id=&quot;20300&quot; value=&quot;Slide 75&quot;/&gt;&lt;property id=&quot;20307&quot; value=&quot;444&quot;/&gt;&lt;/object&gt;&lt;object type=&quot;3&quot; unique_id=&quot;11585&quot;&gt;&lt;property id=&quot;20148&quot; value=&quot;5&quot;/&gt;&lt;property id=&quot;20300&quot; value=&quot;Slide 76&quot;/&gt;&lt;property id=&quot;20307&quot; value=&quot;445&quot;/&gt;&lt;/object&gt;&lt;object type=&quot;3&quot; unique_id=&quot;11588&quot;&gt;&lt;property id=&quot;20148&quot; value=&quot;5&quot;/&gt;&lt;property id=&quot;20300&quot; value=&quot;Slide 78&quot;/&gt;&lt;property id=&quot;20307&quot; value=&quot;446&quot;/&gt;&lt;/object&gt;&lt;object type=&quot;3&quot; unique_id=&quot;11590&quot;&gt;&lt;property id=&quot;20148&quot; value=&quot;5&quot;/&gt;&lt;property id=&quot;20300&quot; value=&quot;Slide 79&quot;/&gt;&lt;property id=&quot;20307&quot; value=&quot;447&quot;/&gt;&lt;/object&gt;&lt;object type=&quot;3&quot; unique_id=&quot;11592&quot;&gt;&lt;property id=&quot;20148&quot; value=&quot;5&quot;/&gt;&lt;property id=&quot;20300&quot; value=&quot;Slide 80&quot;/&gt;&lt;property id=&quot;20307&quot; value=&quot;448&quot;/&gt;&lt;/object&gt;&lt;object type=&quot;3&quot; unique_id=&quot;11595&quot;&gt;&lt;property id=&quot;20148&quot; value=&quot;5&quot;/&gt;&lt;property id=&quot;20300&quot; value=&quot;Slide 81&quot;/&gt;&lt;property id=&quot;20307&quot; value=&quot;589&quot;/&gt;&lt;/object&gt;&lt;object type=&quot;3&quot; unique_id=&quot;11596&quot;&gt;&lt;property id=&quot;20148&quot; value=&quot;5&quot;/&gt;&lt;property id=&quot;20300&quot; value=&quot;Slide 83&quot;/&gt;&lt;property id=&quot;20307&quot; value=&quot;466&quot;/&gt;&lt;/object&gt;&lt;object type=&quot;3&quot; unique_id=&quot;11598&quot;&gt;&lt;property id=&quot;20148&quot; value=&quot;5&quot;/&gt;&lt;property id=&quot;20300&quot; value=&quot;Slide 84&quot;/&gt;&lt;property id=&quot;20307&quot; value=&quot;467&quot;/&gt;&lt;/object&gt;&lt;object type=&quot;3&quot; unique_id=&quot;11600&quot;&gt;&lt;property id=&quot;20148&quot; value=&quot;5&quot;/&gt;&lt;property id=&quot;20300&quot; value=&quot;Slide 85&quot;/&gt;&lt;property id=&quot;20307&quot; value=&quot;471&quot;/&gt;&lt;/object&gt;&lt;object type=&quot;3&quot; unique_id=&quot;11602&quot;&gt;&lt;property id=&quot;20148&quot; value=&quot;5&quot;/&gt;&lt;property id=&quot;20300&quot; value=&quot;Slide 86&quot;/&gt;&lt;property id=&quot;20307&quot; value=&quot;472&quot;/&gt;&lt;/object&gt;&lt;object type=&quot;3&quot; unique_id=&quot;11604&quot;&gt;&lt;property id=&quot;20148&quot; value=&quot;5&quot;/&gt;&lt;property id=&quot;20300&quot; value=&quot;Slide 87&quot;/&gt;&lt;property id=&quot;20307&quot; value=&quot;476&quot;/&gt;&lt;/object&gt;&lt;object type=&quot;3&quot; unique_id=&quot;11606&quot;&gt;&lt;property id=&quot;20148&quot; value=&quot;5&quot;/&gt;&lt;property id=&quot;20300&quot; value=&quot;Slide 88&quot;/&gt;&lt;property id=&quot;20307&quot; value=&quot;477&quot;/&gt;&lt;/object&gt;&lt;object type=&quot;3&quot; unique_id=&quot;11609&quot;&gt;&lt;property id=&quot;20148&quot; value=&quot;5&quot;/&gt;&lt;property id=&quot;20300&quot; value=&quot;Slide 89&quot;/&gt;&lt;property id=&quot;20307&quot; value=&quot;599&quot;/&gt;&lt;/object&gt;&lt;object type=&quot;3&quot; unique_id=&quot;11610&quot;&gt;&lt;property id=&quot;20148&quot; value=&quot;5&quot;/&gt;&lt;property id=&quot;20300&quot; value=&quot;Slide 90&quot;/&gt;&lt;property id=&quot;20307&quot; value=&quot;480&quot;/&gt;&lt;/object&gt;&lt;object type=&quot;3&quot; unique_id=&quot;11612&quot;&gt;&lt;property id=&quot;20148&quot; value=&quot;5&quot;/&gt;&lt;property id=&quot;20300&quot; value=&quot;Slide 91&quot;/&gt;&lt;property id=&quot;20307&quot; value=&quot;481&quot;/&gt;&lt;/object&gt;&lt;object type=&quot;3&quot; unique_id=&quot;11614&quot;&gt;&lt;property id=&quot;20148&quot; value=&quot;5&quot;/&gt;&lt;property id=&quot;20300&quot; value=&quot;Slide 92&quot;/&gt;&lt;property id=&quot;20307&quot; value=&quot;482&quot;/&gt;&lt;/object&gt;&lt;object type=&quot;3&quot; unique_id=&quot;11616&quot;&gt;&lt;property id=&quot;20148&quot; value=&quot;5&quot;/&gt;&lt;property id=&quot;20300&quot; value=&quot;Slide 93&quot;/&gt;&lt;property id=&quot;20307&quot; value=&quot;496&quot;/&gt;&lt;/object&gt;&lt;object type=&quot;3&quot; unique_id=&quot;14657&quot;&gt;&lt;property id=&quot;20148&quot; value=&quot;5&quot;/&gt;&lt;property id=&quot;20300&quot; value=&quot;Slide 62&quot;/&gt;&lt;property id=&quot;20307&quot; value=&quot;610&quot;/&gt;&lt;/object&gt;&lt;object type=&quot;3&quot; unique_id=&quot;14659&quot;&gt;&lt;property id=&quot;20148&quot; value=&quot;5&quot;/&gt;&lt;property id=&quot;20300&quot; value=&quot;Slide 24&quot;/&gt;&lt;property id=&quot;20307&quot; value=&quot;611&quot;/&gt;&lt;/object&gt;&lt;object type=&quot;3&quot; unique_id=&quot;18939&quot;&gt;&lt;property id=&quot;20148&quot; value=&quot;5&quot;/&gt;&lt;property id=&quot;20300&quot; value=&quot;Slide 21&quot;/&gt;&lt;property id=&quot;20307&quot; value=&quot;612&quot;/&gt;&lt;/object&gt;&lt;object type=&quot;3&quot; unique_id=&quot;19037&quot;&gt;&lt;property id=&quot;20148&quot; value=&quot;5&quot;/&gt;&lt;property id=&quot;20300&quot; value=&quot;Slide 46&quot;/&gt;&lt;property id=&quot;20307&quot; value=&quot;613&quot;/&gt;&lt;/object&gt;&lt;object type=&quot;3&quot; unique_id=&quot;20000&quot;&gt;&lt;property id=&quot;20148&quot; value=&quot;5&quot;/&gt;&lt;property id=&quot;20300&quot; value=&quot;Slide 52&quot;/&gt;&lt;property id=&quot;20307&quot; value=&quot;614&quot;/&gt;&lt;/object&gt;&lt;object type=&quot;3&quot; unique_id=&quot;21054&quot;&gt;&lt;property id=&quot;20148&quot; value=&quot;5&quot;/&gt;&lt;property id=&quot;20300&quot; value=&quot;Slide 35&quot;/&gt;&lt;property id=&quot;20307&quot; value=&quot;615&quot;/&gt;&lt;/object&gt;&lt;object type=&quot;3&quot; unique_id=&quot;21911&quot;&gt;&lt;property id=&quot;20148&quot; value=&quot;5&quot;/&gt;&lt;property id=&quot;20300&quot; value=&quot;Slide 63&quot;/&gt;&lt;property id=&quot;20307&quot; value=&quot;616&quot;/&gt;&lt;/object&gt;&lt;object type=&quot;3&quot; unique_id=&quot;24090&quot;&gt;&lt;property id=&quot;20148&quot; value=&quot;5&quot;/&gt;&lt;property id=&quot;20300&quot; value=&quot;Slide 68&quot;/&gt;&lt;property id=&quot;20307&quot; value=&quot;617&quot;/&gt;&lt;/object&gt;&lt;object type=&quot;3&quot; unique_id=&quot;25136&quot;&gt;&lt;property id=&quot;20148&quot; value=&quot;5&quot;/&gt;&lt;property id=&quot;20300&quot; value=&quot;Slide 69&quot;/&gt;&lt;property id=&quot;20307&quot; value=&quot;618&quot;/&gt;&lt;/object&gt;&lt;/object&gt;&lt;object type=&quot;8&quot; unique_id=&quot;10008&quot;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647</Words>
  <Application>Microsoft Office PowerPoint</Application>
  <PresentationFormat>Letter Paper (8.5x11 in)</PresentationFormat>
  <Paragraphs>100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Wingdings</vt:lpstr>
      <vt:lpstr>Retrospect</vt:lpstr>
      <vt:lpstr>Office Theme</vt:lpstr>
      <vt:lpstr>PowerPoint Presentation</vt:lpstr>
      <vt:lpstr>PowerPoint Presentation</vt:lpstr>
      <vt:lpstr>PowerPoint Presentation</vt:lpstr>
      <vt:lpstr>Referrals </vt:lpstr>
      <vt:lpstr>Single Point Of Contact (SPOC) - 01723 330730 </vt:lpstr>
      <vt:lpstr>Pregnancy Pathway Outline</vt:lpstr>
      <vt:lpstr>Clinical and psychological interventions Offered</vt:lpstr>
      <vt:lpstr>PowerPoint Presentation</vt:lpstr>
      <vt:lpstr>How do we support safeguarding?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Terminix SMT Training</dc:title>
  <dc:subject>HR Audit</dc:subject>
  <dc:creator>Jackie Van Nice</dc:creator>
  <cp:lastModifiedBy>Laura Watson</cp:lastModifiedBy>
  <cp:revision>54</cp:revision>
  <dcterms:created xsi:type="dcterms:W3CDTF">2009-06-29T01:40:26Z</dcterms:created>
  <dcterms:modified xsi:type="dcterms:W3CDTF">2023-06-23T12:52:11Z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cdfc32-7be5-4b17-9f97-00453388bdd7_Enabled">
    <vt:lpwstr>true</vt:lpwstr>
  </property>
  <property fmtid="{D5CDD505-2E9C-101B-9397-08002B2CF9AE}" pid="3" name="MSIP_Label_3ecdfc32-7be5-4b17-9f97-00453388bdd7_SetDate">
    <vt:lpwstr>2023-06-23T12:52:09Z</vt:lpwstr>
  </property>
  <property fmtid="{D5CDD505-2E9C-101B-9397-08002B2CF9AE}" pid="4" name="MSIP_Label_3ecdfc32-7be5-4b17-9f97-00453388bdd7_Method">
    <vt:lpwstr>Privileged</vt:lpwstr>
  </property>
  <property fmtid="{D5CDD505-2E9C-101B-9397-08002B2CF9AE}" pid="5" name="MSIP_Label_3ecdfc32-7be5-4b17-9f97-00453388bdd7_Name">
    <vt:lpwstr>OFFICIAL</vt:lpwstr>
  </property>
  <property fmtid="{D5CDD505-2E9C-101B-9397-08002B2CF9AE}" pid="6" name="MSIP_Label_3ecdfc32-7be5-4b17-9f97-00453388bdd7_SiteId">
    <vt:lpwstr>ad3d9c73-9830-44a1-b487-e1055441c70e</vt:lpwstr>
  </property>
  <property fmtid="{D5CDD505-2E9C-101B-9397-08002B2CF9AE}" pid="7" name="MSIP_Label_3ecdfc32-7be5-4b17-9f97-00453388bdd7_ActionId">
    <vt:lpwstr>f84f8863-5384-4165-b5c2-687dc65011b7</vt:lpwstr>
  </property>
  <property fmtid="{D5CDD505-2E9C-101B-9397-08002B2CF9AE}" pid="8" name="MSIP_Label_3ecdfc32-7be5-4b17-9f97-00453388bdd7_ContentBits">
    <vt:lpwstr>2</vt:lpwstr>
  </property>
  <property fmtid="{D5CDD505-2E9C-101B-9397-08002B2CF9AE}" pid="9" name="ClassificationContentMarkingFooterLocations">
    <vt:lpwstr>Retrospect:11\Office Theme:8</vt:lpwstr>
  </property>
  <property fmtid="{D5CDD505-2E9C-101B-9397-08002B2CF9AE}" pid="10" name="ClassificationContentMarkingFooterText">
    <vt:lpwstr>OFFICIAL</vt:lpwstr>
  </property>
</Properties>
</file>